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70" r:id="rId4"/>
    <p:sldId id="275" r:id="rId5"/>
    <p:sldId id="279" r:id="rId6"/>
    <p:sldId id="276" r:id="rId7"/>
    <p:sldId id="278" r:id="rId8"/>
    <p:sldId id="277" r:id="rId9"/>
    <p:sldId id="281" r:id="rId10"/>
    <p:sldId id="271" r:id="rId11"/>
    <p:sldId id="272" r:id="rId12"/>
    <p:sldId id="284" r:id="rId13"/>
    <p:sldId id="274" r:id="rId14"/>
    <p:sldId id="273" r:id="rId15"/>
    <p:sldId id="280" r:id="rId16"/>
    <p:sldId id="282" r:id="rId17"/>
    <p:sldId id="268" r:id="rId18"/>
    <p:sldId id="269" r:id="rId19"/>
    <p:sldId id="283" r:id="rId20"/>
    <p:sldId id="291" r:id="rId21"/>
    <p:sldId id="258" r:id="rId22"/>
    <p:sldId id="289" r:id="rId23"/>
    <p:sldId id="290" r:id="rId24"/>
    <p:sldId id="292" r:id="rId25"/>
    <p:sldId id="266" r:id="rId26"/>
    <p:sldId id="262" r:id="rId27"/>
    <p:sldId id="259" r:id="rId28"/>
    <p:sldId id="267" r:id="rId29"/>
    <p:sldId id="293" r:id="rId30"/>
    <p:sldId id="285" r:id="rId31"/>
    <p:sldId id="295" r:id="rId32"/>
    <p:sldId id="286" r:id="rId33"/>
    <p:sldId id="294" r:id="rId34"/>
    <p:sldId id="263" r:id="rId35"/>
    <p:sldId id="287" r:id="rId36"/>
    <p:sldId id="288" r:id="rId37"/>
    <p:sldId id="296" r:id="rId38"/>
    <p:sldId id="297"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2" autoAdjust="0"/>
    <p:restoredTop sz="94395" autoAdjust="0"/>
  </p:normalViewPr>
  <p:slideViewPr>
    <p:cSldViewPr>
      <p:cViewPr varScale="1">
        <p:scale>
          <a:sx n="79" d="100"/>
          <a:sy n="79" d="100"/>
        </p:scale>
        <p:origin x="120" y="570"/>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7" d="100"/>
          <a:sy n="87" d="100"/>
        </p:scale>
        <p:origin x="38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3D913-4815-44A3-A7D2-6D4DF817041A}"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D783F91E-EDA7-4F00-8DBF-F0655C3A5056}">
      <dgm:prSet phldrT="[Text]"/>
      <dgm:spPr>
        <a:solidFill>
          <a:srgbClr val="FF0000">
            <a:alpha val="50000"/>
          </a:srgbClr>
        </a:solidFill>
      </dgm:spPr>
      <dgm:t>
        <a:bodyPr/>
        <a:lstStyle/>
        <a:p>
          <a:r>
            <a:rPr lang="en-US" dirty="0"/>
            <a:t>Sales</a:t>
          </a:r>
        </a:p>
      </dgm:t>
    </dgm:pt>
    <dgm:pt modelId="{0469B426-2B26-40E0-B13F-0BBC4EF6061C}" type="parTrans" cxnId="{82C95FB6-BA0D-444A-9D88-A497C4C3A2E5}">
      <dgm:prSet/>
      <dgm:spPr/>
      <dgm:t>
        <a:bodyPr/>
        <a:lstStyle/>
        <a:p>
          <a:endParaRPr lang="en-US"/>
        </a:p>
      </dgm:t>
    </dgm:pt>
    <dgm:pt modelId="{03B6E807-CB3F-4D79-BA6B-188044B4932D}" type="sibTrans" cxnId="{82C95FB6-BA0D-444A-9D88-A497C4C3A2E5}">
      <dgm:prSet/>
      <dgm:spPr/>
      <dgm:t>
        <a:bodyPr/>
        <a:lstStyle/>
        <a:p>
          <a:endParaRPr lang="en-US"/>
        </a:p>
      </dgm:t>
    </dgm:pt>
    <dgm:pt modelId="{AE5670D3-34D6-4A1A-81AF-611C9CAE86B1}">
      <dgm:prSet phldrT="[Text]"/>
      <dgm:spPr>
        <a:solidFill>
          <a:srgbClr val="92D050">
            <a:alpha val="50000"/>
          </a:srgbClr>
        </a:solidFill>
      </dgm:spPr>
      <dgm:t>
        <a:bodyPr/>
        <a:lstStyle/>
        <a:p>
          <a:pPr>
            <a:lnSpc>
              <a:spcPct val="100000"/>
            </a:lnSpc>
            <a:spcAft>
              <a:spcPts val="0"/>
            </a:spcAft>
          </a:pPr>
          <a:r>
            <a:rPr lang="en-US" dirty="0"/>
            <a:t>Human</a:t>
          </a:r>
        </a:p>
        <a:p>
          <a:pPr>
            <a:lnSpc>
              <a:spcPct val="100000"/>
            </a:lnSpc>
            <a:spcAft>
              <a:spcPts val="0"/>
            </a:spcAft>
          </a:pPr>
          <a:r>
            <a:rPr lang="en-US" dirty="0"/>
            <a:t>Resources</a:t>
          </a:r>
        </a:p>
      </dgm:t>
    </dgm:pt>
    <dgm:pt modelId="{0E3D1A4A-E82D-45C2-8FB3-3AF79D4F471B}" type="parTrans" cxnId="{91376679-CEF6-41A1-9387-641B32535FD4}">
      <dgm:prSet/>
      <dgm:spPr/>
      <dgm:t>
        <a:bodyPr/>
        <a:lstStyle/>
        <a:p>
          <a:endParaRPr lang="en-US"/>
        </a:p>
      </dgm:t>
    </dgm:pt>
    <dgm:pt modelId="{84702323-5941-4460-9188-658FEF6E7DC6}" type="sibTrans" cxnId="{91376679-CEF6-41A1-9387-641B32535FD4}">
      <dgm:prSet/>
      <dgm:spPr/>
      <dgm:t>
        <a:bodyPr/>
        <a:lstStyle/>
        <a:p>
          <a:endParaRPr lang="en-US"/>
        </a:p>
      </dgm:t>
    </dgm:pt>
    <dgm:pt modelId="{09A316CE-AC24-48B6-A8B8-E2E3C547FF6E}">
      <dgm:prSet phldrT="[Text]"/>
      <dgm:spPr>
        <a:solidFill>
          <a:srgbClr val="FFC000">
            <a:alpha val="50000"/>
          </a:srgbClr>
        </a:solidFill>
      </dgm:spPr>
      <dgm:t>
        <a:bodyPr/>
        <a:lstStyle/>
        <a:p>
          <a:r>
            <a:rPr lang="en-US" dirty="0"/>
            <a:t>Marketing</a:t>
          </a:r>
        </a:p>
      </dgm:t>
    </dgm:pt>
    <dgm:pt modelId="{30A0102C-65CF-4C62-A384-214C0FF4A4FB}" type="parTrans" cxnId="{88EA16E1-0C30-4F41-ADAF-CAC36B96011F}">
      <dgm:prSet/>
      <dgm:spPr/>
      <dgm:t>
        <a:bodyPr/>
        <a:lstStyle/>
        <a:p>
          <a:endParaRPr lang="en-US"/>
        </a:p>
      </dgm:t>
    </dgm:pt>
    <dgm:pt modelId="{A391D38D-0E34-4D55-8ABA-74E13DBF46DE}" type="sibTrans" cxnId="{88EA16E1-0C30-4F41-ADAF-CAC36B96011F}">
      <dgm:prSet/>
      <dgm:spPr/>
      <dgm:t>
        <a:bodyPr/>
        <a:lstStyle/>
        <a:p>
          <a:endParaRPr lang="en-US"/>
        </a:p>
      </dgm:t>
    </dgm:pt>
    <dgm:pt modelId="{B51EC876-8DC4-4BCD-A5B0-EE3A8A86DF72}" type="pres">
      <dgm:prSet presAssocID="{1AB3D913-4815-44A3-A7D2-6D4DF817041A}" presName="Name0" presStyleCnt="0">
        <dgm:presLayoutVars>
          <dgm:chMax val="7"/>
          <dgm:dir/>
          <dgm:resizeHandles val="exact"/>
        </dgm:presLayoutVars>
      </dgm:prSet>
      <dgm:spPr/>
    </dgm:pt>
    <dgm:pt modelId="{F7DB5052-47E6-44B0-B7E0-1E3E43F6C770}" type="pres">
      <dgm:prSet presAssocID="{1AB3D913-4815-44A3-A7D2-6D4DF817041A}" presName="ellipse1" presStyleLbl="vennNode1" presStyleIdx="0" presStyleCnt="3">
        <dgm:presLayoutVars>
          <dgm:bulletEnabled val="1"/>
        </dgm:presLayoutVars>
      </dgm:prSet>
      <dgm:spPr/>
    </dgm:pt>
    <dgm:pt modelId="{4B14F0F4-C414-4BC3-8662-F0A106667543}" type="pres">
      <dgm:prSet presAssocID="{1AB3D913-4815-44A3-A7D2-6D4DF817041A}" presName="ellipse2" presStyleLbl="vennNode1" presStyleIdx="1" presStyleCnt="3" custLinFactNeighborX="-8648" custLinFactNeighborY="-6795">
        <dgm:presLayoutVars>
          <dgm:bulletEnabled val="1"/>
        </dgm:presLayoutVars>
      </dgm:prSet>
      <dgm:spPr/>
    </dgm:pt>
    <dgm:pt modelId="{4AFE1E7C-6A17-4343-B737-552D4D10CBC0}" type="pres">
      <dgm:prSet presAssocID="{1AB3D913-4815-44A3-A7D2-6D4DF817041A}" presName="ellipse3" presStyleLbl="vennNode1" presStyleIdx="2" presStyleCnt="3" custLinFactNeighborX="-17853" custLinFactNeighborY="3626">
        <dgm:presLayoutVars>
          <dgm:bulletEnabled val="1"/>
        </dgm:presLayoutVars>
      </dgm:prSet>
      <dgm:spPr/>
    </dgm:pt>
  </dgm:ptLst>
  <dgm:cxnLst>
    <dgm:cxn modelId="{AE1E8C07-D50B-4081-A4BD-516BE48FA06B}" type="presOf" srcId="{AE5670D3-34D6-4A1A-81AF-611C9CAE86B1}" destId="{4B14F0F4-C414-4BC3-8662-F0A106667543}" srcOrd="0" destOrd="0" presId="urn:microsoft.com/office/officeart/2005/8/layout/rings+Icon"/>
    <dgm:cxn modelId="{E620CE62-2DA9-4EED-BF96-E6C3DB81F823}" type="presOf" srcId="{1AB3D913-4815-44A3-A7D2-6D4DF817041A}" destId="{B51EC876-8DC4-4BCD-A5B0-EE3A8A86DF72}" srcOrd="0" destOrd="0" presId="urn:microsoft.com/office/officeart/2005/8/layout/rings+Icon"/>
    <dgm:cxn modelId="{B4D82050-C849-4DC7-99EA-977E50AB4C49}" type="presOf" srcId="{D783F91E-EDA7-4F00-8DBF-F0655C3A5056}" destId="{F7DB5052-47E6-44B0-B7E0-1E3E43F6C770}" srcOrd="0" destOrd="0" presId="urn:microsoft.com/office/officeart/2005/8/layout/rings+Icon"/>
    <dgm:cxn modelId="{91376679-CEF6-41A1-9387-641B32535FD4}" srcId="{1AB3D913-4815-44A3-A7D2-6D4DF817041A}" destId="{AE5670D3-34D6-4A1A-81AF-611C9CAE86B1}" srcOrd="1" destOrd="0" parTransId="{0E3D1A4A-E82D-45C2-8FB3-3AF79D4F471B}" sibTransId="{84702323-5941-4460-9188-658FEF6E7DC6}"/>
    <dgm:cxn modelId="{77B6DA90-EB85-48AE-8937-953328884EF3}" type="presOf" srcId="{09A316CE-AC24-48B6-A8B8-E2E3C547FF6E}" destId="{4AFE1E7C-6A17-4343-B737-552D4D10CBC0}" srcOrd="0" destOrd="0" presId="urn:microsoft.com/office/officeart/2005/8/layout/rings+Icon"/>
    <dgm:cxn modelId="{82C95FB6-BA0D-444A-9D88-A497C4C3A2E5}" srcId="{1AB3D913-4815-44A3-A7D2-6D4DF817041A}" destId="{D783F91E-EDA7-4F00-8DBF-F0655C3A5056}" srcOrd="0" destOrd="0" parTransId="{0469B426-2B26-40E0-B13F-0BBC4EF6061C}" sibTransId="{03B6E807-CB3F-4D79-BA6B-188044B4932D}"/>
    <dgm:cxn modelId="{88EA16E1-0C30-4F41-ADAF-CAC36B96011F}" srcId="{1AB3D913-4815-44A3-A7D2-6D4DF817041A}" destId="{09A316CE-AC24-48B6-A8B8-E2E3C547FF6E}" srcOrd="2" destOrd="0" parTransId="{30A0102C-65CF-4C62-A384-214C0FF4A4FB}" sibTransId="{A391D38D-0E34-4D55-8ABA-74E13DBF46DE}"/>
    <dgm:cxn modelId="{74741859-C80F-41B8-826E-ECA2784DD8B5}" type="presParOf" srcId="{B51EC876-8DC4-4BCD-A5B0-EE3A8A86DF72}" destId="{F7DB5052-47E6-44B0-B7E0-1E3E43F6C770}" srcOrd="0" destOrd="0" presId="urn:microsoft.com/office/officeart/2005/8/layout/rings+Icon"/>
    <dgm:cxn modelId="{36840F8C-D55E-43D8-AE37-E10F5EB9B9A0}" type="presParOf" srcId="{B51EC876-8DC4-4BCD-A5B0-EE3A8A86DF72}" destId="{4B14F0F4-C414-4BC3-8662-F0A106667543}" srcOrd="1" destOrd="0" presId="urn:microsoft.com/office/officeart/2005/8/layout/rings+Icon"/>
    <dgm:cxn modelId="{9B3769F5-2981-4B28-AAFD-1BFD236FAD8D}" type="presParOf" srcId="{B51EC876-8DC4-4BCD-A5B0-EE3A8A86DF72}" destId="{4AFE1E7C-6A17-4343-B737-552D4D10CBC0}"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B5052-47E6-44B0-B7E0-1E3E43F6C770}">
      <dsp:nvSpPr>
        <dsp:cNvPr id="0" name=""/>
        <dsp:cNvSpPr/>
      </dsp:nvSpPr>
      <dsp:spPr>
        <a:xfrm>
          <a:off x="504978" y="0"/>
          <a:ext cx="3382764" cy="3382716"/>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Sales</a:t>
          </a:r>
        </a:p>
      </dsp:txBody>
      <dsp:txXfrm>
        <a:off x="1000372" y="495387"/>
        <a:ext cx="2391976" cy="2391942"/>
      </dsp:txXfrm>
    </dsp:sp>
    <dsp:sp modelId="{4B14F0F4-C414-4BC3-8662-F0A106667543}">
      <dsp:nvSpPr>
        <dsp:cNvPr id="0" name=""/>
        <dsp:cNvSpPr/>
      </dsp:nvSpPr>
      <dsp:spPr>
        <a:xfrm>
          <a:off x="1953576" y="2026228"/>
          <a:ext cx="3382764" cy="3382716"/>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100000"/>
            </a:lnSpc>
            <a:spcBef>
              <a:spcPct val="0"/>
            </a:spcBef>
            <a:spcAft>
              <a:spcPts val="0"/>
            </a:spcAft>
            <a:buNone/>
          </a:pPr>
          <a:r>
            <a:rPr lang="en-US" sz="3900" kern="1200" dirty="0"/>
            <a:t>Human</a:t>
          </a:r>
        </a:p>
        <a:p>
          <a:pPr marL="0" lvl="0" indent="0" algn="ctr" defTabSz="1733550">
            <a:lnSpc>
              <a:spcPct val="100000"/>
            </a:lnSpc>
            <a:spcBef>
              <a:spcPct val="0"/>
            </a:spcBef>
            <a:spcAft>
              <a:spcPts val="0"/>
            </a:spcAft>
            <a:buNone/>
          </a:pPr>
          <a:r>
            <a:rPr lang="en-US" sz="3900" kern="1200" dirty="0"/>
            <a:t>Resources</a:t>
          </a:r>
        </a:p>
      </dsp:txBody>
      <dsp:txXfrm>
        <a:off x="2448970" y="2521615"/>
        <a:ext cx="2391976" cy="2391942"/>
      </dsp:txXfrm>
    </dsp:sp>
    <dsp:sp modelId="{4AFE1E7C-6A17-4343-B737-552D4D10CBC0}">
      <dsp:nvSpPr>
        <dsp:cNvPr id="0" name=""/>
        <dsp:cNvSpPr/>
      </dsp:nvSpPr>
      <dsp:spPr>
        <a:xfrm>
          <a:off x="3381272" y="122657"/>
          <a:ext cx="3382764" cy="3382716"/>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Marketing</a:t>
          </a:r>
        </a:p>
      </dsp:txBody>
      <dsp:txXfrm>
        <a:off x="3876666" y="618044"/>
        <a:ext cx="2391976" cy="23919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8/24/2017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8/24/2017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dirty="0"/>
          </a:p>
        </p:txBody>
      </p:sp>
    </p:spTree>
    <p:extLst>
      <p:ext uri="{BB962C8B-B14F-4D97-AF65-F5344CB8AC3E}">
        <p14:creationId xmlns:p14="http://schemas.microsoft.com/office/powerpoint/2010/main" val="113117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38</a:t>
            </a:fld>
            <a:endParaRPr lang="en-US" dirty="0"/>
          </a:p>
        </p:txBody>
      </p:sp>
    </p:spTree>
    <p:extLst>
      <p:ext uri="{BB962C8B-B14F-4D97-AF65-F5344CB8AC3E}">
        <p14:creationId xmlns:p14="http://schemas.microsoft.com/office/powerpoint/2010/main" val="328624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31542" y="-1"/>
            <a:ext cx="12190413" cy="6858001"/>
            <a:chOff x="-1588" y="0"/>
            <a:chExt cx="12190413" cy="6858001"/>
          </a:xfrm>
        </p:grpSpPr>
        <p:sp>
          <p:nvSpPr>
            <p:cNvPr id="11" name="Rectangle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Title 1"/>
          <p:cNvSpPr>
            <a:spLocks noGrp="1"/>
          </p:cNvSpPr>
          <p:nvPr>
            <p:ph type="ctrTitle"/>
          </p:nvPr>
        </p:nvSpPr>
        <p:spPr>
          <a:xfrm>
            <a:off x="608013" y="609600"/>
            <a:ext cx="3962400" cy="4724399"/>
          </a:xfrm>
        </p:spPr>
        <p:txBody>
          <a:bodyPr>
            <a:normAutofit/>
          </a:bodyPr>
          <a:lstStyle>
            <a:lvl1pPr>
              <a:defRPr sz="4800"/>
            </a:lvl1pPr>
          </a:lstStyle>
          <a:p>
            <a:r>
              <a:rPr lang="en-US"/>
              <a:t>Click to edit Master title style</a:t>
            </a:r>
            <a:endParaRPr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Date Placeholder 7"/>
          <p:cNvSpPr>
            <a:spLocks noGrp="1"/>
          </p:cNvSpPr>
          <p:nvPr>
            <p:ph type="dt" sz="half" idx="10"/>
          </p:nvPr>
        </p:nvSpPr>
        <p:spPr/>
        <p:txBody>
          <a:bodyPr/>
          <a:lstStyle>
            <a:lvl1pPr>
              <a:defRPr>
                <a:solidFill>
                  <a:schemeClr val="tx1"/>
                </a:solidFill>
              </a:defRPr>
            </a:lvl1pPr>
          </a:lstStyle>
          <a:p>
            <a:fld id="{DAD2365B-5397-4552-89D2-3C31D6B894C4}" type="datetime1">
              <a:rPr lang="en-US" smtClean="0"/>
              <a:t>8/24/2017</a:t>
            </a:fld>
            <a:endParaRPr lang="en-US" dirty="0"/>
          </a:p>
        </p:txBody>
      </p:sp>
      <p:sp>
        <p:nvSpPr>
          <p:cNvPr id="9" name="Footer Placeholder 8"/>
          <p:cNvSpPr>
            <a:spLocks noGrp="1"/>
          </p:cNvSpPr>
          <p:nvPr>
            <p:ph type="ftr" sz="quarter" idx="11"/>
          </p:nvPr>
        </p:nvSpPr>
        <p:spPr bwMode="ltGray"/>
        <p:txBody>
          <a:bodyPr/>
          <a:lstStyle>
            <a:lvl1pPr>
              <a:defRPr>
                <a:solidFill>
                  <a:schemeClr val="bg1"/>
                </a:solidFill>
              </a:defRPr>
            </a:lvl1pPr>
          </a:lstStyle>
          <a:p>
            <a:r>
              <a:rPr lang="en-US" dirty="0"/>
              <a:t>Add a footer</a:t>
            </a:r>
          </a:p>
        </p:txBody>
      </p:sp>
      <p:sp>
        <p:nvSpPr>
          <p:cNvPr id="10" name="Slide Number Placeholder 9"/>
          <p:cNvSpPr>
            <a:spLocks noGrp="1"/>
          </p:cNvSpPr>
          <p:nvPr>
            <p:ph type="sldNum" sz="quarter" idx="12"/>
          </p:nvPr>
        </p:nvSpPr>
        <p:spPr bwMode="ltGray"/>
        <p:txBody>
          <a:bodyPr/>
          <a:lstStyle>
            <a:lvl1pPr>
              <a:defRPr>
                <a:solidFill>
                  <a:schemeClr val="bg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18D474-84CF-40A5-B032-DFFDE135438A}"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608012" y="685800"/>
            <a:ext cx="9474253" cy="5486400"/>
          </a:xfrm>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67C6EF-6B90-465F-AC36-47BDECADBD65}"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7" name="Content Placeholder 2"/>
          <p:cNvSpPr>
            <a:spLocks noGrp="1"/>
          </p:cNvSpPr>
          <p:nvPr>
            <p:ph idx="13" hasCustomPrompt="1"/>
          </p:nvPr>
        </p:nvSpPr>
        <p:spPr>
          <a:xfrm>
            <a:off x="1293812" y="685801"/>
            <a:ext cx="10287000" cy="41909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1E4A86-2703-4937-ABF7-D8FBDB5C3D3E}" type="datetime1">
              <a:rPr lang="en-US" smtClean="0"/>
              <a:t>8/24/2017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146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2E02F23-BD92-4B7B-9DFF-42EEC8F21ED4}" type="datetime1">
              <a:rPr lang="en-US" smtClean="0"/>
              <a:t>8/24/2017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sz="half" idx="1" hasCustomPrompt="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14B7EA-8738-442B-ADC7-3A7E6F5C49CD}"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293664"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550025"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FE5692D-78A6-499F-901A-E660774CC8EE}" type="datetime1">
              <a:rPr lang="en-US" smtClean="0"/>
              <a:t>8/24/2017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76F355-F21B-43C0-ABBD-B5AEBBE279A6}" type="datetime1">
              <a:rPr lang="en-US" smtClean="0"/>
              <a:t>8/24/2017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95E7-F437-40FB-91EE-0B08B57CB523}" type="datetime1">
              <a:rPr lang="en-US" smtClean="0"/>
              <a:t>8/24/2017</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hasCustomPrompt="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7709EEF-87D9-4049-9A5D-A2B5E4C83A85}"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rmAutofit/>
          </a:bodyPr>
          <a:lstStyle>
            <a:lvl1pPr algn="l">
              <a:defRPr sz="3600" b="0"/>
            </a:lvl1pPr>
          </a:lstStyle>
          <a:p>
            <a:r>
              <a:rPr lang="en-US"/>
              <a:t>Click to edit Master title style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CAEBD992-82F2-4752-BCD7-4BDCCFA26099}" type="datetime1">
              <a:rPr lang="en-US" smtClean="0"/>
              <a:t>8/24/2017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fld id="{7590C4DA-EDE6-465C-B91D-0B6D7078AFBA}" type="datetime1">
              <a:rPr lang="en-US" smtClean="0"/>
              <a:pPr/>
              <a:t>8/24/2017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onano@jbcommunication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demandmetric.com/content/content-marketing-infographic" TargetMode="External"/><Relationship Id="rId7" Type="http://schemas.openxmlformats.org/officeDocument/2006/relationships/image" Target="../media/image31.jpg"/><Relationship Id="rId2" Type="http://schemas.openxmlformats.org/officeDocument/2006/relationships/hyperlink" Target="http://offers.hubspot.com/2014-state-of-inbound" TargetMode="External"/><Relationship Id="rId1" Type="http://schemas.openxmlformats.org/officeDocument/2006/relationships/slideLayout" Target="../slideLayouts/slideLayout2.xml"/><Relationship Id="rId6" Type="http://schemas.openxmlformats.org/officeDocument/2006/relationships/hyperlink" Target="https://blog.hubspot.com/marketing/business-blogging-in-2015?__hstc=191390709.c7618db92cc4d755c8041581712ad110.1503193857666.1503193857666.1503344727591.2&amp;__hssc=191390709.1.1503344727591&amp;__hsfp=3088401856" TargetMode="External"/><Relationship Id="rId5" Type="http://schemas.openxmlformats.org/officeDocument/2006/relationships/hyperlink" Target="http://nytmarketing.whsites.net/mediakit/pos/" TargetMode="External"/><Relationship Id="rId4" Type="http://schemas.openxmlformats.org/officeDocument/2006/relationships/hyperlink" Target="https://www.hubspot.com/marketing-statistics?__hstc=191390709.c7618db92cc4d755c8041581712ad110.1503193857666.1503193857666.1503344727591.2&amp;__hssc=191390709.1.1503344727591&amp;__hsfp=3088401856"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3" y="609601"/>
            <a:ext cx="3962400" cy="4572000"/>
          </a:xfrm>
        </p:spPr>
        <p:txBody>
          <a:bodyPr>
            <a:normAutofit/>
          </a:bodyPr>
          <a:lstStyle/>
          <a:p>
            <a:r>
              <a:rPr lang="en-US" sz="6600" dirty="0"/>
              <a:t>Turning Your Brand Inside Out</a:t>
            </a:r>
          </a:p>
        </p:txBody>
      </p:sp>
      <p:sp>
        <p:nvSpPr>
          <p:cNvPr id="3" name="Subtitle 2"/>
          <p:cNvSpPr>
            <a:spLocks noGrp="1"/>
          </p:cNvSpPr>
          <p:nvPr>
            <p:ph type="subTitle" idx="1"/>
          </p:nvPr>
        </p:nvSpPr>
        <p:spPr>
          <a:xfrm>
            <a:off x="608013" y="5410200"/>
            <a:ext cx="3962400" cy="1219200"/>
          </a:xfrm>
        </p:spPr>
        <p:txBody>
          <a:bodyPr>
            <a:normAutofit fontScale="92500"/>
          </a:bodyPr>
          <a:lstStyle/>
          <a:p>
            <a:r>
              <a:rPr lang="en-US" sz="3000" b="1" dirty="0">
                <a:solidFill>
                  <a:srgbClr val="C00000"/>
                </a:solidFill>
              </a:rPr>
              <a:t>JB Communications, LLC</a:t>
            </a:r>
          </a:p>
          <a:p>
            <a:r>
              <a:rPr lang="en-US" dirty="0">
                <a:hlinkClick r:id="rId3"/>
              </a:rPr>
              <a:t>jbonano@jbcommunications.net</a:t>
            </a:r>
            <a:endParaRPr lang="en-US" dirty="0"/>
          </a:p>
          <a:p>
            <a:r>
              <a:rPr lang="en-US" dirty="0"/>
              <a:t>504-512-0147</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3BD94-313C-4A6C-B64D-055C07D21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838200"/>
            <a:ext cx="11506200" cy="8629650"/>
          </a:xfrm>
          <a:prstGeom prst="rect">
            <a:avLst/>
          </a:prstGeom>
        </p:spPr>
      </p:pic>
    </p:spTree>
    <p:extLst>
      <p:ext uri="{BB962C8B-B14F-4D97-AF65-F5344CB8AC3E}">
        <p14:creationId xmlns:p14="http://schemas.microsoft.com/office/powerpoint/2010/main" val="40679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3BD94-313C-4A6C-B64D-055C07D21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285750"/>
            <a:ext cx="8382000" cy="6286500"/>
          </a:xfrm>
          <a:prstGeom prst="rect">
            <a:avLst/>
          </a:prstGeom>
        </p:spPr>
      </p:pic>
      <p:pic>
        <p:nvPicPr>
          <p:cNvPr id="4" name="Picture 3">
            <a:extLst>
              <a:ext uri="{FF2B5EF4-FFF2-40B4-BE49-F238E27FC236}">
                <a16:creationId xmlns:a16="http://schemas.microsoft.com/office/drawing/2014/main" id="{31041E1C-0181-48CF-8735-7F6809BF0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7"/>
            <a:ext cx="12188825" cy="6852645"/>
          </a:xfrm>
          <a:prstGeom prst="rect">
            <a:avLst/>
          </a:prstGeom>
        </p:spPr>
      </p:pic>
    </p:spTree>
    <p:extLst>
      <p:ext uri="{BB962C8B-B14F-4D97-AF65-F5344CB8AC3E}">
        <p14:creationId xmlns:p14="http://schemas.microsoft.com/office/powerpoint/2010/main" val="19253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04FE70-E22D-4228-BC15-6656AD9A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571500"/>
            <a:ext cx="7620000" cy="5715000"/>
          </a:xfrm>
          <a:prstGeom prst="rect">
            <a:avLst/>
          </a:prstGeom>
        </p:spPr>
      </p:pic>
    </p:spTree>
    <p:extLst>
      <p:ext uri="{BB962C8B-B14F-4D97-AF65-F5344CB8AC3E}">
        <p14:creationId xmlns:p14="http://schemas.microsoft.com/office/powerpoint/2010/main" val="10525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D505C-B3EB-4C41-A0C3-6BB57B34A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685800"/>
            <a:ext cx="11277600" cy="8458200"/>
          </a:xfrm>
          <a:prstGeom prst="rect">
            <a:avLst/>
          </a:prstGeom>
        </p:spPr>
      </p:pic>
    </p:spTree>
    <p:extLst>
      <p:ext uri="{BB962C8B-B14F-4D97-AF65-F5344CB8AC3E}">
        <p14:creationId xmlns:p14="http://schemas.microsoft.com/office/powerpoint/2010/main" val="12014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195FC-274C-40E7-AAD7-5152FF956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12" y="304800"/>
            <a:ext cx="6000750" cy="6000750"/>
          </a:xfrm>
          <a:prstGeom prst="rect">
            <a:avLst/>
          </a:prstGeom>
        </p:spPr>
      </p:pic>
    </p:spTree>
    <p:extLst>
      <p:ext uri="{BB962C8B-B14F-4D97-AF65-F5344CB8AC3E}">
        <p14:creationId xmlns:p14="http://schemas.microsoft.com/office/powerpoint/2010/main" val="399633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530C3-03CB-490F-AFA4-8239DA6A6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12" y="381000"/>
            <a:ext cx="8153400" cy="6115050"/>
          </a:xfrm>
          <a:prstGeom prst="rect">
            <a:avLst/>
          </a:prstGeom>
        </p:spPr>
      </p:pic>
    </p:spTree>
    <p:extLst>
      <p:ext uri="{BB962C8B-B14F-4D97-AF65-F5344CB8AC3E}">
        <p14:creationId xmlns:p14="http://schemas.microsoft.com/office/powerpoint/2010/main" val="29532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7C5F0-ADF4-45CC-B655-03C999E15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2" y="0"/>
            <a:ext cx="6858000" cy="6858000"/>
          </a:xfrm>
          <a:prstGeom prst="rect">
            <a:avLst/>
          </a:prstGeom>
        </p:spPr>
      </p:pic>
    </p:spTree>
    <p:extLst>
      <p:ext uri="{BB962C8B-B14F-4D97-AF65-F5344CB8AC3E}">
        <p14:creationId xmlns:p14="http://schemas.microsoft.com/office/powerpoint/2010/main" val="205559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2DB64-B5E6-4465-8826-53683208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533400"/>
            <a:ext cx="9196388" cy="5922035"/>
          </a:xfrm>
          <a:prstGeom prst="rect">
            <a:avLst/>
          </a:prstGeom>
        </p:spPr>
      </p:pic>
    </p:spTree>
    <p:extLst>
      <p:ext uri="{BB962C8B-B14F-4D97-AF65-F5344CB8AC3E}">
        <p14:creationId xmlns:p14="http://schemas.microsoft.com/office/powerpoint/2010/main" val="3544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0912EC-EB33-40B5-85C1-3581D03E0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7" y="1143000"/>
            <a:ext cx="12200851" cy="4750198"/>
          </a:xfrm>
          <a:prstGeom prst="rect">
            <a:avLst/>
          </a:prstGeom>
        </p:spPr>
      </p:pic>
    </p:spTree>
    <p:extLst>
      <p:ext uri="{BB962C8B-B14F-4D97-AF65-F5344CB8AC3E}">
        <p14:creationId xmlns:p14="http://schemas.microsoft.com/office/powerpoint/2010/main" val="38713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CBAD0-A470-4455-B819-3F2016C2D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152400"/>
            <a:ext cx="4324350" cy="6529942"/>
          </a:xfrm>
          <a:prstGeom prst="rect">
            <a:avLst/>
          </a:prstGeom>
        </p:spPr>
      </p:pic>
    </p:spTree>
    <p:extLst>
      <p:ext uri="{BB962C8B-B14F-4D97-AF65-F5344CB8AC3E}">
        <p14:creationId xmlns:p14="http://schemas.microsoft.com/office/powerpoint/2010/main" val="27311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2536C7-673D-4C96-8EAC-07A735D8E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1295400"/>
            <a:ext cx="10647336" cy="3739243"/>
          </a:xfrm>
          <a:prstGeom prst="rect">
            <a:avLst/>
          </a:prstGeom>
        </p:spPr>
      </p:pic>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AF242B-253D-4FEA-AEDC-F1ABED8AE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76200"/>
            <a:ext cx="10210800" cy="6585966"/>
          </a:xfrm>
          <a:prstGeom prst="rect">
            <a:avLst/>
          </a:prstGeom>
        </p:spPr>
      </p:pic>
      <p:sp>
        <p:nvSpPr>
          <p:cNvPr id="6" name="Rectangle 5">
            <a:extLst>
              <a:ext uri="{FF2B5EF4-FFF2-40B4-BE49-F238E27FC236}">
                <a16:creationId xmlns:a16="http://schemas.microsoft.com/office/drawing/2014/main" id="{6C404C26-341F-4D33-B6F6-C598438F7D65}"/>
              </a:ext>
            </a:extLst>
          </p:cNvPr>
          <p:cNvSpPr/>
          <p:nvPr/>
        </p:nvSpPr>
        <p:spPr>
          <a:xfrm>
            <a:off x="5103812" y="3733800"/>
            <a:ext cx="5488810" cy="461665"/>
          </a:xfrm>
          <a:prstGeom prst="rect">
            <a:avLst/>
          </a:prstGeom>
        </p:spPr>
        <p:txBody>
          <a:bodyPr wrap="none">
            <a:spAutoFit/>
          </a:bodyPr>
          <a:lstStyle/>
          <a:p>
            <a:pPr fontAlgn="base"/>
            <a:r>
              <a:rPr lang="en-US" sz="2400" b="1" dirty="0">
                <a:solidFill>
                  <a:schemeClr val="bg1"/>
                </a:solidFill>
                <a:latin typeface="Roboto"/>
              </a:rPr>
              <a:t>Jeff Bezos, Founder of Amazon.com</a:t>
            </a:r>
            <a:endParaRPr lang="en-US" sz="2400" b="1" i="0" dirty="0">
              <a:solidFill>
                <a:schemeClr val="bg1"/>
              </a:solidFill>
              <a:effectLst/>
              <a:latin typeface="Roboto"/>
            </a:endParaRPr>
          </a:p>
        </p:txBody>
      </p:sp>
    </p:spTree>
    <p:extLst>
      <p:ext uri="{BB962C8B-B14F-4D97-AF65-F5344CB8AC3E}">
        <p14:creationId xmlns:p14="http://schemas.microsoft.com/office/powerpoint/2010/main" val="42636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F6FD32F-996D-43FE-A6AA-31A99EA9DDF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901632" y="1600200"/>
            <a:ext cx="6385559" cy="4776048"/>
          </a:xfrm>
        </p:spPr>
      </p:pic>
      <p:sp>
        <p:nvSpPr>
          <p:cNvPr id="10" name="TextBox 9">
            <a:extLst>
              <a:ext uri="{FF2B5EF4-FFF2-40B4-BE49-F238E27FC236}">
                <a16:creationId xmlns:a16="http://schemas.microsoft.com/office/drawing/2014/main" id="{38B46CB7-4B9E-432A-B670-604AF1EF5C50}"/>
              </a:ext>
            </a:extLst>
          </p:cNvPr>
          <p:cNvSpPr txBox="1"/>
          <p:nvPr/>
        </p:nvSpPr>
        <p:spPr>
          <a:xfrm>
            <a:off x="1217612" y="339804"/>
            <a:ext cx="9753600" cy="1107996"/>
          </a:xfrm>
          <a:prstGeom prst="rect">
            <a:avLst/>
          </a:prstGeom>
          <a:noFill/>
          <a:ln>
            <a:solidFill>
              <a:schemeClr val="bg2"/>
            </a:solidFill>
          </a:ln>
        </p:spPr>
        <p:txBody>
          <a:bodyPr wrap="square" rtlCol="0" anchor="ctr" anchorCtr="1">
            <a:spAutoFit/>
          </a:bodyPr>
          <a:lstStyle/>
          <a:p>
            <a:r>
              <a:rPr lang="en-US" sz="6600" b="1" dirty="0">
                <a:solidFill>
                  <a:srgbClr val="C00000"/>
                </a:solidFill>
              </a:rPr>
              <a:t>Your Brand is Your DNA!</a:t>
            </a:r>
          </a:p>
        </p:txBody>
      </p:sp>
    </p:spTree>
    <p:extLst>
      <p:ext uri="{BB962C8B-B14F-4D97-AF65-F5344CB8AC3E}">
        <p14:creationId xmlns:p14="http://schemas.microsoft.com/office/powerpoint/2010/main" val="42215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3788E-C9F1-4C74-99D1-86958A705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76200"/>
            <a:ext cx="11049000" cy="7378276"/>
          </a:xfrm>
          <a:prstGeom prst="rect">
            <a:avLst/>
          </a:prstGeom>
        </p:spPr>
      </p:pic>
      <p:sp>
        <p:nvSpPr>
          <p:cNvPr id="4" name="TextBox 3">
            <a:extLst>
              <a:ext uri="{FF2B5EF4-FFF2-40B4-BE49-F238E27FC236}">
                <a16:creationId xmlns:a16="http://schemas.microsoft.com/office/drawing/2014/main" id="{E2A36A33-456A-4773-852D-FF13C48B9C49}"/>
              </a:ext>
            </a:extLst>
          </p:cNvPr>
          <p:cNvSpPr txBox="1"/>
          <p:nvPr/>
        </p:nvSpPr>
        <p:spPr>
          <a:xfrm>
            <a:off x="6932612" y="6172200"/>
            <a:ext cx="4191000" cy="400110"/>
          </a:xfrm>
          <a:prstGeom prst="rect">
            <a:avLst/>
          </a:prstGeom>
          <a:solidFill>
            <a:srgbClr val="C00000"/>
          </a:solidFill>
          <a:ln>
            <a:solidFill>
              <a:schemeClr val="bg2"/>
            </a:solidFill>
          </a:ln>
        </p:spPr>
        <p:txBody>
          <a:bodyPr wrap="square" rtlCol="0" anchor="ctr" anchorCtr="1">
            <a:spAutoFit/>
          </a:bodyPr>
          <a:lstStyle/>
          <a:p>
            <a:r>
              <a:rPr lang="en-US" sz="2000" b="1" dirty="0">
                <a:solidFill>
                  <a:schemeClr val="bg1"/>
                </a:solidFill>
              </a:rPr>
              <a:t>ECLIPSE VIEWING - 1979</a:t>
            </a:r>
          </a:p>
        </p:txBody>
      </p:sp>
    </p:spTree>
    <p:extLst>
      <p:ext uri="{BB962C8B-B14F-4D97-AF65-F5344CB8AC3E}">
        <p14:creationId xmlns:p14="http://schemas.microsoft.com/office/powerpoint/2010/main" val="8619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FB61-9822-4194-B350-828B0E3C0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0"/>
            <a:ext cx="10820400" cy="7213600"/>
          </a:xfrm>
          <a:prstGeom prst="rect">
            <a:avLst/>
          </a:prstGeom>
        </p:spPr>
      </p:pic>
      <p:sp>
        <p:nvSpPr>
          <p:cNvPr id="4" name="TextBox 3">
            <a:extLst>
              <a:ext uri="{FF2B5EF4-FFF2-40B4-BE49-F238E27FC236}">
                <a16:creationId xmlns:a16="http://schemas.microsoft.com/office/drawing/2014/main" id="{0A1ED0C0-24AB-4392-ABD9-CA33FD825DA8}"/>
              </a:ext>
            </a:extLst>
          </p:cNvPr>
          <p:cNvSpPr txBox="1"/>
          <p:nvPr/>
        </p:nvSpPr>
        <p:spPr>
          <a:xfrm>
            <a:off x="6932612" y="6172200"/>
            <a:ext cx="4191000" cy="400110"/>
          </a:xfrm>
          <a:prstGeom prst="rect">
            <a:avLst/>
          </a:prstGeom>
          <a:solidFill>
            <a:srgbClr val="C00000"/>
          </a:solidFill>
          <a:ln>
            <a:solidFill>
              <a:schemeClr val="bg2"/>
            </a:solidFill>
          </a:ln>
        </p:spPr>
        <p:txBody>
          <a:bodyPr wrap="square" rtlCol="0" anchor="ctr" anchorCtr="1">
            <a:spAutoFit/>
          </a:bodyPr>
          <a:lstStyle/>
          <a:p>
            <a:r>
              <a:rPr lang="en-US" sz="2000" b="1" dirty="0">
                <a:solidFill>
                  <a:schemeClr val="bg1"/>
                </a:solidFill>
              </a:rPr>
              <a:t>ECLIPSE VIEWING - 2017</a:t>
            </a:r>
          </a:p>
        </p:txBody>
      </p:sp>
    </p:spTree>
    <p:extLst>
      <p:ext uri="{BB962C8B-B14F-4D97-AF65-F5344CB8AC3E}">
        <p14:creationId xmlns:p14="http://schemas.microsoft.com/office/powerpoint/2010/main" val="87336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50AFB-0719-4115-A6B8-6BF06D5D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152399"/>
            <a:ext cx="11734800" cy="6524549"/>
          </a:xfrm>
          <a:prstGeom prst="rect">
            <a:avLst/>
          </a:prstGeom>
        </p:spPr>
      </p:pic>
    </p:spTree>
    <p:extLst>
      <p:ext uri="{BB962C8B-B14F-4D97-AF65-F5344CB8AC3E}">
        <p14:creationId xmlns:p14="http://schemas.microsoft.com/office/powerpoint/2010/main" val="30776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6487-E7A7-4D13-A373-B554646C231A}"/>
              </a:ext>
            </a:extLst>
          </p:cNvPr>
          <p:cNvSpPr>
            <a:spLocks noGrp="1"/>
          </p:cNvSpPr>
          <p:nvPr>
            <p:ph type="title"/>
          </p:nvPr>
        </p:nvSpPr>
        <p:spPr>
          <a:xfrm>
            <a:off x="447097" y="5105400"/>
            <a:ext cx="10971372" cy="1066800"/>
          </a:xfrm>
        </p:spPr>
        <p:txBody>
          <a:bodyPr/>
          <a:lstStyle/>
          <a:p>
            <a:r>
              <a:rPr lang="en-US" b="1" dirty="0">
                <a:solidFill>
                  <a:srgbClr val="C00000"/>
                </a:solidFill>
              </a:rPr>
              <a:t>Who Should Define Your Brand?</a:t>
            </a:r>
          </a:p>
        </p:txBody>
      </p:sp>
      <p:pic>
        <p:nvPicPr>
          <p:cNvPr id="5" name="Content Placeholder 4">
            <a:extLst>
              <a:ext uri="{FF2B5EF4-FFF2-40B4-BE49-F238E27FC236}">
                <a16:creationId xmlns:a16="http://schemas.microsoft.com/office/drawing/2014/main" id="{5E4E274A-AD1D-4E0A-BCE1-94FA88D8E082}"/>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5612" y="914400"/>
            <a:ext cx="5181600" cy="3733800"/>
          </a:xfrm>
        </p:spPr>
      </p:pic>
      <p:sp>
        <p:nvSpPr>
          <p:cNvPr id="6" name="TextBox 5">
            <a:extLst>
              <a:ext uri="{FF2B5EF4-FFF2-40B4-BE49-F238E27FC236}">
                <a16:creationId xmlns:a16="http://schemas.microsoft.com/office/drawing/2014/main" id="{AF2EBD8F-6A0C-4DFD-90B8-8682E9E38A21}"/>
              </a:ext>
            </a:extLst>
          </p:cNvPr>
          <p:cNvSpPr txBox="1"/>
          <p:nvPr/>
        </p:nvSpPr>
        <p:spPr>
          <a:xfrm>
            <a:off x="6018212" y="914400"/>
            <a:ext cx="5333285" cy="3539430"/>
          </a:xfrm>
          <a:prstGeom prst="rect">
            <a:avLst/>
          </a:prstGeom>
          <a:noFill/>
          <a:ln>
            <a:solidFill>
              <a:schemeClr val="bg2"/>
            </a:solidFill>
          </a:ln>
        </p:spPr>
        <p:txBody>
          <a:bodyPr wrap="square" rtlCol="0" anchor="ctr" anchorCtr="1">
            <a:spAutoFit/>
          </a:bodyPr>
          <a:lstStyle/>
          <a:p>
            <a:r>
              <a:rPr lang="en-US" sz="3200" dirty="0"/>
              <a:t>No one knows </a:t>
            </a:r>
            <a:r>
              <a:rPr lang="en-US" sz="3200" dirty="0">
                <a:solidFill>
                  <a:srgbClr val="C00000"/>
                </a:solidFill>
              </a:rPr>
              <a:t>your brand </a:t>
            </a:r>
            <a:r>
              <a:rPr lang="en-US" sz="3200" dirty="0"/>
              <a:t>better than you, the owner or the key executive.</a:t>
            </a:r>
          </a:p>
          <a:p>
            <a:endParaRPr lang="en-US" sz="3200" dirty="0"/>
          </a:p>
          <a:p>
            <a:r>
              <a:rPr lang="en-US" sz="3200" dirty="0"/>
              <a:t>The </a:t>
            </a:r>
            <a:r>
              <a:rPr lang="en-US" sz="3200" dirty="0">
                <a:solidFill>
                  <a:srgbClr val="C00000"/>
                </a:solidFill>
              </a:rPr>
              <a:t>strength of your brand </a:t>
            </a:r>
            <a:r>
              <a:rPr lang="en-US" sz="3200" dirty="0"/>
              <a:t>relies on </a:t>
            </a:r>
            <a:r>
              <a:rPr lang="en-US" sz="3200" dirty="0">
                <a:solidFill>
                  <a:srgbClr val="C00000"/>
                </a:solidFill>
              </a:rPr>
              <a:t>your passion </a:t>
            </a:r>
            <a:r>
              <a:rPr lang="en-US" sz="3200" dirty="0"/>
              <a:t>for the business.</a:t>
            </a:r>
            <a:endParaRPr lang="en-US" sz="4800" dirty="0"/>
          </a:p>
        </p:txBody>
      </p:sp>
    </p:spTree>
    <p:extLst>
      <p:ext uri="{BB962C8B-B14F-4D97-AF65-F5344CB8AC3E}">
        <p14:creationId xmlns:p14="http://schemas.microsoft.com/office/powerpoint/2010/main" val="25551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9412" y="5486400"/>
            <a:ext cx="10971372" cy="1066800"/>
          </a:xfrm>
        </p:spPr>
        <p:txBody>
          <a:bodyPr/>
          <a:lstStyle/>
          <a:p>
            <a:r>
              <a:rPr lang="en-US" b="1" dirty="0">
                <a:solidFill>
                  <a:srgbClr val="C00000"/>
                </a:solidFill>
              </a:rPr>
              <a:t>Key Departments Responsible for Branding</a:t>
            </a:r>
          </a:p>
        </p:txBody>
      </p:sp>
      <p:graphicFrame>
        <p:nvGraphicFramePr>
          <p:cNvPr id="2" name="Diagram 1">
            <a:extLst>
              <a:ext uri="{FF2B5EF4-FFF2-40B4-BE49-F238E27FC236}">
                <a16:creationId xmlns:a16="http://schemas.microsoft.com/office/drawing/2014/main" id="{2D7AD37B-068D-4225-871B-DA3EF58A4E5A}"/>
              </a:ext>
            </a:extLst>
          </p:cNvPr>
          <p:cNvGraphicFramePr/>
          <p:nvPr>
            <p:extLst>
              <p:ext uri="{D42A27DB-BD31-4B8C-83A1-F6EECF244321}">
                <p14:modId xmlns:p14="http://schemas.microsoft.com/office/powerpoint/2010/main" val="1064772035"/>
              </p:ext>
            </p:extLst>
          </p:nvPr>
        </p:nvGraphicFramePr>
        <p:xfrm>
          <a:off x="1903412" y="152400"/>
          <a:ext cx="7872941"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p>
            <a:r>
              <a:rPr lang="en-US" b="1" dirty="0">
                <a:solidFill>
                  <a:srgbClr val="C00000"/>
                </a:solidFill>
              </a:rPr>
              <a:t>Define Your Brand Identity</a:t>
            </a:r>
          </a:p>
        </p:txBody>
      </p:sp>
      <p:sp>
        <p:nvSpPr>
          <p:cNvPr id="3" name="Content Placeholder 2"/>
          <p:cNvSpPr>
            <a:spLocks noGrp="1"/>
          </p:cNvSpPr>
          <p:nvPr>
            <p:ph sz="half" idx="1"/>
          </p:nvPr>
        </p:nvSpPr>
        <p:spPr>
          <a:xfrm>
            <a:off x="609441" y="1948962"/>
            <a:ext cx="5713572" cy="3461238"/>
          </a:xfrm>
        </p:spPr>
        <p:txBody>
          <a:bodyPr/>
          <a:lstStyle/>
          <a:p>
            <a:r>
              <a:rPr lang="en-US" b="1" dirty="0"/>
              <a:t>Define Your Mission / Your Purpose</a:t>
            </a:r>
          </a:p>
          <a:p>
            <a:r>
              <a:rPr lang="en-US" b="1" dirty="0"/>
              <a:t>Determine Your Target Audience</a:t>
            </a:r>
          </a:p>
          <a:p>
            <a:r>
              <a:rPr lang="en-US" b="1" dirty="0"/>
              <a:t>Public Perception</a:t>
            </a:r>
          </a:p>
          <a:p>
            <a:r>
              <a:rPr lang="en-US" b="1" dirty="0"/>
              <a:t>Know Your Competition</a:t>
            </a:r>
          </a:p>
          <a:p>
            <a:r>
              <a:rPr lang="en-US" b="1" dirty="0"/>
              <a:t>Identify Your Brand’s Features &amp; Benefits</a:t>
            </a:r>
          </a:p>
        </p:txBody>
      </p:sp>
      <p:pic>
        <p:nvPicPr>
          <p:cNvPr id="8" name="Content Placeholder 7">
            <a:extLst>
              <a:ext uri="{FF2B5EF4-FFF2-40B4-BE49-F238E27FC236}">
                <a16:creationId xmlns:a16="http://schemas.microsoft.com/office/drawing/2014/main" id="{E98879B1-1292-4D89-BD73-0B4F317777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8505" y="952500"/>
            <a:ext cx="4875415" cy="3657600"/>
          </a:xfrm>
        </p:spPr>
      </p:pic>
      <p:sp>
        <p:nvSpPr>
          <p:cNvPr id="9" name="TextBox 8">
            <a:extLst>
              <a:ext uri="{FF2B5EF4-FFF2-40B4-BE49-F238E27FC236}">
                <a16:creationId xmlns:a16="http://schemas.microsoft.com/office/drawing/2014/main" id="{E3B9783E-F224-4C69-99CC-E805F4D298E8}"/>
              </a:ext>
            </a:extLst>
          </p:cNvPr>
          <p:cNvSpPr txBox="1"/>
          <p:nvPr/>
        </p:nvSpPr>
        <p:spPr>
          <a:xfrm>
            <a:off x="609441" y="689404"/>
            <a:ext cx="5713572" cy="830997"/>
          </a:xfrm>
          <a:prstGeom prst="rect">
            <a:avLst/>
          </a:prstGeom>
          <a:noFill/>
          <a:ln>
            <a:solidFill>
              <a:schemeClr val="bg2"/>
            </a:solidFill>
          </a:ln>
        </p:spPr>
        <p:txBody>
          <a:bodyPr wrap="square" rtlCol="0" anchor="ctr" anchorCtr="1">
            <a:spAutoFit/>
          </a:bodyPr>
          <a:lstStyle/>
          <a:p>
            <a:r>
              <a:rPr lang="en-US" sz="4800" b="1" dirty="0">
                <a:solidFill>
                  <a:srgbClr val="C00000"/>
                </a:solidFill>
              </a:rPr>
              <a:t>Self Discovery</a:t>
            </a:r>
          </a:p>
        </p:txBody>
      </p:sp>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7" y="5077691"/>
            <a:ext cx="10971372" cy="1066800"/>
          </a:xfrm>
        </p:spPr>
        <p:txBody>
          <a:bodyPr/>
          <a:lstStyle/>
          <a:p>
            <a:r>
              <a:rPr lang="en-US" b="1" dirty="0">
                <a:solidFill>
                  <a:srgbClr val="C00000"/>
                </a:solidFill>
              </a:rPr>
              <a:t>Visual Branding</a:t>
            </a:r>
          </a:p>
        </p:txBody>
      </p:sp>
      <p:sp>
        <p:nvSpPr>
          <p:cNvPr id="3" name="Content Placeholder 2"/>
          <p:cNvSpPr>
            <a:spLocks noGrp="1"/>
          </p:cNvSpPr>
          <p:nvPr>
            <p:ph sz="half" idx="1"/>
          </p:nvPr>
        </p:nvSpPr>
        <p:spPr>
          <a:xfrm>
            <a:off x="379412" y="581891"/>
            <a:ext cx="7772399" cy="5029200"/>
          </a:xfrm>
        </p:spPr>
        <p:txBody>
          <a:bodyPr>
            <a:normAutofit/>
          </a:bodyPr>
          <a:lstStyle/>
          <a:p>
            <a:r>
              <a:rPr lang="en-US" sz="3200" b="1" dirty="0"/>
              <a:t>Logo</a:t>
            </a:r>
          </a:p>
          <a:p>
            <a:r>
              <a:rPr lang="en-US" sz="3200" b="1" dirty="0"/>
              <a:t>Tagline</a:t>
            </a:r>
          </a:p>
          <a:p>
            <a:r>
              <a:rPr lang="en-US" sz="3200" b="1" dirty="0"/>
              <a:t>Branding Rules</a:t>
            </a:r>
          </a:p>
          <a:p>
            <a:r>
              <a:rPr lang="en-US" sz="3200" b="1" dirty="0"/>
              <a:t>Social Media Images</a:t>
            </a:r>
          </a:p>
          <a:p>
            <a:r>
              <a:rPr lang="en-US" sz="3200" b="1" dirty="0"/>
              <a:t>Photography</a:t>
            </a:r>
          </a:p>
        </p:txBody>
      </p:sp>
      <p:pic>
        <p:nvPicPr>
          <p:cNvPr id="7" name="Picture 6">
            <a:extLst>
              <a:ext uri="{FF2B5EF4-FFF2-40B4-BE49-F238E27FC236}">
                <a16:creationId xmlns:a16="http://schemas.microsoft.com/office/drawing/2014/main" id="{CF53BC17-DB27-4E1F-B04C-F3207D17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858" y="762000"/>
            <a:ext cx="7177088" cy="4191000"/>
          </a:xfrm>
          <a:prstGeom prst="rect">
            <a:avLst/>
          </a:prstGeom>
        </p:spPr>
      </p:pic>
    </p:spTree>
    <p:extLst>
      <p:ext uri="{BB962C8B-B14F-4D97-AF65-F5344CB8AC3E}">
        <p14:creationId xmlns:p14="http://schemas.microsoft.com/office/powerpoint/2010/main" val="170913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0"/>
            <a:ext cx="10971372" cy="1066800"/>
          </a:xfrm>
        </p:spPr>
        <p:txBody>
          <a:bodyPr/>
          <a:lstStyle/>
          <a:p>
            <a:r>
              <a:rPr lang="en-US" b="1" dirty="0">
                <a:solidFill>
                  <a:srgbClr val="C00000"/>
                </a:solidFill>
              </a:rPr>
              <a:t>Logo Elements</a:t>
            </a:r>
          </a:p>
        </p:txBody>
      </p:sp>
      <p:sp>
        <p:nvSpPr>
          <p:cNvPr id="3" name="Content Placeholder 2"/>
          <p:cNvSpPr>
            <a:spLocks noGrp="1"/>
          </p:cNvSpPr>
          <p:nvPr>
            <p:ph sz="half" idx="1"/>
          </p:nvPr>
        </p:nvSpPr>
        <p:spPr>
          <a:xfrm>
            <a:off x="455612" y="533400"/>
            <a:ext cx="7772399" cy="5029200"/>
          </a:xfrm>
        </p:spPr>
        <p:txBody>
          <a:bodyPr>
            <a:normAutofit/>
          </a:bodyPr>
          <a:lstStyle/>
          <a:p>
            <a:pPr lvl="1">
              <a:buFont typeface="Arial" panose="020B0604020202020204" pitchFamily="34" charset="0"/>
              <a:buChar char="•"/>
            </a:pPr>
            <a:r>
              <a:rPr lang="en-US" sz="3200" b="1" dirty="0"/>
              <a:t>Design</a:t>
            </a:r>
          </a:p>
          <a:p>
            <a:pPr lvl="1">
              <a:buFont typeface="Arial" panose="020B0604020202020204" pitchFamily="34" charset="0"/>
              <a:buChar char="•"/>
            </a:pPr>
            <a:r>
              <a:rPr lang="en-US" sz="3200" b="1" dirty="0"/>
              <a:t>Font</a:t>
            </a:r>
          </a:p>
          <a:p>
            <a:pPr lvl="1">
              <a:buFont typeface="Arial" panose="020B0604020202020204" pitchFamily="34" charset="0"/>
              <a:buChar char="•"/>
            </a:pPr>
            <a:r>
              <a:rPr lang="en-US" sz="3200" b="1" dirty="0"/>
              <a:t>PMS Color</a:t>
            </a:r>
          </a:p>
          <a:p>
            <a:pPr lvl="1">
              <a:buFont typeface="Arial" panose="020B0604020202020204" pitchFamily="34" charset="0"/>
              <a:buChar char="•"/>
            </a:pPr>
            <a:r>
              <a:rPr lang="en-US" sz="3200" b="1" dirty="0"/>
              <a:t>Vector / Sizable (.EPS, .AI)</a:t>
            </a:r>
          </a:p>
          <a:p>
            <a:pPr lvl="1">
              <a:buFont typeface="Arial" panose="020B0604020202020204" pitchFamily="34" charset="0"/>
              <a:buChar char="•"/>
            </a:pPr>
            <a:r>
              <a:rPr lang="en-US" sz="3200" b="1" dirty="0"/>
              <a:t>Primary Logo</a:t>
            </a:r>
          </a:p>
          <a:p>
            <a:pPr lvl="1">
              <a:buFont typeface="Arial" panose="020B0604020202020204" pitchFamily="34" charset="0"/>
              <a:buChar char="•"/>
            </a:pPr>
            <a:r>
              <a:rPr lang="en-US" sz="3200" b="1" dirty="0"/>
              <a:t>Secondary Logo</a:t>
            </a:r>
          </a:p>
          <a:p>
            <a:pPr lvl="1">
              <a:buFont typeface="Arial" panose="020B0604020202020204" pitchFamily="34" charset="0"/>
              <a:buChar char="•"/>
            </a:pPr>
            <a:r>
              <a:rPr lang="en-US" sz="3200" b="1" dirty="0"/>
              <a:t>Abbreviated Logo</a:t>
            </a:r>
          </a:p>
          <a:p>
            <a:pPr lvl="1">
              <a:buFont typeface="Arial" panose="020B0604020202020204" pitchFamily="34" charset="0"/>
              <a:buChar char="•"/>
            </a:pPr>
            <a:r>
              <a:rPr lang="en-US" sz="3200" b="1" dirty="0"/>
              <a:t>Reversible Logo</a:t>
            </a:r>
          </a:p>
          <a:p>
            <a:pPr lvl="1">
              <a:buFont typeface="Arial" panose="020B0604020202020204" pitchFamily="34" charset="0"/>
              <a:buChar char="•"/>
            </a:pPr>
            <a:r>
              <a:rPr lang="en-US" sz="3200" b="1" dirty="0"/>
              <a:t>One Color Logo</a:t>
            </a:r>
          </a:p>
        </p:txBody>
      </p:sp>
    </p:spTree>
    <p:extLst>
      <p:ext uri="{BB962C8B-B14F-4D97-AF65-F5344CB8AC3E}">
        <p14:creationId xmlns:p14="http://schemas.microsoft.com/office/powerpoint/2010/main" val="4017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C086AD-78A0-471A-962C-D39EB7E3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208" y="0"/>
            <a:ext cx="5546408" cy="6858000"/>
          </a:xfrm>
          <a:prstGeom prst="rect">
            <a:avLst/>
          </a:prstGeom>
        </p:spPr>
      </p:pic>
    </p:spTree>
    <p:extLst>
      <p:ext uri="{BB962C8B-B14F-4D97-AF65-F5344CB8AC3E}">
        <p14:creationId xmlns:p14="http://schemas.microsoft.com/office/powerpoint/2010/main" val="18314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451764"/>
            <a:ext cx="10971372" cy="1066800"/>
          </a:xfrm>
        </p:spPr>
        <p:txBody>
          <a:bodyPr/>
          <a:lstStyle/>
          <a:p>
            <a:r>
              <a:rPr lang="en-US" b="1" dirty="0">
                <a:solidFill>
                  <a:srgbClr val="C00000"/>
                </a:solidFill>
              </a:rPr>
              <a:t>Internal Branding</a:t>
            </a:r>
          </a:p>
        </p:txBody>
      </p:sp>
      <p:sp>
        <p:nvSpPr>
          <p:cNvPr id="3" name="Content Placeholder 2"/>
          <p:cNvSpPr>
            <a:spLocks noGrp="1"/>
          </p:cNvSpPr>
          <p:nvPr>
            <p:ph sz="half" idx="1"/>
          </p:nvPr>
        </p:nvSpPr>
        <p:spPr>
          <a:xfrm>
            <a:off x="455612" y="609600"/>
            <a:ext cx="7772399" cy="4876800"/>
          </a:xfrm>
        </p:spPr>
        <p:txBody>
          <a:bodyPr>
            <a:normAutofit/>
          </a:bodyPr>
          <a:lstStyle/>
          <a:p>
            <a:r>
              <a:rPr lang="en-US" b="1" dirty="0"/>
              <a:t>Employee Training</a:t>
            </a:r>
          </a:p>
          <a:p>
            <a:pPr lvl="1"/>
            <a:r>
              <a:rPr lang="en-US" b="1" dirty="0"/>
              <a:t>Onboarding / Orientation</a:t>
            </a:r>
          </a:p>
          <a:p>
            <a:pPr lvl="1"/>
            <a:r>
              <a:rPr lang="en-US" b="1" dirty="0"/>
              <a:t>Culture</a:t>
            </a:r>
          </a:p>
          <a:p>
            <a:pPr lvl="1"/>
            <a:r>
              <a:rPr lang="en-US" b="1" dirty="0"/>
              <a:t>Product</a:t>
            </a:r>
          </a:p>
          <a:p>
            <a:pPr lvl="1"/>
            <a:r>
              <a:rPr lang="en-US" b="1" dirty="0"/>
              <a:t>Customer Service</a:t>
            </a:r>
          </a:p>
          <a:p>
            <a:pPr lvl="1"/>
            <a:r>
              <a:rPr lang="en-US" b="1" dirty="0"/>
              <a:t>Sales</a:t>
            </a:r>
          </a:p>
          <a:p>
            <a:pPr lvl="1"/>
            <a:r>
              <a:rPr lang="en-US" b="1" dirty="0"/>
              <a:t>Etiquette</a:t>
            </a:r>
          </a:p>
          <a:p>
            <a:r>
              <a:rPr lang="en-US" b="1" dirty="0"/>
              <a:t>Service Standards</a:t>
            </a:r>
          </a:p>
          <a:p>
            <a:r>
              <a:rPr lang="en-US" b="1" dirty="0"/>
              <a:t>Uniforms / Dress Requirements</a:t>
            </a:r>
          </a:p>
          <a:p>
            <a:r>
              <a:rPr lang="en-US" b="1" dirty="0"/>
              <a:t>Company Policies</a:t>
            </a:r>
          </a:p>
        </p:txBody>
      </p:sp>
      <p:pic>
        <p:nvPicPr>
          <p:cNvPr id="7" name="Picture 6">
            <a:extLst>
              <a:ext uri="{FF2B5EF4-FFF2-40B4-BE49-F238E27FC236}">
                <a16:creationId xmlns:a16="http://schemas.microsoft.com/office/drawing/2014/main" id="{CF53BC17-DB27-4E1F-B04C-F3207D17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412" y="609600"/>
            <a:ext cx="6517483" cy="3258741"/>
          </a:xfrm>
          <a:prstGeom prst="rect">
            <a:avLst/>
          </a:prstGeom>
        </p:spPr>
      </p:pic>
    </p:spTree>
    <p:extLst>
      <p:ext uri="{BB962C8B-B14F-4D97-AF65-F5344CB8AC3E}">
        <p14:creationId xmlns:p14="http://schemas.microsoft.com/office/powerpoint/2010/main" val="39049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451764"/>
            <a:ext cx="10971372" cy="1066800"/>
          </a:xfrm>
        </p:spPr>
        <p:txBody>
          <a:bodyPr/>
          <a:lstStyle/>
          <a:p>
            <a:r>
              <a:rPr lang="en-US" b="1" dirty="0">
                <a:solidFill>
                  <a:srgbClr val="C00000"/>
                </a:solidFill>
              </a:rPr>
              <a:t>Employee Training Resources</a:t>
            </a:r>
          </a:p>
        </p:txBody>
      </p:sp>
      <p:sp>
        <p:nvSpPr>
          <p:cNvPr id="3" name="Content Placeholder 2"/>
          <p:cNvSpPr>
            <a:spLocks noGrp="1"/>
          </p:cNvSpPr>
          <p:nvPr>
            <p:ph sz="half" idx="1"/>
          </p:nvPr>
        </p:nvSpPr>
        <p:spPr>
          <a:xfrm>
            <a:off x="608012" y="3429000"/>
            <a:ext cx="10515600" cy="4343400"/>
          </a:xfrm>
        </p:spPr>
        <p:txBody>
          <a:bodyPr>
            <a:normAutofit/>
          </a:bodyPr>
          <a:lstStyle/>
          <a:p>
            <a:r>
              <a:rPr lang="en-US" sz="3600" b="1" dirty="0"/>
              <a:t>Incumbent Workers Training Program (IWTP)</a:t>
            </a:r>
          </a:p>
          <a:p>
            <a:r>
              <a:rPr lang="en-US" sz="3600" b="1" dirty="0"/>
              <a:t>Small Business Employee Training (SBET)</a:t>
            </a:r>
          </a:p>
          <a:p>
            <a:pPr lvl="1"/>
            <a:r>
              <a:rPr lang="en-US" sz="3200" b="1" dirty="0"/>
              <a:t>50 or Fewer Employees</a:t>
            </a:r>
          </a:p>
        </p:txBody>
      </p:sp>
      <p:pic>
        <p:nvPicPr>
          <p:cNvPr id="7" name="Picture 6">
            <a:extLst>
              <a:ext uri="{FF2B5EF4-FFF2-40B4-BE49-F238E27FC236}">
                <a16:creationId xmlns:a16="http://schemas.microsoft.com/office/drawing/2014/main" id="{CF53BC17-DB27-4E1F-B04C-F3207D17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304800"/>
            <a:ext cx="4231483" cy="1775071"/>
          </a:xfrm>
          <a:prstGeom prst="rect">
            <a:avLst/>
          </a:prstGeom>
        </p:spPr>
      </p:pic>
      <p:sp>
        <p:nvSpPr>
          <p:cNvPr id="4" name="TextBox 3">
            <a:extLst>
              <a:ext uri="{FF2B5EF4-FFF2-40B4-BE49-F238E27FC236}">
                <a16:creationId xmlns:a16="http://schemas.microsoft.com/office/drawing/2014/main" id="{320814BA-6AA8-40BE-835F-95463E2599F0}"/>
              </a:ext>
            </a:extLst>
          </p:cNvPr>
          <p:cNvSpPr txBox="1"/>
          <p:nvPr/>
        </p:nvSpPr>
        <p:spPr>
          <a:xfrm>
            <a:off x="589106" y="2514600"/>
            <a:ext cx="10972800" cy="646331"/>
          </a:xfrm>
          <a:prstGeom prst="rect">
            <a:avLst/>
          </a:prstGeom>
          <a:noFill/>
          <a:ln>
            <a:solidFill>
              <a:schemeClr val="bg2"/>
            </a:solidFill>
          </a:ln>
        </p:spPr>
        <p:txBody>
          <a:bodyPr wrap="square" rtlCol="0" anchor="ctr" anchorCtr="1">
            <a:spAutoFit/>
          </a:bodyPr>
          <a:lstStyle/>
          <a:p>
            <a:r>
              <a:rPr lang="en-US" sz="3600" b="1" dirty="0">
                <a:solidFill>
                  <a:srgbClr val="C00000"/>
                </a:solidFill>
              </a:rPr>
              <a:t>LOUISIANA COMPANY TRAINING GRANTS</a:t>
            </a:r>
          </a:p>
        </p:txBody>
      </p:sp>
    </p:spTree>
    <p:extLst>
      <p:ext uri="{BB962C8B-B14F-4D97-AF65-F5344CB8AC3E}">
        <p14:creationId xmlns:p14="http://schemas.microsoft.com/office/powerpoint/2010/main" val="31188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425911"/>
            <a:ext cx="10971372" cy="1066800"/>
          </a:xfrm>
        </p:spPr>
        <p:txBody>
          <a:bodyPr/>
          <a:lstStyle/>
          <a:p>
            <a:r>
              <a:rPr lang="en-US" b="1" dirty="0">
                <a:solidFill>
                  <a:srgbClr val="C00000"/>
                </a:solidFill>
              </a:rPr>
              <a:t>External Branding</a:t>
            </a:r>
          </a:p>
        </p:txBody>
      </p:sp>
      <p:sp>
        <p:nvSpPr>
          <p:cNvPr id="3" name="Content Placeholder 2"/>
          <p:cNvSpPr>
            <a:spLocks noGrp="1"/>
          </p:cNvSpPr>
          <p:nvPr>
            <p:ph sz="half" idx="1"/>
          </p:nvPr>
        </p:nvSpPr>
        <p:spPr>
          <a:xfrm>
            <a:off x="455612" y="373208"/>
            <a:ext cx="9144000" cy="5715000"/>
          </a:xfrm>
        </p:spPr>
        <p:txBody>
          <a:bodyPr>
            <a:normAutofit/>
          </a:bodyPr>
          <a:lstStyle/>
          <a:p>
            <a:r>
              <a:rPr lang="en-US" b="1" dirty="0"/>
              <a:t>Signage</a:t>
            </a:r>
          </a:p>
          <a:p>
            <a:r>
              <a:rPr lang="en-US" b="1" dirty="0"/>
              <a:t>Website </a:t>
            </a:r>
          </a:p>
          <a:p>
            <a:r>
              <a:rPr lang="en-US" b="1" dirty="0"/>
              <a:t>Social Media / Blogs / Reviews</a:t>
            </a:r>
          </a:p>
          <a:p>
            <a:r>
              <a:rPr lang="en-US" b="1" dirty="0"/>
              <a:t>Search Engines </a:t>
            </a:r>
          </a:p>
          <a:p>
            <a:r>
              <a:rPr lang="en-US" b="1" dirty="0"/>
              <a:t>Advertising</a:t>
            </a:r>
          </a:p>
          <a:p>
            <a:r>
              <a:rPr lang="en-US" b="1" dirty="0"/>
              <a:t>Packaging / Presentations</a:t>
            </a:r>
          </a:p>
          <a:p>
            <a:r>
              <a:rPr lang="en-US" b="1" dirty="0"/>
              <a:t>Public Relations*</a:t>
            </a:r>
          </a:p>
          <a:p>
            <a:pPr lvl="1"/>
            <a:r>
              <a:rPr lang="en-US" b="1" dirty="0"/>
              <a:t>Standardize Boiler Plate</a:t>
            </a:r>
          </a:p>
          <a:p>
            <a:pPr lvl="1"/>
            <a:r>
              <a:rPr lang="en-US" b="1" dirty="0"/>
              <a:t>Press Release Template</a:t>
            </a:r>
          </a:p>
          <a:p>
            <a:pPr marL="0" indent="0">
              <a:buNone/>
            </a:pPr>
            <a:r>
              <a:rPr lang="en-US" b="1" dirty="0"/>
              <a:t> </a:t>
            </a:r>
          </a:p>
        </p:txBody>
      </p:sp>
      <p:pic>
        <p:nvPicPr>
          <p:cNvPr id="7" name="Picture 6">
            <a:extLst>
              <a:ext uri="{FF2B5EF4-FFF2-40B4-BE49-F238E27FC236}">
                <a16:creationId xmlns:a16="http://schemas.microsoft.com/office/drawing/2014/main" id="{CF53BC17-DB27-4E1F-B04C-F3207D17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383599"/>
            <a:ext cx="6451902" cy="4842535"/>
          </a:xfrm>
          <a:prstGeom prst="rect">
            <a:avLst/>
          </a:prstGeom>
        </p:spPr>
      </p:pic>
    </p:spTree>
    <p:extLst>
      <p:ext uri="{BB962C8B-B14F-4D97-AF65-F5344CB8AC3E}">
        <p14:creationId xmlns:p14="http://schemas.microsoft.com/office/powerpoint/2010/main" val="2507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425911"/>
            <a:ext cx="10971372" cy="1066800"/>
          </a:xfrm>
        </p:spPr>
        <p:txBody>
          <a:bodyPr/>
          <a:lstStyle/>
          <a:p>
            <a:r>
              <a:rPr lang="en-US" b="1" dirty="0">
                <a:solidFill>
                  <a:srgbClr val="C00000"/>
                </a:solidFill>
              </a:rPr>
              <a:t>Dual Controls – External Marketing</a:t>
            </a:r>
          </a:p>
        </p:txBody>
      </p:sp>
      <p:sp>
        <p:nvSpPr>
          <p:cNvPr id="3" name="Content Placeholder 2"/>
          <p:cNvSpPr>
            <a:spLocks noGrp="1"/>
          </p:cNvSpPr>
          <p:nvPr>
            <p:ph sz="half" idx="1"/>
          </p:nvPr>
        </p:nvSpPr>
        <p:spPr>
          <a:xfrm>
            <a:off x="455612" y="533399"/>
            <a:ext cx="11277600" cy="5425911"/>
          </a:xfrm>
        </p:spPr>
        <p:txBody>
          <a:bodyPr>
            <a:normAutofit/>
          </a:bodyPr>
          <a:lstStyle/>
          <a:p>
            <a:r>
              <a:rPr lang="en-US" sz="3200" b="1" dirty="0"/>
              <a:t>Website </a:t>
            </a:r>
          </a:p>
          <a:p>
            <a:pPr lvl="1"/>
            <a:r>
              <a:rPr lang="en-US" sz="2800" b="1" dirty="0"/>
              <a:t>Domain Names | URL (Company or Principal – Registrant)</a:t>
            </a:r>
          </a:p>
          <a:p>
            <a:pPr lvl="1"/>
            <a:r>
              <a:rPr lang="en-US" sz="2800" b="1" dirty="0"/>
              <a:t>Multiple Domain Names</a:t>
            </a:r>
          </a:p>
          <a:p>
            <a:r>
              <a:rPr lang="en-US" sz="3200" b="1" dirty="0"/>
              <a:t>Google | Bing | Social Media | Etc.</a:t>
            </a:r>
          </a:p>
          <a:p>
            <a:pPr lvl="1"/>
            <a:r>
              <a:rPr lang="en-US" sz="2800" b="1" dirty="0"/>
              <a:t>Admin Logins</a:t>
            </a:r>
          </a:p>
          <a:p>
            <a:r>
              <a:rPr lang="en-US" sz="3200" b="1" dirty="0"/>
              <a:t>Advertising | Production</a:t>
            </a:r>
          </a:p>
          <a:p>
            <a:pPr lvl="1"/>
            <a:r>
              <a:rPr lang="en-US" sz="2800" b="1" dirty="0"/>
              <a:t>Ownership Rights</a:t>
            </a:r>
          </a:p>
          <a:p>
            <a:r>
              <a:rPr lang="en-US" sz="3200" b="1" dirty="0"/>
              <a:t>Packaging | Presentations</a:t>
            </a:r>
          </a:p>
          <a:p>
            <a:pPr marL="0" indent="0">
              <a:buNone/>
            </a:pPr>
            <a:r>
              <a:rPr lang="en-US" b="1" dirty="0"/>
              <a:t> </a:t>
            </a:r>
          </a:p>
        </p:txBody>
      </p:sp>
    </p:spTree>
    <p:extLst>
      <p:ext uri="{BB962C8B-B14F-4D97-AF65-F5344CB8AC3E}">
        <p14:creationId xmlns:p14="http://schemas.microsoft.com/office/powerpoint/2010/main" val="30648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26" y="5486400"/>
            <a:ext cx="10971372" cy="1066800"/>
          </a:xfrm>
        </p:spPr>
        <p:txBody>
          <a:bodyPr/>
          <a:lstStyle/>
          <a:p>
            <a:r>
              <a:rPr lang="en-US" b="1" dirty="0">
                <a:solidFill>
                  <a:srgbClr val="C00000"/>
                </a:solidFill>
              </a:rPr>
              <a:t>Blog Statistics</a:t>
            </a:r>
          </a:p>
        </p:txBody>
      </p:sp>
      <p:sp>
        <p:nvSpPr>
          <p:cNvPr id="3" name="Content Placeholder 2"/>
          <p:cNvSpPr>
            <a:spLocks noGrp="1"/>
          </p:cNvSpPr>
          <p:nvPr>
            <p:ph idx="13"/>
          </p:nvPr>
        </p:nvSpPr>
        <p:spPr>
          <a:xfrm>
            <a:off x="379412" y="533400"/>
            <a:ext cx="7543800" cy="5257800"/>
          </a:xfrm>
        </p:spPr>
        <p:txBody>
          <a:bodyPr>
            <a:normAutofit fontScale="70000" lnSpcReduction="20000"/>
          </a:bodyPr>
          <a:lstStyle/>
          <a:p>
            <a:r>
              <a:rPr lang="en-US" sz="3400" b="1" dirty="0"/>
              <a:t>Marketers who prioritize blogging efforts are 13x more likely to see positive ROI </a:t>
            </a:r>
            <a:r>
              <a:rPr lang="en-US" sz="2300" b="1" dirty="0"/>
              <a:t>(Source: </a:t>
            </a:r>
            <a:r>
              <a:rPr lang="en-US" sz="2300" b="1" u="sng" dirty="0">
                <a:hlinkClick r:id="rId2"/>
              </a:rPr>
              <a:t>HubSpot</a:t>
            </a:r>
            <a:r>
              <a:rPr lang="en-US" sz="2300" b="1" dirty="0"/>
              <a:t>)</a:t>
            </a:r>
          </a:p>
          <a:p>
            <a:r>
              <a:rPr lang="en-US" sz="3400" b="1" dirty="0"/>
              <a:t>On average, companies with blogs produce 67% more leads per month than those without </a:t>
            </a:r>
            <a:r>
              <a:rPr lang="en-US" sz="2000" b="1" dirty="0"/>
              <a:t>(Source: </a:t>
            </a:r>
            <a:r>
              <a:rPr lang="en-US" sz="2000" b="1" u="sng" dirty="0" err="1">
                <a:hlinkClick r:id="rId3"/>
              </a:rPr>
              <a:t>DemandMetric</a:t>
            </a:r>
            <a:r>
              <a:rPr lang="en-US" sz="2000" b="1" dirty="0"/>
              <a:t>)</a:t>
            </a:r>
          </a:p>
          <a:p>
            <a:r>
              <a:rPr lang="en-US" sz="3400" b="1" dirty="0"/>
              <a:t> 60% of consumers feel engaged/positive with a brand or company after reading custom content on their blog</a:t>
            </a:r>
          </a:p>
          <a:p>
            <a:r>
              <a:rPr lang="en-US" sz="3400" b="1" dirty="0"/>
              <a:t>Blogging is responsible for 434% more indexed pages and 97% more indexed links </a:t>
            </a:r>
            <a:r>
              <a:rPr lang="en-US" sz="1700" b="1" dirty="0"/>
              <a:t>(Source: </a:t>
            </a:r>
            <a:r>
              <a:rPr lang="en-US" sz="1700" b="1" u="sng" dirty="0" err="1">
                <a:hlinkClick r:id="rId3"/>
              </a:rPr>
              <a:t>DemandMetric</a:t>
            </a:r>
            <a:r>
              <a:rPr lang="en-US" sz="1700" b="1" dirty="0"/>
              <a:t>)</a:t>
            </a:r>
          </a:p>
          <a:p>
            <a:r>
              <a:rPr lang="en-US" sz="3400" b="1" dirty="0"/>
              <a:t>47% of buyers viewed 3-5 pieces of content before engaging with a sales rep. (</a:t>
            </a:r>
            <a:r>
              <a:rPr lang="en-US" sz="3400" b="1" u="sng" dirty="0">
                <a:hlinkClick r:id="rId4"/>
              </a:rPr>
              <a:t>Demand Gen Report</a:t>
            </a:r>
            <a:r>
              <a:rPr lang="en-US" sz="3400" b="1" dirty="0"/>
              <a:t>, 2016) </a:t>
            </a:r>
          </a:p>
          <a:p>
            <a:r>
              <a:rPr lang="en-US" sz="3400" b="1" dirty="0"/>
              <a:t>94% of people who share posts do so because they think it might be helpful to others. (</a:t>
            </a:r>
            <a:r>
              <a:rPr lang="en-US" sz="3400" b="1" u="sng" dirty="0">
                <a:hlinkClick r:id="rId5"/>
              </a:rPr>
              <a:t>source</a:t>
            </a:r>
            <a:r>
              <a:rPr lang="en-US" sz="3400" b="1" dirty="0"/>
              <a:t>)</a:t>
            </a:r>
          </a:p>
          <a:p>
            <a:r>
              <a:rPr lang="en-US" sz="3400" b="1" dirty="0"/>
              <a:t>Companies who blog receive 97% more links to their website. (</a:t>
            </a:r>
            <a:r>
              <a:rPr lang="en-US" sz="3400" b="1" u="sng" dirty="0">
                <a:hlinkClick r:id="rId6"/>
              </a:rPr>
              <a:t>source</a:t>
            </a:r>
            <a:r>
              <a:rPr lang="en-US" sz="3400" b="1" dirty="0"/>
              <a:t>)</a:t>
            </a:r>
          </a:p>
          <a:p>
            <a:endParaRPr lang="en-US" dirty="0"/>
          </a:p>
        </p:txBody>
      </p:sp>
      <p:pic>
        <p:nvPicPr>
          <p:cNvPr id="5" name="Picture 4">
            <a:extLst>
              <a:ext uri="{FF2B5EF4-FFF2-40B4-BE49-F238E27FC236}">
                <a16:creationId xmlns:a16="http://schemas.microsoft.com/office/drawing/2014/main" id="{E37EE106-DB07-41E2-8923-7B021855C9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4212" y="304800"/>
            <a:ext cx="3690394" cy="2764233"/>
          </a:xfrm>
          <a:prstGeom prst="rect">
            <a:avLst/>
          </a:prstGeom>
        </p:spPr>
      </p:pic>
    </p:spTree>
    <p:extLst>
      <p:ext uri="{BB962C8B-B14F-4D97-AF65-F5344CB8AC3E}">
        <p14:creationId xmlns:p14="http://schemas.microsoft.com/office/powerpoint/2010/main" val="34156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486400"/>
            <a:ext cx="10971372" cy="1066800"/>
          </a:xfrm>
        </p:spPr>
        <p:txBody>
          <a:bodyPr/>
          <a:lstStyle/>
          <a:p>
            <a:r>
              <a:rPr lang="en-US" b="1" dirty="0">
                <a:solidFill>
                  <a:srgbClr val="C00000"/>
                </a:solidFill>
              </a:rPr>
              <a:t>Public Relations Highlights</a:t>
            </a:r>
          </a:p>
        </p:txBody>
      </p:sp>
      <p:sp>
        <p:nvSpPr>
          <p:cNvPr id="3" name="Content Placeholder 2"/>
          <p:cNvSpPr>
            <a:spLocks noGrp="1"/>
          </p:cNvSpPr>
          <p:nvPr>
            <p:ph idx="13"/>
          </p:nvPr>
        </p:nvSpPr>
        <p:spPr>
          <a:xfrm>
            <a:off x="379411" y="529936"/>
            <a:ext cx="6781801" cy="5108864"/>
          </a:xfrm>
        </p:spPr>
        <p:txBody>
          <a:bodyPr>
            <a:normAutofit fontScale="85000" lnSpcReduction="20000"/>
          </a:bodyPr>
          <a:lstStyle/>
          <a:p>
            <a:r>
              <a:rPr lang="en-US" b="1" dirty="0"/>
              <a:t>Be an Advocate for Your Company</a:t>
            </a:r>
          </a:p>
          <a:p>
            <a:r>
              <a:rPr lang="en-US" b="1" dirty="0"/>
              <a:t>Choose a Spokesman</a:t>
            </a:r>
          </a:p>
          <a:p>
            <a:r>
              <a:rPr lang="en-US" b="1" dirty="0"/>
              <a:t>Send Out Releases on Milestones, New Hires, Promotions, New Products / Services, Awards, </a:t>
            </a:r>
            <a:r>
              <a:rPr lang="en-US" b="1" dirty="0" err="1"/>
              <a:t>Etc.Link</a:t>
            </a:r>
            <a:r>
              <a:rPr lang="en-US" b="1" dirty="0"/>
              <a:t> Your Releases to Your Website</a:t>
            </a:r>
          </a:p>
          <a:p>
            <a:r>
              <a:rPr lang="en-US" b="1" dirty="0"/>
              <a:t>Boilerplate (About Us)</a:t>
            </a:r>
          </a:p>
          <a:p>
            <a:pPr lvl="1"/>
            <a:r>
              <a:rPr lang="en-US" dirty="0"/>
              <a:t>Under 100 words</a:t>
            </a:r>
            <a:endParaRPr lang="en-US" sz="1800" dirty="0"/>
          </a:p>
          <a:p>
            <a:pPr lvl="1"/>
            <a:r>
              <a:rPr lang="en-US" dirty="0"/>
              <a:t>What your company does and for whom</a:t>
            </a:r>
            <a:endParaRPr lang="en-US" sz="1800" dirty="0"/>
          </a:p>
          <a:p>
            <a:pPr lvl="1"/>
            <a:r>
              <a:rPr lang="en-US" dirty="0"/>
              <a:t>Strengths without overexaggerating</a:t>
            </a:r>
            <a:endParaRPr lang="en-US" sz="1800" dirty="0"/>
          </a:p>
          <a:p>
            <a:pPr lvl="1"/>
            <a:r>
              <a:rPr lang="en-US" dirty="0"/>
              <a:t>Avoid jargon and corporate-speak</a:t>
            </a:r>
            <a:endParaRPr lang="en-US" sz="1800" dirty="0"/>
          </a:p>
          <a:p>
            <a:pPr lvl="1"/>
            <a:r>
              <a:rPr lang="en-US" dirty="0"/>
              <a:t>Tagline</a:t>
            </a:r>
            <a:endParaRPr lang="en-US" sz="1800" dirty="0"/>
          </a:p>
          <a:p>
            <a:pPr lvl="1"/>
            <a:r>
              <a:rPr lang="en-US" dirty="0"/>
              <a:t>Keywords</a:t>
            </a:r>
            <a:endParaRPr lang="en-US" sz="1800" dirty="0"/>
          </a:p>
          <a:p>
            <a:pPr lvl="1"/>
            <a:r>
              <a:rPr lang="en-US" dirty="0"/>
              <a:t>Competitive Advantage</a:t>
            </a:r>
            <a:endParaRPr lang="en-US" sz="1800" dirty="0"/>
          </a:p>
          <a:p>
            <a:pPr lvl="1"/>
            <a:r>
              <a:rPr lang="en-US" dirty="0"/>
              <a:t>Link to website</a:t>
            </a:r>
            <a:endParaRPr lang="en-US" sz="1800" dirty="0"/>
          </a:p>
          <a:p>
            <a:pPr lvl="1"/>
            <a:r>
              <a:rPr lang="en-US" dirty="0"/>
              <a:t>Stock symbols (if applicable)</a:t>
            </a:r>
            <a:endParaRPr lang="en-US" sz="1800" dirty="0"/>
          </a:p>
          <a:p>
            <a:endParaRPr lang="en-US" dirty="0"/>
          </a:p>
        </p:txBody>
      </p:sp>
      <p:pic>
        <p:nvPicPr>
          <p:cNvPr id="5" name="Picture 4">
            <a:extLst>
              <a:ext uri="{FF2B5EF4-FFF2-40B4-BE49-F238E27FC236}">
                <a16:creationId xmlns:a16="http://schemas.microsoft.com/office/drawing/2014/main" id="{E37EE106-DB07-41E2-8923-7B021855C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497" y="529936"/>
            <a:ext cx="4592505" cy="3051464"/>
          </a:xfrm>
          <a:prstGeom prst="rect">
            <a:avLst/>
          </a:prstGeom>
        </p:spPr>
      </p:pic>
    </p:spTree>
    <p:extLst>
      <p:ext uri="{BB962C8B-B14F-4D97-AF65-F5344CB8AC3E}">
        <p14:creationId xmlns:p14="http://schemas.microsoft.com/office/powerpoint/2010/main" val="10811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340147-B4AB-413D-9B14-CB4A1FAC9185}"/>
              </a:ext>
            </a:extLst>
          </p:cNvPr>
          <p:cNvSpPr/>
          <p:nvPr/>
        </p:nvSpPr>
        <p:spPr>
          <a:xfrm>
            <a:off x="988298" y="533400"/>
            <a:ext cx="10058400" cy="4401205"/>
          </a:xfrm>
          <a:prstGeom prst="rect">
            <a:avLst/>
          </a:prstGeom>
        </p:spPr>
        <p:txBody>
          <a:bodyPr wrap="square">
            <a:spAutoFit/>
          </a:bodyPr>
          <a:lstStyle/>
          <a:p>
            <a:r>
              <a:rPr lang="en-US" sz="2800" dirty="0">
                <a:solidFill>
                  <a:srgbClr val="666666"/>
                </a:solidFill>
                <a:latin typeface="Lato"/>
              </a:rPr>
              <a:t>Apple revolutionized personal technology with the introduction of the Macintosh in 1984. Today, Apple leads the world in innovation with iPhone, iPad, Mac, Apple Watch and Apple TV. Apple’s four software platforms — iOS, macOS, </a:t>
            </a:r>
            <a:r>
              <a:rPr lang="en-US" sz="2800" dirty="0" err="1">
                <a:solidFill>
                  <a:srgbClr val="666666"/>
                </a:solidFill>
                <a:latin typeface="Lato"/>
              </a:rPr>
              <a:t>watchOS</a:t>
            </a:r>
            <a:r>
              <a:rPr lang="en-US" sz="2800" dirty="0">
                <a:solidFill>
                  <a:srgbClr val="666666"/>
                </a:solidFill>
                <a:latin typeface="Lato"/>
              </a:rPr>
              <a:t> and </a:t>
            </a:r>
            <a:r>
              <a:rPr lang="en-US" sz="2800" dirty="0" err="1">
                <a:solidFill>
                  <a:srgbClr val="666666"/>
                </a:solidFill>
                <a:latin typeface="Lato"/>
              </a:rPr>
              <a:t>tvOS</a:t>
            </a:r>
            <a:r>
              <a:rPr lang="en-US" sz="2800" dirty="0">
                <a:solidFill>
                  <a:srgbClr val="666666"/>
                </a:solidFill>
                <a:latin typeface="Lato"/>
              </a:rPr>
              <a:t> — provide seamless experiences across all Apple devices and empower people with breakthrough services including the App Store, Apple Music, Apple Pay and iCloud. Apple’s more than 100,000 employees are dedicated to making the best products on earth, and to leaving the world better than we found it. NASDAQ: AAPL.  Apple.com</a:t>
            </a:r>
            <a:endParaRPr lang="en-US" sz="2800" dirty="0"/>
          </a:p>
        </p:txBody>
      </p:sp>
      <p:sp>
        <p:nvSpPr>
          <p:cNvPr id="3" name="Title 1">
            <a:extLst>
              <a:ext uri="{FF2B5EF4-FFF2-40B4-BE49-F238E27FC236}">
                <a16:creationId xmlns:a16="http://schemas.microsoft.com/office/drawing/2014/main" id="{91E415ED-3D8E-4215-92DA-42CD9BF0AA0A}"/>
              </a:ext>
            </a:extLst>
          </p:cNvPr>
          <p:cNvSpPr txBox="1">
            <a:spLocks/>
          </p:cNvSpPr>
          <p:nvPr/>
        </p:nvSpPr>
        <p:spPr>
          <a:xfrm>
            <a:off x="531812" y="5486400"/>
            <a:ext cx="10971372" cy="1066800"/>
          </a:xfrm>
          <a:prstGeom prst="rect">
            <a:avLst/>
          </a:prstGeom>
        </p:spPr>
        <p:txBody>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r>
              <a:rPr lang="en-US" b="1" dirty="0">
                <a:solidFill>
                  <a:srgbClr val="C00000"/>
                </a:solidFill>
              </a:rPr>
              <a:t>Boilerplate Example</a:t>
            </a:r>
          </a:p>
        </p:txBody>
      </p:sp>
    </p:spTree>
    <p:extLst>
      <p:ext uri="{BB962C8B-B14F-4D97-AF65-F5344CB8AC3E}">
        <p14:creationId xmlns:p14="http://schemas.microsoft.com/office/powerpoint/2010/main" val="22629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425911"/>
            <a:ext cx="10971372" cy="1066800"/>
          </a:xfrm>
        </p:spPr>
        <p:txBody>
          <a:bodyPr/>
          <a:lstStyle/>
          <a:p>
            <a:r>
              <a:rPr lang="en-US" b="1" dirty="0">
                <a:solidFill>
                  <a:srgbClr val="C00000"/>
                </a:solidFill>
              </a:rPr>
              <a:t>Protect Your Brand – Follow Up</a:t>
            </a:r>
          </a:p>
        </p:txBody>
      </p:sp>
      <p:sp>
        <p:nvSpPr>
          <p:cNvPr id="3" name="Content Placeholder 2"/>
          <p:cNvSpPr>
            <a:spLocks noGrp="1"/>
          </p:cNvSpPr>
          <p:nvPr>
            <p:ph sz="half" idx="1"/>
          </p:nvPr>
        </p:nvSpPr>
        <p:spPr>
          <a:xfrm>
            <a:off x="455612" y="533400"/>
            <a:ext cx="6248400" cy="5554808"/>
          </a:xfrm>
        </p:spPr>
        <p:txBody>
          <a:bodyPr>
            <a:normAutofit/>
          </a:bodyPr>
          <a:lstStyle/>
          <a:p>
            <a:r>
              <a:rPr lang="en-US" sz="3600" b="1" dirty="0"/>
              <a:t>Secret / Mystery Shopping</a:t>
            </a:r>
          </a:p>
          <a:p>
            <a:r>
              <a:rPr lang="en-US" sz="3600" b="1" dirty="0"/>
              <a:t>Follow / Respond to Reviews </a:t>
            </a:r>
          </a:p>
          <a:p>
            <a:r>
              <a:rPr lang="en-US" sz="3600" b="1" dirty="0"/>
              <a:t>Customer Feedback</a:t>
            </a:r>
          </a:p>
          <a:p>
            <a:r>
              <a:rPr lang="en-US" sz="3600" b="1" dirty="0"/>
              <a:t>Employee Feedback</a:t>
            </a:r>
          </a:p>
          <a:p>
            <a:r>
              <a:rPr lang="en-US" sz="3600" b="1" dirty="0"/>
              <a:t>Testimonials</a:t>
            </a:r>
          </a:p>
          <a:p>
            <a:pPr marL="0" indent="0">
              <a:buNone/>
            </a:pPr>
            <a:r>
              <a:rPr lang="en-US" b="1" dirty="0"/>
              <a:t> </a:t>
            </a:r>
          </a:p>
        </p:txBody>
      </p:sp>
      <p:pic>
        <p:nvPicPr>
          <p:cNvPr id="5" name="Picture 4">
            <a:extLst>
              <a:ext uri="{FF2B5EF4-FFF2-40B4-BE49-F238E27FC236}">
                <a16:creationId xmlns:a16="http://schemas.microsoft.com/office/drawing/2014/main" id="{D949330B-789C-4719-B84E-7A5A9D924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533400"/>
            <a:ext cx="5259736" cy="3278569"/>
          </a:xfrm>
          <a:prstGeom prst="rect">
            <a:avLst/>
          </a:prstGeom>
        </p:spPr>
      </p:pic>
    </p:spTree>
    <p:extLst>
      <p:ext uri="{BB962C8B-B14F-4D97-AF65-F5344CB8AC3E}">
        <p14:creationId xmlns:p14="http://schemas.microsoft.com/office/powerpoint/2010/main" val="394642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2536C7-673D-4C96-8EAC-07A735D8E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1295400"/>
            <a:ext cx="10647336" cy="3739243"/>
          </a:xfrm>
          <a:prstGeom prst="rect">
            <a:avLst/>
          </a:prstGeom>
        </p:spPr>
      </p:pic>
    </p:spTree>
    <p:extLst>
      <p:ext uri="{BB962C8B-B14F-4D97-AF65-F5344CB8AC3E}">
        <p14:creationId xmlns:p14="http://schemas.microsoft.com/office/powerpoint/2010/main" val="25108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3B481-0E8E-4DAD-9030-4DED44180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2" y="0"/>
            <a:ext cx="9601199" cy="6857999"/>
          </a:xfrm>
          <a:prstGeom prst="rect">
            <a:avLst/>
          </a:prstGeom>
        </p:spPr>
      </p:pic>
    </p:spTree>
    <p:extLst>
      <p:ext uri="{BB962C8B-B14F-4D97-AF65-F5344CB8AC3E}">
        <p14:creationId xmlns:p14="http://schemas.microsoft.com/office/powerpoint/2010/main" val="156944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EF321E-321E-4221-95BE-0EDB08B5C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612" y="381000"/>
            <a:ext cx="6587882" cy="5994415"/>
          </a:xfrm>
          <a:prstGeom prst="rect">
            <a:avLst/>
          </a:prstGeom>
        </p:spPr>
      </p:pic>
    </p:spTree>
    <p:extLst>
      <p:ext uri="{BB962C8B-B14F-4D97-AF65-F5344CB8AC3E}">
        <p14:creationId xmlns:p14="http://schemas.microsoft.com/office/powerpoint/2010/main" val="13663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96FA0-6C79-44EF-A9F7-A7D99800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812" y="685800"/>
            <a:ext cx="6148083" cy="5802087"/>
          </a:xfrm>
          <a:prstGeom prst="rect">
            <a:avLst/>
          </a:prstGeom>
        </p:spPr>
      </p:pic>
    </p:spTree>
    <p:extLst>
      <p:ext uri="{BB962C8B-B14F-4D97-AF65-F5344CB8AC3E}">
        <p14:creationId xmlns:p14="http://schemas.microsoft.com/office/powerpoint/2010/main" val="10765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6C83A-30DB-428E-B4D9-CF02086E9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0"/>
            <a:ext cx="6710363" cy="6710363"/>
          </a:xfrm>
          <a:prstGeom prst="rect">
            <a:avLst/>
          </a:prstGeom>
        </p:spPr>
      </p:pic>
    </p:spTree>
    <p:extLst>
      <p:ext uri="{BB962C8B-B14F-4D97-AF65-F5344CB8AC3E}">
        <p14:creationId xmlns:p14="http://schemas.microsoft.com/office/powerpoint/2010/main" val="180469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57840-D7E2-4553-AA9E-A6EFA375A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990600"/>
            <a:ext cx="4772025" cy="4772025"/>
          </a:xfrm>
          <a:prstGeom prst="rect">
            <a:avLst/>
          </a:prstGeom>
        </p:spPr>
      </p:pic>
    </p:spTree>
    <p:extLst>
      <p:ext uri="{BB962C8B-B14F-4D97-AF65-F5344CB8AC3E}">
        <p14:creationId xmlns:p14="http://schemas.microsoft.com/office/powerpoint/2010/main" val="156431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82646-4F52-4159-88D0-127E4EC2C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612" y="990600"/>
            <a:ext cx="5315150" cy="4907654"/>
          </a:xfrm>
          <a:prstGeom prst="rect">
            <a:avLst/>
          </a:prstGeom>
        </p:spPr>
      </p:pic>
    </p:spTree>
    <p:extLst>
      <p:ext uri="{BB962C8B-B14F-4D97-AF65-F5344CB8AC3E}">
        <p14:creationId xmlns:p14="http://schemas.microsoft.com/office/powerpoint/2010/main" val="4925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presentation on product or serv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ales presentation on product or service.potx" id="{BB6578FA-E30D-45EC-B849-CACB373ADC90}" vid="{5A523E24-2D1D-4F75-BD91-64E0BBADB4A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sales presentation on product or service</Template>
  <TotalTime>2916</TotalTime>
  <Words>479</Words>
  <Application>Microsoft Office PowerPoint</Application>
  <PresentationFormat>Custom</PresentationFormat>
  <Paragraphs>111</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vt:lpstr>
      <vt:lpstr>Corbel</vt:lpstr>
      <vt:lpstr>Lato</vt:lpstr>
      <vt:lpstr>Roboto</vt:lpstr>
      <vt:lpstr>Sales presentation on product or service</vt:lpstr>
      <vt:lpstr>Turning Your Brand Inside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Should Define Your Brand?</vt:lpstr>
      <vt:lpstr>Key Departments Responsible for Branding</vt:lpstr>
      <vt:lpstr>Define Your Brand Identity</vt:lpstr>
      <vt:lpstr>Visual Branding</vt:lpstr>
      <vt:lpstr>Logo Elements</vt:lpstr>
      <vt:lpstr>Internal Branding</vt:lpstr>
      <vt:lpstr>Employee Training Resources</vt:lpstr>
      <vt:lpstr>External Branding</vt:lpstr>
      <vt:lpstr>Dual Controls – External Marketing</vt:lpstr>
      <vt:lpstr>Blog Statistics</vt:lpstr>
      <vt:lpstr>Public Relations Highlights</vt:lpstr>
      <vt:lpstr>PowerPoint Presentation</vt:lpstr>
      <vt:lpstr>Protect Your Brand – Follow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Your Brand Inside Out</dc:title>
  <dc:creator>Jacquie Bonano</dc:creator>
  <cp:lastModifiedBy>Susan Busby</cp:lastModifiedBy>
  <cp:revision>29</cp:revision>
  <dcterms:created xsi:type="dcterms:W3CDTF">2017-08-19T19:43:33Z</dcterms:created>
  <dcterms:modified xsi:type="dcterms:W3CDTF">2017-08-24T13:45:32Z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