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Lst>
  <p:sldSz cy="10287000" cx="18288000"/>
  <p:notesSz cx="18288000" cy="10287000"/>
  <p:embeddedFontLst>
    <p:embeddedFont>
      <p:font typeface="Montserrat SemiBold"/>
      <p:regular r:id="rId28"/>
      <p:bold r:id="rId29"/>
      <p:italic r:id="rId30"/>
      <p:boldItalic r:id="rId31"/>
    </p:embeddedFont>
    <p:embeddedFont>
      <p:font typeface="Arial Narrow"/>
      <p:regular r:id="rId32"/>
      <p:bold r:id="rId33"/>
      <p:italic r:id="rId34"/>
      <p:boldItalic r:id="rId35"/>
    </p:embeddedFont>
    <p:embeddedFont>
      <p:font typeface="Montserrat"/>
      <p:regular r:id="rId36"/>
      <p:bold r:id="rId37"/>
      <p:italic r:id="rId38"/>
      <p:boldItalic r:id="rId3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880">
          <p15:clr>
            <a:srgbClr val="A4A3A4"/>
          </p15:clr>
        </p15:guide>
        <p15:guide id="2" pos="2160">
          <p15:clr>
            <a:srgbClr val="A4A3A4"/>
          </p15:clr>
        </p15:guide>
      </p15:sldGuideLst>
    </p:ext>
    <p:ext uri="GoogleSlidesCustomDataVersion2">
      <go:slidesCustomData xmlns:go="http://customooxmlschemas.google.com/" r:id="rId40" roundtripDataSignature="AMtx7mjwcoFP4Cx59/OF4Rcb0LeWbHi6E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880" orient="horz"/>
        <p:guide pos="2160"/>
      </p:guideLst>
    </p:cSldViewPr>
  </p:slideViewPr>
</p:viewPr>
</file>

<file path=ppt/_rels/presentation.xml.rels><?xml version="1.0" encoding="UTF-8" standalone="yes"?><Relationships xmlns="http://schemas.openxmlformats.org/package/2006/relationships"><Relationship Id="rId40" Type="http://customschemas.google.com/relationships/presentationmetadata" Target="metadata"/><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font" Target="fonts/MontserratSemiBold-regular.fntdata"/><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MontserratSemiBold-bold.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MontserratSemiBold-boldItalic.fntdata"/><Relationship Id="rId30" Type="http://schemas.openxmlformats.org/officeDocument/2006/relationships/font" Target="fonts/MontserratSemiBold-italic.fntdata"/><Relationship Id="rId11" Type="http://schemas.openxmlformats.org/officeDocument/2006/relationships/slide" Target="slides/slide6.xml"/><Relationship Id="rId33" Type="http://schemas.openxmlformats.org/officeDocument/2006/relationships/font" Target="fonts/ArialNarrow-bold.fntdata"/><Relationship Id="rId10" Type="http://schemas.openxmlformats.org/officeDocument/2006/relationships/slide" Target="slides/slide5.xml"/><Relationship Id="rId32" Type="http://schemas.openxmlformats.org/officeDocument/2006/relationships/font" Target="fonts/ArialNarrow-regular.fntdata"/><Relationship Id="rId13" Type="http://schemas.openxmlformats.org/officeDocument/2006/relationships/slide" Target="slides/slide8.xml"/><Relationship Id="rId35" Type="http://schemas.openxmlformats.org/officeDocument/2006/relationships/font" Target="fonts/ArialNarrow-boldItalic.fntdata"/><Relationship Id="rId12" Type="http://schemas.openxmlformats.org/officeDocument/2006/relationships/slide" Target="slides/slide7.xml"/><Relationship Id="rId34" Type="http://schemas.openxmlformats.org/officeDocument/2006/relationships/font" Target="fonts/ArialNarrow-italic.fntdata"/><Relationship Id="rId15" Type="http://schemas.openxmlformats.org/officeDocument/2006/relationships/slide" Target="slides/slide10.xml"/><Relationship Id="rId37" Type="http://schemas.openxmlformats.org/officeDocument/2006/relationships/font" Target="fonts/Montserrat-bold.fntdata"/><Relationship Id="rId14" Type="http://schemas.openxmlformats.org/officeDocument/2006/relationships/slide" Target="slides/slide9.xml"/><Relationship Id="rId36" Type="http://schemas.openxmlformats.org/officeDocument/2006/relationships/font" Target="fonts/Montserrat-regular.fntdata"/><Relationship Id="rId17" Type="http://schemas.openxmlformats.org/officeDocument/2006/relationships/slide" Target="slides/slide12.xml"/><Relationship Id="rId39" Type="http://schemas.openxmlformats.org/officeDocument/2006/relationships/font" Target="fonts/Montserrat-boldItalic.fntdata"/><Relationship Id="rId16" Type="http://schemas.openxmlformats.org/officeDocument/2006/relationships/slide" Target="slides/slide11.xml"/><Relationship Id="rId38" Type="http://schemas.openxmlformats.org/officeDocument/2006/relationships/font" Target="fonts/Montserrat-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7924800" cy="51593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10358438" y="0"/>
            <a:ext cx="7924800" cy="51593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1828800" y="4951413"/>
            <a:ext cx="14630400" cy="404971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9771063"/>
            <a:ext cx="7924800" cy="51593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10358438" y="9771063"/>
            <a:ext cx="7924800" cy="51593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piJ22bJW7TY"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f1Jw0-LExyc"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p1:notes"/>
          <p:cNvSpPr txBox="1"/>
          <p:nvPr>
            <p:ph idx="1" type="body"/>
          </p:nvPr>
        </p:nvSpPr>
        <p:spPr>
          <a:xfrm>
            <a:off x="1828800" y="4951413"/>
            <a:ext cx="14630400" cy="404971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Intro self</a:t>
            </a:r>
            <a:endParaRPr/>
          </a:p>
          <a:p>
            <a:pPr indent="0" lvl="0" marL="0" rtl="0" algn="l">
              <a:lnSpc>
                <a:spcPct val="100000"/>
              </a:lnSpc>
              <a:spcBef>
                <a:spcPts val="0"/>
              </a:spcBef>
              <a:spcAft>
                <a:spcPts val="0"/>
              </a:spcAft>
              <a:buSzPts val="1400"/>
              <a:buNone/>
            </a:pPr>
            <a:r>
              <a:rPr lang="en-US"/>
              <a:t>Note colleagues with me</a:t>
            </a:r>
            <a:endParaRPr/>
          </a:p>
        </p:txBody>
      </p:sp>
      <p:sp>
        <p:nvSpPr>
          <p:cNvPr id="57" name="Google Shape;57;p1: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10: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7" name="Google Shape;167;p10:notes"/>
          <p:cNvSpPr txBox="1"/>
          <p:nvPr>
            <p:ph idx="1" type="body"/>
          </p:nvPr>
        </p:nvSpPr>
        <p:spPr>
          <a:xfrm>
            <a:off x="1828800" y="4951413"/>
            <a:ext cx="14630400" cy="404971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Talk about calculator here????</a:t>
            </a:r>
            <a:endParaRPr/>
          </a:p>
        </p:txBody>
      </p:sp>
      <p:sp>
        <p:nvSpPr>
          <p:cNvPr id="168" name="Google Shape;168;p10:notes"/>
          <p:cNvSpPr txBox="1"/>
          <p:nvPr>
            <p:ph idx="12" type="sldNum"/>
          </p:nvPr>
        </p:nvSpPr>
        <p:spPr>
          <a:xfrm>
            <a:off x="10358438" y="9771063"/>
            <a:ext cx="7924800" cy="51593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12: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1" name="Google Shape;181;p12:notes"/>
          <p:cNvSpPr txBox="1"/>
          <p:nvPr>
            <p:ph idx="1" type="body"/>
          </p:nvPr>
        </p:nvSpPr>
        <p:spPr>
          <a:xfrm>
            <a:off x="1828800" y="4951413"/>
            <a:ext cx="14630400" cy="404971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So let’s set the stage for investment in Jefferson…..</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Huge undertaking!!!</a:t>
            </a:r>
            <a:endParaRPr/>
          </a:p>
          <a:p>
            <a:pPr indent="0" lvl="0" marL="0" rtl="0" algn="l">
              <a:lnSpc>
                <a:spcPct val="100000"/>
              </a:lnSpc>
              <a:spcBef>
                <a:spcPts val="0"/>
              </a:spcBef>
              <a:spcAft>
                <a:spcPts val="0"/>
              </a:spcAft>
              <a:buSzPts val="1400"/>
              <a:buNone/>
            </a:pPr>
            <a:r>
              <a:t/>
            </a:r>
            <a:endParaRPr/>
          </a:p>
        </p:txBody>
      </p:sp>
      <p:sp>
        <p:nvSpPr>
          <p:cNvPr id="182" name="Google Shape;182;p12:notes"/>
          <p:cNvSpPr txBox="1"/>
          <p:nvPr>
            <p:ph idx="12" type="sldNum"/>
          </p:nvPr>
        </p:nvSpPr>
        <p:spPr>
          <a:xfrm>
            <a:off x="10358438" y="9771063"/>
            <a:ext cx="7924800" cy="51593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17:notes"/>
          <p:cNvSpPr txBox="1"/>
          <p:nvPr>
            <p:ph idx="1" type="body"/>
          </p:nvPr>
        </p:nvSpPr>
        <p:spPr>
          <a:xfrm>
            <a:off x="1828800" y="4951413"/>
            <a:ext cx="14630400" cy="404971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6" name="Google Shape;196;p17: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31:notes"/>
          <p:cNvSpPr txBox="1"/>
          <p:nvPr>
            <p:ph idx="1" type="body"/>
          </p:nvPr>
        </p:nvSpPr>
        <p:spPr>
          <a:xfrm>
            <a:off x="1828800" y="4951413"/>
            <a:ext cx="14630400" cy="404971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1" name="Google Shape;211;p31: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2ad2150c35f_0_0:notes"/>
          <p:cNvSpPr txBox="1"/>
          <p:nvPr>
            <p:ph idx="1" type="body"/>
          </p:nvPr>
        </p:nvSpPr>
        <p:spPr>
          <a:xfrm>
            <a:off x="1828800" y="4951413"/>
            <a:ext cx="14630400" cy="40497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5" name="Google Shape;225;g2ad2150c35f_0_0:notes"/>
          <p:cNvSpPr/>
          <p:nvPr>
            <p:ph idx="2" type="sldImg"/>
          </p:nvPr>
        </p:nvSpPr>
        <p:spPr>
          <a:xfrm>
            <a:off x="6057900" y="1285875"/>
            <a:ext cx="6172200" cy="3471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29:notes"/>
          <p:cNvSpPr txBox="1"/>
          <p:nvPr>
            <p:ph idx="1" type="body"/>
          </p:nvPr>
        </p:nvSpPr>
        <p:spPr>
          <a:xfrm>
            <a:off x="1828800" y="4951413"/>
            <a:ext cx="14630400" cy="40497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0" name="Google Shape;240;p29: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p30:notes"/>
          <p:cNvSpPr txBox="1"/>
          <p:nvPr>
            <p:ph idx="1" type="body"/>
          </p:nvPr>
        </p:nvSpPr>
        <p:spPr>
          <a:xfrm>
            <a:off x="1828800" y="4951413"/>
            <a:ext cx="14630400" cy="40497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5" name="Google Shape;255;p30: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p32:notes"/>
          <p:cNvSpPr txBox="1"/>
          <p:nvPr>
            <p:ph idx="1" type="body"/>
          </p:nvPr>
        </p:nvSpPr>
        <p:spPr>
          <a:xfrm>
            <a:off x="1828800" y="4951413"/>
            <a:ext cx="14630400" cy="40497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7" name="Google Shape;267;p32: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p33:notes"/>
          <p:cNvSpPr txBox="1"/>
          <p:nvPr>
            <p:ph idx="1" type="body"/>
          </p:nvPr>
        </p:nvSpPr>
        <p:spPr>
          <a:xfrm>
            <a:off x="1828800" y="4951413"/>
            <a:ext cx="14630400" cy="404971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7" name="Google Shape;277;p33: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p16: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2" name="Google Shape;282;p16:notes"/>
          <p:cNvSpPr txBox="1"/>
          <p:nvPr>
            <p:ph idx="1" type="body"/>
          </p:nvPr>
        </p:nvSpPr>
        <p:spPr>
          <a:xfrm>
            <a:off x="1828800" y="4951413"/>
            <a:ext cx="14630400" cy="404971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u="sng">
                <a:solidFill>
                  <a:schemeClr val="hlink"/>
                </a:solidFill>
                <a:hlinkClick r:id="rId2"/>
              </a:rPr>
              <a:t>https://www.youtube.com/watch?v=piJ22bJW7TY</a:t>
            </a:r>
            <a:r>
              <a:rPr lang="en-US"/>
              <a:t> </a:t>
            </a:r>
            <a:endParaRPr/>
          </a:p>
        </p:txBody>
      </p:sp>
      <p:sp>
        <p:nvSpPr>
          <p:cNvPr id="283" name="Google Shape;283;p16:notes"/>
          <p:cNvSpPr txBox="1"/>
          <p:nvPr>
            <p:ph idx="12" type="sldNum"/>
          </p:nvPr>
        </p:nvSpPr>
        <p:spPr>
          <a:xfrm>
            <a:off x="10358438" y="9771063"/>
            <a:ext cx="7924800" cy="51593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p2:notes"/>
          <p:cNvSpPr txBox="1"/>
          <p:nvPr>
            <p:ph idx="1" type="body"/>
          </p:nvPr>
        </p:nvSpPr>
        <p:spPr>
          <a:xfrm>
            <a:off x="1828800" y="4951413"/>
            <a:ext cx="14630400" cy="404971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6" name="Google Shape;66;p2: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g316462f4c4f_0_9:notes"/>
          <p:cNvSpPr/>
          <p:nvPr>
            <p:ph idx="2" type="sldImg"/>
          </p:nvPr>
        </p:nvSpPr>
        <p:spPr>
          <a:xfrm>
            <a:off x="1016800" y="771525"/>
            <a:ext cx="16256100" cy="3857700"/>
          </a:xfrm>
          <a:custGeom>
            <a:rect b="b" l="l" r="r" t="t"/>
            <a:pathLst>
              <a:path extrusionOk="0" h="120000" w="120000">
                <a:moveTo>
                  <a:pt x="0" y="0"/>
                </a:moveTo>
                <a:lnTo>
                  <a:pt x="120000" y="0"/>
                </a:lnTo>
                <a:lnTo>
                  <a:pt x="120000" y="120000"/>
                </a:lnTo>
                <a:lnTo>
                  <a:pt x="0" y="120000"/>
                </a:lnTo>
                <a:close/>
              </a:path>
            </a:pathLst>
          </a:custGeom>
        </p:spPr>
      </p:sp>
      <p:sp>
        <p:nvSpPr>
          <p:cNvPr id="289" name="Google Shape;289;g316462f4c4f_0_9:notes"/>
          <p:cNvSpPr txBox="1"/>
          <p:nvPr>
            <p:ph idx="1" type="body"/>
          </p:nvPr>
        </p:nvSpPr>
        <p:spPr>
          <a:xfrm>
            <a:off x="1828800" y="4886325"/>
            <a:ext cx="14630400" cy="46293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MONIQUE:</a:t>
            </a:r>
            <a:endParaRPr/>
          </a:p>
          <a:p>
            <a:pPr indent="0" lvl="0" marL="0" rtl="0" algn="l">
              <a:spcBef>
                <a:spcPts val="0"/>
              </a:spcBef>
              <a:spcAft>
                <a:spcPts val="0"/>
              </a:spcAft>
              <a:buNone/>
            </a:pPr>
            <a:r>
              <a:rPr lang="en-US"/>
              <a:t>Previous Director’s Collab meeting, we had a speaker who provided global information about SRTCs</a:t>
            </a:r>
            <a:endParaRPr/>
          </a:p>
          <a:p>
            <a:pPr indent="0" lvl="0" marL="0" rtl="0" algn="l">
              <a:spcBef>
                <a:spcPts val="0"/>
              </a:spcBef>
              <a:spcAft>
                <a:spcPts val="0"/>
              </a:spcAft>
              <a:buNone/>
            </a:pPr>
            <a:r>
              <a:rPr lang="en-US"/>
              <a:t>Most child care leaders are very families with the first 4 listed credits for families, centers, staff and businesses. </a:t>
            </a:r>
            <a:endParaRPr/>
          </a:p>
          <a:p>
            <a:pPr indent="0" lvl="0" marL="0" rtl="0" algn="l">
              <a:spcBef>
                <a:spcPts val="0"/>
              </a:spcBef>
              <a:spcAft>
                <a:spcPts val="0"/>
              </a:spcAft>
              <a:buNone/>
            </a:pPr>
            <a:r>
              <a:rPr lang="en-US"/>
              <a:t>Today we are going to focus on #5 on the slide because this is a timely opportunity for all of us in Jefferson. With JRSN as the CCR&amp;R for Jefferson, we have the opportunity to raise funding for Jefferson, ensure the dollars stay in Jefferson, and send the dollars back to the child care centers in Jefferson.</a:t>
            </a:r>
            <a:endParaRPr/>
          </a:p>
          <a:p>
            <a:pPr indent="0" lvl="0" marL="0" rtl="0" algn="l">
              <a:spcBef>
                <a:spcPts val="0"/>
              </a:spcBef>
              <a:spcAft>
                <a:spcPts val="0"/>
              </a:spcAft>
              <a:buNone/>
            </a:pPr>
            <a:r>
              <a:rPr lang="en-US"/>
              <a:t>Historically, Agenda for Children has been the Jefferson CCRR and it has been unclear how much money was donated by Jefferson businesses for the SRTC. While Agenda offered Echo Grants for Jefferson centers, these grants have been very, very small amounts of funding.</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With the JRSN in charge of the SRTC process, we know exactly how much is donated by Jefferson businesses and exactly how much goes out to centers. We will talk specifically about the JRSN protocol in a few minutes.</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g316462f4c4f_1_6:notes"/>
          <p:cNvSpPr/>
          <p:nvPr>
            <p:ph idx="2" type="sldImg"/>
          </p:nvPr>
        </p:nvSpPr>
        <p:spPr>
          <a:xfrm>
            <a:off x="1016800" y="771525"/>
            <a:ext cx="16256100" cy="3857700"/>
          </a:xfrm>
          <a:custGeom>
            <a:rect b="b" l="l" r="r" t="t"/>
            <a:pathLst>
              <a:path extrusionOk="0" h="120000" w="120000">
                <a:moveTo>
                  <a:pt x="0" y="0"/>
                </a:moveTo>
                <a:lnTo>
                  <a:pt x="120000" y="0"/>
                </a:lnTo>
                <a:lnTo>
                  <a:pt x="120000" y="120000"/>
                </a:lnTo>
                <a:lnTo>
                  <a:pt x="0" y="120000"/>
                </a:lnTo>
                <a:close/>
              </a:path>
            </a:pathLst>
          </a:custGeom>
        </p:spPr>
      </p:sp>
      <p:sp>
        <p:nvSpPr>
          <p:cNvPr id="298" name="Google Shape;298;g316462f4c4f_1_6:notes"/>
          <p:cNvSpPr txBox="1"/>
          <p:nvPr>
            <p:ph idx="1" type="body"/>
          </p:nvPr>
        </p:nvSpPr>
        <p:spPr>
          <a:xfrm>
            <a:off x="1828800" y="4886325"/>
            <a:ext cx="14630400" cy="46293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PAULA</a:t>
            </a:r>
            <a:endParaRPr/>
          </a:p>
          <a:p>
            <a:pPr indent="0" lvl="0" marL="0" rtl="0" algn="l">
              <a:spcBef>
                <a:spcPts val="0"/>
              </a:spcBef>
              <a:spcAft>
                <a:spcPts val="0"/>
              </a:spcAft>
              <a:buNone/>
            </a:pPr>
            <a:r>
              <a:rPr lang="en-US"/>
              <a:t>EVERYONE IS ADVISED TO CHECK WITH THEIR OWN CPA</a:t>
            </a:r>
            <a:endParaRPr/>
          </a:p>
          <a:p>
            <a:pPr indent="0" lvl="0" marL="0" rtl="0" algn="l">
              <a:spcBef>
                <a:spcPts val="0"/>
              </a:spcBef>
              <a:spcAft>
                <a:spcPts val="0"/>
              </a:spcAft>
              <a:buNone/>
            </a:pPr>
            <a:r>
              <a:rPr lang="en-US"/>
              <a:t>GIVE OUT FLYER</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p20:notes"/>
          <p:cNvSpPr txBox="1"/>
          <p:nvPr>
            <p:ph idx="1" type="body"/>
          </p:nvPr>
        </p:nvSpPr>
        <p:spPr>
          <a:xfrm>
            <a:off x="1828800" y="4951413"/>
            <a:ext cx="14630400" cy="404971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7" name="Google Shape;307;p20: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p3: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7" name="Google Shape;77;p3:notes"/>
          <p:cNvSpPr txBox="1"/>
          <p:nvPr>
            <p:ph idx="1" type="body"/>
          </p:nvPr>
        </p:nvSpPr>
        <p:spPr>
          <a:xfrm>
            <a:off x="1828800" y="4951413"/>
            <a:ext cx="14630400" cy="404971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This coalition coordinates the work across – all publicly funded ece programs: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70 Child care centers</a:t>
            </a:r>
            <a:endParaRPr/>
          </a:p>
          <a:p>
            <a:pPr indent="0" lvl="0" marL="0" rtl="0" algn="l">
              <a:lnSpc>
                <a:spcPct val="100000"/>
              </a:lnSpc>
              <a:spcBef>
                <a:spcPts val="0"/>
              </a:spcBef>
              <a:spcAft>
                <a:spcPts val="0"/>
              </a:spcAft>
              <a:buSzPts val="1400"/>
              <a:buNone/>
            </a:pPr>
            <a:r>
              <a:rPr lang="en-US"/>
              <a:t>14 Early Head Start</a:t>
            </a:r>
            <a:endParaRPr/>
          </a:p>
          <a:p>
            <a:pPr indent="0" lvl="0" marL="0" rtl="0" algn="l">
              <a:lnSpc>
                <a:spcPct val="100000"/>
              </a:lnSpc>
              <a:spcBef>
                <a:spcPts val="0"/>
              </a:spcBef>
              <a:spcAft>
                <a:spcPts val="0"/>
              </a:spcAft>
              <a:buSzPts val="1400"/>
              <a:buNone/>
            </a:pPr>
            <a:r>
              <a:rPr lang="en-US"/>
              <a:t>  9 Head Start</a:t>
            </a:r>
            <a:endParaRPr/>
          </a:p>
          <a:p>
            <a:pPr indent="0" lvl="0" marL="0" rtl="0" algn="l">
              <a:lnSpc>
                <a:spcPct val="100000"/>
              </a:lnSpc>
              <a:spcBef>
                <a:spcPts val="0"/>
              </a:spcBef>
              <a:spcAft>
                <a:spcPts val="0"/>
              </a:spcAft>
              <a:buSzPts val="1400"/>
              <a:buNone/>
            </a:pPr>
            <a:r>
              <a:rPr lang="en-US"/>
              <a:t>  3 Parochial schools</a:t>
            </a:r>
            <a:endParaRPr/>
          </a:p>
          <a:p>
            <a:pPr indent="0" lvl="0" marL="0" rtl="0" algn="l">
              <a:lnSpc>
                <a:spcPct val="100000"/>
              </a:lnSpc>
              <a:spcBef>
                <a:spcPts val="0"/>
              </a:spcBef>
              <a:spcAft>
                <a:spcPts val="0"/>
              </a:spcAft>
              <a:buSzPts val="1400"/>
              <a:buNone/>
            </a:pPr>
            <a:r>
              <a:rPr lang="en-US"/>
              <a:t>52 JPS elementary schools – 164 PK classrooms</a:t>
            </a:r>
            <a:endParaRPr/>
          </a:p>
        </p:txBody>
      </p:sp>
      <p:sp>
        <p:nvSpPr>
          <p:cNvPr id="78" name="Google Shape;78;p3:notes"/>
          <p:cNvSpPr txBox="1"/>
          <p:nvPr>
            <p:ph idx="12" type="sldNum"/>
          </p:nvPr>
        </p:nvSpPr>
        <p:spPr>
          <a:xfrm>
            <a:off x="10358438" y="9771063"/>
            <a:ext cx="7924800" cy="51593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31799f9d1d5_0_35:notes"/>
          <p:cNvSpPr/>
          <p:nvPr>
            <p:ph idx="2" type="sldImg"/>
          </p:nvPr>
        </p:nvSpPr>
        <p:spPr>
          <a:xfrm>
            <a:off x="6057900" y="1285875"/>
            <a:ext cx="6172200" cy="3471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 name="Google Shape;86;g31799f9d1d5_0_35:notes"/>
          <p:cNvSpPr txBox="1"/>
          <p:nvPr>
            <p:ph idx="1" type="body"/>
          </p:nvPr>
        </p:nvSpPr>
        <p:spPr>
          <a:xfrm>
            <a:off x="1828800" y="4951413"/>
            <a:ext cx="14630400" cy="40497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7" name="Google Shape;87;g31799f9d1d5_0_35:notes"/>
          <p:cNvSpPr txBox="1"/>
          <p:nvPr>
            <p:ph idx="12" type="sldNum"/>
          </p:nvPr>
        </p:nvSpPr>
        <p:spPr>
          <a:xfrm>
            <a:off x="10358438" y="9771063"/>
            <a:ext cx="7924800" cy="5160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31799f9d1d5_0_0:notes"/>
          <p:cNvSpPr/>
          <p:nvPr>
            <p:ph idx="2" type="sldImg"/>
          </p:nvPr>
        </p:nvSpPr>
        <p:spPr>
          <a:xfrm>
            <a:off x="6057900" y="1285875"/>
            <a:ext cx="6172200" cy="3471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2" name="Google Shape;102;g31799f9d1d5_0_0:notes"/>
          <p:cNvSpPr txBox="1"/>
          <p:nvPr>
            <p:ph idx="1" type="body"/>
          </p:nvPr>
        </p:nvSpPr>
        <p:spPr>
          <a:xfrm>
            <a:off x="1828800" y="4951413"/>
            <a:ext cx="14630400" cy="40497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3" name="Google Shape;103;g31799f9d1d5_0_0:notes"/>
          <p:cNvSpPr txBox="1"/>
          <p:nvPr>
            <p:ph idx="12" type="sldNum"/>
          </p:nvPr>
        </p:nvSpPr>
        <p:spPr>
          <a:xfrm>
            <a:off x="10358438" y="9771063"/>
            <a:ext cx="7924800" cy="5160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6: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8" name="Google Shape;118;p6:notes"/>
          <p:cNvSpPr txBox="1"/>
          <p:nvPr>
            <p:ph idx="1" type="body"/>
          </p:nvPr>
        </p:nvSpPr>
        <p:spPr>
          <a:xfrm>
            <a:off x="1828800" y="4951413"/>
            <a:ext cx="14630400" cy="404971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Calibri"/>
              <a:buNone/>
            </a:pPr>
            <a:r>
              <a:rPr lang="en-US" sz="1200">
                <a:solidFill>
                  <a:srgbClr val="000000"/>
                </a:solidFill>
              </a:rPr>
              <a:t>Early childhood education is not only a smart investment with positive returns, but it is the right thing to do.  Louisiana cannot afford the cost of inaction. The research is clear. Early learning opportunities for children from birth to age five have great impact on a child’s development and builds a strong foundation for learning and success later in life.</a:t>
            </a:r>
            <a:endParaRPr/>
          </a:p>
          <a:p>
            <a:pPr indent="0" lvl="0" marL="0" marR="0" rtl="0" algn="l">
              <a:lnSpc>
                <a:spcPct val="100000"/>
              </a:lnSpc>
              <a:spcBef>
                <a:spcPts val="0"/>
              </a:spcBef>
              <a:spcAft>
                <a:spcPts val="0"/>
              </a:spcAft>
              <a:buClr>
                <a:schemeClr val="dk1"/>
              </a:buClr>
              <a:buSzPts val="1200"/>
              <a:buFont typeface="Calibri"/>
              <a:buNone/>
            </a:pPr>
            <a:r>
              <a:t/>
            </a:r>
            <a:endParaRPr sz="1200">
              <a:solidFill>
                <a:srgbClr val="000000"/>
              </a:solidFill>
            </a:endParaRPr>
          </a:p>
          <a:p>
            <a:pPr indent="0" lvl="0" marL="0" rtl="0" algn="l">
              <a:lnSpc>
                <a:spcPct val="100000"/>
              </a:lnSpc>
              <a:spcBef>
                <a:spcPts val="0"/>
              </a:spcBef>
              <a:spcAft>
                <a:spcPts val="0"/>
              </a:spcAft>
              <a:buSzPts val="1400"/>
              <a:buNone/>
            </a:pPr>
            <a:r>
              <a:t/>
            </a:r>
            <a:endParaRPr/>
          </a:p>
        </p:txBody>
      </p:sp>
      <p:sp>
        <p:nvSpPr>
          <p:cNvPr id="119" name="Google Shape;119;p6:notes"/>
          <p:cNvSpPr txBox="1"/>
          <p:nvPr>
            <p:ph idx="12" type="sldNum"/>
          </p:nvPr>
        </p:nvSpPr>
        <p:spPr>
          <a:xfrm>
            <a:off x="10358438" y="9771063"/>
            <a:ext cx="7924800" cy="51593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31799f9d1d5_0_20:notes"/>
          <p:cNvSpPr/>
          <p:nvPr>
            <p:ph idx="2" type="sldImg"/>
          </p:nvPr>
        </p:nvSpPr>
        <p:spPr>
          <a:xfrm>
            <a:off x="6057900" y="1285875"/>
            <a:ext cx="6172200" cy="3471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7" name="Google Shape;127;g31799f9d1d5_0_20:notes"/>
          <p:cNvSpPr txBox="1"/>
          <p:nvPr>
            <p:ph idx="1" type="body"/>
          </p:nvPr>
        </p:nvSpPr>
        <p:spPr>
          <a:xfrm>
            <a:off x="1828800" y="4951413"/>
            <a:ext cx="14630400" cy="40497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u="sng">
                <a:solidFill>
                  <a:schemeClr val="hlink"/>
                </a:solidFill>
                <a:hlinkClick r:id="rId2"/>
              </a:rPr>
              <a:t>https://www.youtube.com/watch?v=f1Jw0-LExyc</a:t>
            </a:r>
            <a:r>
              <a:rPr lang="en-US"/>
              <a:t> </a:t>
            </a:r>
            <a:endParaRPr/>
          </a:p>
        </p:txBody>
      </p:sp>
      <p:sp>
        <p:nvSpPr>
          <p:cNvPr id="128" name="Google Shape;128;g31799f9d1d5_0_20:notes"/>
          <p:cNvSpPr txBox="1"/>
          <p:nvPr>
            <p:ph idx="12" type="sldNum"/>
          </p:nvPr>
        </p:nvSpPr>
        <p:spPr>
          <a:xfrm>
            <a:off x="10358438" y="9771063"/>
            <a:ext cx="7924800" cy="5160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8: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6" name="Google Shape;136;p8:notes"/>
          <p:cNvSpPr txBox="1"/>
          <p:nvPr>
            <p:ph idx="1" type="body"/>
          </p:nvPr>
        </p:nvSpPr>
        <p:spPr>
          <a:xfrm>
            <a:off x="1828800" y="4951413"/>
            <a:ext cx="14630400" cy="404971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7" name="Google Shape;137;p8:notes"/>
          <p:cNvSpPr txBox="1"/>
          <p:nvPr>
            <p:ph idx="12" type="sldNum"/>
          </p:nvPr>
        </p:nvSpPr>
        <p:spPr>
          <a:xfrm>
            <a:off x="10358438" y="9771063"/>
            <a:ext cx="7924800" cy="51593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9: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0" name="Google Shape;150;p9:notes"/>
          <p:cNvSpPr txBox="1"/>
          <p:nvPr>
            <p:ph idx="1" type="body"/>
          </p:nvPr>
        </p:nvSpPr>
        <p:spPr>
          <a:xfrm>
            <a:off x="1828800" y="4951413"/>
            <a:ext cx="14630400" cy="404971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Covid highlighted the importance of early care and education for the workforce. Parents can’t get to work without quality, reliable care.</a:t>
            </a:r>
            <a:endParaRPr/>
          </a:p>
        </p:txBody>
      </p:sp>
      <p:sp>
        <p:nvSpPr>
          <p:cNvPr id="151" name="Google Shape;151;p9:notes"/>
          <p:cNvSpPr txBox="1"/>
          <p:nvPr>
            <p:ph idx="12" type="sldNum"/>
          </p:nvPr>
        </p:nvSpPr>
        <p:spPr>
          <a:xfrm>
            <a:off x="10358438" y="9771063"/>
            <a:ext cx="7924800" cy="51593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obj">
  <p:cSld name="OBJECT">
    <p:spTree>
      <p:nvGrpSpPr>
        <p:cNvPr id="15" name="Shape 15"/>
        <p:cNvGrpSpPr/>
        <p:nvPr/>
      </p:nvGrpSpPr>
      <p:grpSpPr>
        <a:xfrm>
          <a:off x="0" y="0"/>
          <a:ext cx="0" cy="0"/>
          <a:chOff x="0" y="0"/>
          <a:chExt cx="0" cy="0"/>
        </a:xfrm>
      </p:grpSpPr>
      <p:sp>
        <p:nvSpPr>
          <p:cNvPr id="16" name="Google Shape;16;p22"/>
          <p:cNvSpPr txBox="1"/>
          <p:nvPr>
            <p:ph idx="11" type="ftr"/>
          </p:nvPr>
        </p:nvSpPr>
        <p:spPr>
          <a:xfrm>
            <a:off x="6217920" y="9566910"/>
            <a:ext cx="5852160" cy="514350"/>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22"/>
          <p:cNvSpPr txBox="1"/>
          <p:nvPr>
            <p:ph idx="10" type="dt"/>
          </p:nvPr>
        </p:nvSpPr>
        <p:spPr>
          <a:xfrm>
            <a:off x="914400" y="9566910"/>
            <a:ext cx="4206240" cy="51435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22"/>
          <p:cNvSpPr txBox="1"/>
          <p:nvPr>
            <p:ph idx="12" type="sldNum"/>
          </p:nvPr>
        </p:nvSpPr>
        <p:spPr>
          <a:xfrm>
            <a:off x="13167361" y="9566910"/>
            <a:ext cx="4206240" cy="514350"/>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19" name="Shape 19"/>
        <p:cNvGrpSpPr/>
        <p:nvPr/>
      </p:nvGrpSpPr>
      <p:grpSpPr>
        <a:xfrm>
          <a:off x="0" y="0"/>
          <a:ext cx="0" cy="0"/>
          <a:chOff x="0" y="0"/>
          <a:chExt cx="0" cy="0"/>
        </a:xfrm>
      </p:grpSpPr>
      <p:sp>
        <p:nvSpPr>
          <p:cNvPr id="20" name="Google Shape;20;p23"/>
          <p:cNvSpPr txBox="1"/>
          <p:nvPr>
            <p:ph type="title"/>
          </p:nvPr>
        </p:nvSpPr>
        <p:spPr>
          <a:xfrm>
            <a:off x="2771960" y="922626"/>
            <a:ext cx="12744079" cy="2122805"/>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1" i="0" sz="13750">
                <a:solidFill>
                  <a:srgbClr val="F26B23"/>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23"/>
          <p:cNvSpPr txBox="1"/>
          <p:nvPr>
            <p:ph idx="1" type="body"/>
          </p:nvPr>
        </p:nvSpPr>
        <p:spPr>
          <a:xfrm>
            <a:off x="3867082" y="3897128"/>
            <a:ext cx="10553835" cy="2126615"/>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400"/>
              <a:buNone/>
              <a:defRPr b="1" i="0" sz="2800">
                <a:solidFill>
                  <a:srgbClr val="38619D"/>
                </a:solidFill>
                <a:latin typeface="Arial Narrow"/>
                <a:ea typeface="Arial Narrow"/>
                <a:cs typeface="Arial Narrow"/>
                <a:sym typeface="Arial Narrow"/>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22" name="Google Shape;22;p23"/>
          <p:cNvSpPr txBox="1"/>
          <p:nvPr>
            <p:ph idx="11" type="ftr"/>
          </p:nvPr>
        </p:nvSpPr>
        <p:spPr>
          <a:xfrm>
            <a:off x="6217920" y="9566910"/>
            <a:ext cx="5852160" cy="514350"/>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23"/>
          <p:cNvSpPr txBox="1"/>
          <p:nvPr>
            <p:ph idx="10" type="dt"/>
          </p:nvPr>
        </p:nvSpPr>
        <p:spPr>
          <a:xfrm>
            <a:off x="914400" y="9566910"/>
            <a:ext cx="4206240" cy="51435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23"/>
          <p:cNvSpPr txBox="1"/>
          <p:nvPr>
            <p:ph idx="12" type="sldNum"/>
          </p:nvPr>
        </p:nvSpPr>
        <p:spPr>
          <a:xfrm>
            <a:off x="13167361" y="9566910"/>
            <a:ext cx="4206240" cy="514350"/>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Left/Image Right">
  <p:cSld name="Text Left/Image Right">
    <p:spTree>
      <p:nvGrpSpPr>
        <p:cNvPr id="25" name="Shape 25"/>
        <p:cNvGrpSpPr/>
        <p:nvPr/>
      </p:nvGrpSpPr>
      <p:grpSpPr>
        <a:xfrm>
          <a:off x="0" y="0"/>
          <a:ext cx="0" cy="0"/>
          <a:chOff x="0" y="0"/>
          <a:chExt cx="0" cy="0"/>
        </a:xfrm>
      </p:grpSpPr>
      <p:sp>
        <p:nvSpPr>
          <p:cNvPr id="26" name="Google Shape;26;p25"/>
          <p:cNvSpPr/>
          <p:nvPr>
            <p:ph idx="2" type="pic"/>
          </p:nvPr>
        </p:nvSpPr>
        <p:spPr>
          <a:xfrm>
            <a:off x="9079599" y="0"/>
            <a:ext cx="9250019" cy="10322719"/>
          </a:xfrm>
          <a:prstGeom prst="rect">
            <a:avLst/>
          </a:prstGeom>
          <a:noFill/>
          <a:ln>
            <a:noFill/>
          </a:ln>
        </p:spPr>
      </p:sp>
      <p:sp>
        <p:nvSpPr>
          <p:cNvPr id="27" name="Google Shape;27;p25"/>
          <p:cNvSpPr txBox="1"/>
          <p:nvPr>
            <p:ph idx="1" type="body"/>
          </p:nvPr>
        </p:nvSpPr>
        <p:spPr>
          <a:xfrm>
            <a:off x="969128" y="2033225"/>
            <a:ext cx="6499652" cy="2218906"/>
          </a:xfrm>
          <a:prstGeom prst="rect">
            <a:avLst/>
          </a:prstGeom>
          <a:noFill/>
          <a:ln>
            <a:noFill/>
          </a:ln>
        </p:spPr>
        <p:txBody>
          <a:bodyPr anchorCtr="0" anchor="t" bIns="45700" lIns="91425" spcFirstLastPara="1" rIns="91425" wrap="square" tIns="45700">
            <a:normAutofit/>
          </a:bodyPr>
          <a:lstStyle>
            <a:lvl1pPr indent="-228600" lvl="0" marL="457200" algn="l">
              <a:lnSpc>
                <a:spcPct val="157142"/>
              </a:lnSpc>
              <a:spcBef>
                <a:spcPts val="420"/>
              </a:spcBef>
              <a:spcAft>
                <a:spcPts val="0"/>
              </a:spcAft>
              <a:buClr>
                <a:srgbClr val="5669F6"/>
              </a:buClr>
              <a:buSzPts val="3360"/>
              <a:buFont typeface="Noto Sans Symbols"/>
              <a:buNone/>
              <a:defRPr b="0" i="0" sz="2100">
                <a:solidFill>
                  <a:srgbClr val="333840"/>
                </a:solidFill>
                <a:latin typeface="Montserrat"/>
                <a:ea typeface="Montserrat"/>
                <a:cs typeface="Montserrat"/>
                <a:sym typeface="Montserrat"/>
              </a:defRPr>
            </a:lvl1pPr>
            <a:lvl2pPr indent="-457200" lvl="1" marL="914400" algn="l">
              <a:lnSpc>
                <a:spcPct val="100000"/>
              </a:lnSpc>
              <a:spcBef>
                <a:spcPts val="540"/>
              </a:spcBef>
              <a:spcAft>
                <a:spcPts val="0"/>
              </a:spcAft>
              <a:buClr>
                <a:schemeClr val="lt1"/>
              </a:buClr>
              <a:buSzPts val="3600"/>
              <a:buFont typeface="Montserrat"/>
              <a:buChar char="▪"/>
              <a:defRPr b="0" i="0" sz="2700">
                <a:solidFill>
                  <a:schemeClr val="lt1"/>
                </a:solidFill>
                <a:latin typeface="Montserrat"/>
                <a:ea typeface="Montserrat"/>
                <a:cs typeface="Montserrat"/>
                <a:sym typeface="Montserrat"/>
              </a:defRPr>
            </a:lvl2pPr>
            <a:lvl3pPr indent="-457200" lvl="2" marL="1371600" algn="l">
              <a:lnSpc>
                <a:spcPct val="100000"/>
              </a:lnSpc>
              <a:spcBef>
                <a:spcPts val="540"/>
              </a:spcBef>
              <a:spcAft>
                <a:spcPts val="0"/>
              </a:spcAft>
              <a:buClr>
                <a:schemeClr val="lt1"/>
              </a:buClr>
              <a:buSzPts val="3600"/>
              <a:buFont typeface="Montserrat"/>
              <a:buChar char="▪"/>
              <a:defRPr b="0" i="0" sz="2700">
                <a:solidFill>
                  <a:schemeClr val="lt1"/>
                </a:solidFill>
                <a:latin typeface="Montserrat"/>
                <a:ea typeface="Montserrat"/>
                <a:cs typeface="Montserrat"/>
                <a:sym typeface="Montserrat"/>
              </a:defRPr>
            </a:lvl3pPr>
            <a:lvl4pPr indent="-457200" lvl="3" marL="1828800" algn="l">
              <a:lnSpc>
                <a:spcPct val="100000"/>
              </a:lnSpc>
              <a:spcBef>
                <a:spcPts val="540"/>
              </a:spcBef>
              <a:spcAft>
                <a:spcPts val="0"/>
              </a:spcAft>
              <a:buClr>
                <a:schemeClr val="lt1"/>
              </a:buClr>
              <a:buSzPts val="3600"/>
              <a:buFont typeface="Montserrat"/>
              <a:buChar char="▪"/>
              <a:defRPr b="0" i="0" sz="2700">
                <a:solidFill>
                  <a:schemeClr val="lt1"/>
                </a:solidFill>
                <a:latin typeface="Montserrat"/>
                <a:ea typeface="Montserrat"/>
                <a:cs typeface="Montserrat"/>
                <a:sym typeface="Montserrat"/>
              </a:defRPr>
            </a:lvl4pPr>
            <a:lvl5pPr indent="-457200" lvl="4" marL="2286000" algn="l">
              <a:lnSpc>
                <a:spcPct val="100000"/>
              </a:lnSpc>
              <a:spcBef>
                <a:spcPts val="540"/>
              </a:spcBef>
              <a:spcAft>
                <a:spcPts val="0"/>
              </a:spcAft>
              <a:buClr>
                <a:schemeClr val="lt1"/>
              </a:buClr>
              <a:buSzPts val="3600"/>
              <a:buFont typeface="Montserrat"/>
              <a:buChar char="▪"/>
              <a:defRPr b="0" i="0" sz="2700">
                <a:solidFill>
                  <a:schemeClr val="lt1"/>
                </a:solidFill>
                <a:latin typeface="Montserrat"/>
                <a:ea typeface="Montserrat"/>
                <a:cs typeface="Montserrat"/>
                <a:sym typeface="Montserrat"/>
              </a:defRPr>
            </a:lvl5pPr>
            <a:lvl6pPr indent="-342900" lvl="5" marL="2743200" algn="l">
              <a:lnSpc>
                <a:spcPct val="100000"/>
              </a:lnSpc>
              <a:spcBef>
                <a:spcPts val="270"/>
              </a:spcBef>
              <a:spcAft>
                <a:spcPts val="0"/>
              </a:spcAft>
              <a:buClr>
                <a:schemeClr val="dk1"/>
              </a:buClr>
              <a:buSzPts val="1800"/>
              <a:buFont typeface="Calibri"/>
              <a:buChar char="•"/>
              <a:defRPr/>
            </a:lvl6pPr>
            <a:lvl7pPr indent="-342900" lvl="6" marL="3200400" algn="l">
              <a:lnSpc>
                <a:spcPct val="100000"/>
              </a:lnSpc>
              <a:spcBef>
                <a:spcPts val="270"/>
              </a:spcBef>
              <a:spcAft>
                <a:spcPts val="0"/>
              </a:spcAft>
              <a:buClr>
                <a:schemeClr val="dk1"/>
              </a:buClr>
              <a:buSzPts val="1800"/>
              <a:buFont typeface="Calibri"/>
              <a:buChar char="•"/>
              <a:defRPr/>
            </a:lvl7pPr>
            <a:lvl8pPr indent="-342900" lvl="7" marL="3657600" algn="l">
              <a:lnSpc>
                <a:spcPct val="100000"/>
              </a:lnSpc>
              <a:spcBef>
                <a:spcPts val="270"/>
              </a:spcBef>
              <a:spcAft>
                <a:spcPts val="0"/>
              </a:spcAft>
              <a:buClr>
                <a:schemeClr val="dk1"/>
              </a:buClr>
              <a:buSzPts val="1800"/>
              <a:buFont typeface="Calibri"/>
              <a:buChar char="•"/>
              <a:defRPr/>
            </a:lvl8pPr>
            <a:lvl9pPr indent="-342900" lvl="8" marL="4114800" algn="l">
              <a:lnSpc>
                <a:spcPct val="100000"/>
              </a:lnSpc>
              <a:spcBef>
                <a:spcPts val="270"/>
              </a:spcBef>
              <a:spcAft>
                <a:spcPts val="0"/>
              </a:spcAft>
              <a:buClr>
                <a:schemeClr val="dk1"/>
              </a:buClr>
              <a:buSzPts val="1800"/>
              <a:buFont typeface="Calibri"/>
              <a:buChar char="•"/>
              <a:defRPr/>
            </a:lvl9pPr>
          </a:lstStyle>
          <a:p/>
        </p:txBody>
      </p:sp>
      <p:sp>
        <p:nvSpPr>
          <p:cNvPr id="28" name="Google Shape;28;p25"/>
          <p:cNvSpPr txBox="1"/>
          <p:nvPr>
            <p:ph idx="3" type="body"/>
          </p:nvPr>
        </p:nvSpPr>
        <p:spPr>
          <a:xfrm>
            <a:off x="952800" y="923257"/>
            <a:ext cx="6499652" cy="958706"/>
          </a:xfrm>
          <a:prstGeom prst="rect">
            <a:avLst/>
          </a:prstGeom>
          <a:noFill/>
          <a:ln>
            <a:noFill/>
          </a:ln>
        </p:spPr>
        <p:txBody>
          <a:bodyPr anchorCtr="0" anchor="t" bIns="45700" lIns="91425" spcFirstLastPara="1" rIns="91425" wrap="square" tIns="45700">
            <a:normAutofit/>
          </a:bodyPr>
          <a:lstStyle>
            <a:lvl1pPr indent="-228600" lvl="0" marL="457200" algn="l">
              <a:lnSpc>
                <a:spcPct val="115555"/>
              </a:lnSpc>
              <a:spcBef>
                <a:spcPts val="675"/>
              </a:spcBef>
              <a:spcAft>
                <a:spcPts val="0"/>
              </a:spcAft>
              <a:buClr>
                <a:srgbClr val="39207C"/>
              </a:buClr>
              <a:buSzPts val="4500"/>
              <a:buFont typeface="Montserrat"/>
              <a:buNone/>
              <a:defRPr b="1" i="0" sz="3375">
                <a:solidFill>
                  <a:srgbClr val="39207C"/>
                </a:solidFill>
                <a:latin typeface="Montserrat"/>
                <a:ea typeface="Montserrat"/>
                <a:cs typeface="Montserrat"/>
                <a:sym typeface="Montserrat"/>
              </a:defRPr>
            </a:lvl1pPr>
            <a:lvl2pPr indent="-736600" lvl="1" marL="914400" algn="l">
              <a:lnSpc>
                <a:spcPct val="100000"/>
              </a:lnSpc>
              <a:spcBef>
                <a:spcPts val="1200"/>
              </a:spcBef>
              <a:spcAft>
                <a:spcPts val="0"/>
              </a:spcAft>
              <a:buClr>
                <a:srgbClr val="39207C"/>
              </a:buClr>
              <a:buSzPts val="8000"/>
              <a:buFont typeface="Montserrat"/>
              <a:buChar char="▪"/>
              <a:defRPr b="1" i="0" sz="5999">
                <a:solidFill>
                  <a:srgbClr val="39207C"/>
                </a:solidFill>
                <a:latin typeface="Montserrat"/>
                <a:ea typeface="Montserrat"/>
                <a:cs typeface="Montserrat"/>
                <a:sym typeface="Montserrat"/>
              </a:defRPr>
            </a:lvl2pPr>
            <a:lvl3pPr indent="-736600" lvl="2" marL="1371600" algn="l">
              <a:lnSpc>
                <a:spcPct val="100000"/>
              </a:lnSpc>
              <a:spcBef>
                <a:spcPts val="1200"/>
              </a:spcBef>
              <a:spcAft>
                <a:spcPts val="0"/>
              </a:spcAft>
              <a:buClr>
                <a:srgbClr val="39207C"/>
              </a:buClr>
              <a:buSzPts val="8000"/>
              <a:buFont typeface="Montserrat"/>
              <a:buChar char="▪"/>
              <a:defRPr b="1" i="0" sz="5999">
                <a:solidFill>
                  <a:srgbClr val="39207C"/>
                </a:solidFill>
                <a:latin typeface="Montserrat"/>
                <a:ea typeface="Montserrat"/>
                <a:cs typeface="Montserrat"/>
                <a:sym typeface="Montserrat"/>
              </a:defRPr>
            </a:lvl3pPr>
            <a:lvl4pPr indent="-736600" lvl="3" marL="1828800" algn="l">
              <a:lnSpc>
                <a:spcPct val="100000"/>
              </a:lnSpc>
              <a:spcBef>
                <a:spcPts val="1200"/>
              </a:spcBef>
              <a:spcAft>
                <a:spcPts val="0"/>
              </a:spcAft>
              <a:buClr>
                <a:srgbClr val="39207C"/>
              </a:buClr>
              <a:buSzPts val="8000"/>
              <a:buFont typeface="Montserrat"/>
              <a:buChar char="▪"/>
              <a:defRPr b="1" i="0" sz="5999">
                <a:solidFill>
                  <a:srgbClr val="39207C"/>
                </a:solidFill>
                <a:latin typeface="Montserrat"/>
                <a:ea typeface="Montserrat"/>
                <a:cs typeface="Montserrat"/>
                <a:sym typeface="Montserrat"/>
              </a:defRPr>
            </a:lvl4pPr>
            <a:lvl5pPr indent="-736600" lvl="4" marL="2286000" algn="l">
              <a:lnSpc>
                <a:spcPct val="100000"/>
              </a:lnSpc>
              <a:spcBef>
                <a:spcPts val="1200"/>
              </a:spcBef>
              <a:spcAft>
                <a:spcPts val="0"/>
              </a:spcAft>
              <a:buClr>
                <a:srgbClr val="39207C"/>
              </a:buClr>
              <a:buSzPts val="8000"/>
              <a:buFont typeface="Montserrat"/>
              <a:buChar char="▪"/>
              <a:defRPr b="1" i="0" sz="5999">
                <a:solidFill>
                  <a:srgbClr val="39207C"/>
                </a:solidFill>
                <a:latin typeface="Montserrat"/>
                <a:ea typeface="Montserrat"/>
                <a:cs typeface="Montserrat"/>
                <a:sym typeface="Montserrat"/>
              </a:defRPr>
            </a:lvl5pPr>
            <a:lvl6pPr indent="-342900" lvl="5" marL="2743200" algn="l">
              <a:lnSpc>
                <a:spcPct val="100000"/>
              </a:lnSpc>
              <a:spcBef>
                <a:spcPts val="270"/>
              </a:spcBef>
              <a:spcAft>
                <a:spcPts val="0"/>
              </a:spcAft>
              <a:buClr>
                <a:schemeClr val="dk1"/>
              </a:buClr>
              <a:buSzPts val="1800"/>
              <a:buFont typeface="Calibri"/>
              <a:buChar char="•"/>
              <a:defRPr/>
            </a:lvl6pPr>
            <a:lvl7pPr indent="-342900" lvl="6" marL="3200400" algn="l">
              <a:lnSpc>
                <a:spcPct val="100000"/>
              </a:lnSpc>
              <a:spcBef>
                <a:spcPts val="270"/>
              </a:spcBef>
              <a:spcAft>
                <a:spcPts val="0"/>
              </a:spcAft>
              <a:buClr>
                <a:schemeClr val="dk1"/>
              </a:buClr>
              <a:buSzPts val="1800"/>
              <a:buFont typeface="Calibri"/>
              <a:buChar char="•"/>
              <a:defRPr/>
            </a:lvl7pPr>
            <a:lvl8pPr indent="-342900" lvl="7" marL="3657600" algn="l">
              <a:lnSpc>
                <a:spcPct val="100000"/>
              </a:lnSpc>
              <a:spcBef>
                <a:spcPts val="270"/>
              </a:spcBef>
              <a:spcAft>
                <a:spcPts val="0"/>
              </a:spcAft>
              <a:buClr>
                <a:schemeClr val="dk1"/>
              </a:buClr>
              <a:buSzPts val="1800"/>
              <a:buFont typeface="Calibri"/>
              <a:buChar char="•"/>
              <a:defRPr/>
            </a:lvl8pPr>
            <a:lvl9pPr indent="-342900" lvl="8" marL="4114800" algn="l">
              <a:lnSpc>
                <a:spcPct val="100000"/>
              </a:lnSpc>
              <a:spcBef>
                <a:spcPts val="270"/>
              </a:spcBef>
              <a:spcAft>
                <a:spcPts val="0"/>
              </a:spcAft>
              <a:buClr>
                <a:schemeClr val="dk1"/>
              </a:buClr>
              <a:buSzPts val="1800"/>
              <a:buFont typeface="Calibri"/>
              <a:buChar char="•"/>
              <a:defRPr/>
            </a:lvl9pPr>
          </a:lstStyle>
          <a:p/>
        </p:txBody>
      </p:sp>
      <p:sp>
        <p:nvSpPr>
          <p:cNvPr id="29" name="Google Shape;29;p25"/>
          <p:cNvSpPr txBox="1"/>
          <p:nvPr>
            <p:ph idx="4" type="body"/>
          </p:nvPr>
        </p:nvSpPr>
        <p:spPr>
          <a:xfrm>
            <a:off x="954483" y="5494602"/>
            <a:ext cx="6514298" cy="2880643"/>
          </a:xfrm>
          <a:prstGeom prst="rect">
            <a:avLst/>
          </a:prstGeom>
          <a:noFill/>
          <a:ln>
            <a:noFill/>
          </a:ln>
        </p:spPr>
        <p:txBody>
          <a:bodyPr anchorCtr="0" anchor="t" bIns="45700" lIns="91425" spcFirstLastPara="1" rIns="91425" wrap="square" tIns="45700">
            <a:normAutofit/>
          </a:bodyPr>
          <a:lstStyle>
            <a:lvl1pPr indent="-228600" lvl="0" marL="457200" algn="l">
              <a:lnSpc>
                <a:spcPct val="157142"/>
              </a:lnSpc>
              <a:spcBef>
                <a:spcPts val="420"/>
              </a:spcBef>
              <a:spcAft>
                <a:spcPts val="0"/>
              </a:spcAft>
              <a:buClr>
                <a:srgbClr val="5669F6"/>
              </a:buClr>
              <a:buSzPts val="3360"/>
              <a:buFont typeface="Noto Sans Symbols"/>
              <a:buNone/>
              <a:defRPr b="0" i="0" sz="2100">
                <a:solidFill>
                  <a:srgbClr val="333840"/>
                </a:solidFill>
                <a:latin typeface="Montserrat"/>
                <a:ea typeface="Montserrat"/>
                <a:cs typeface="Montserrat"/>
                <a:sym typeface="Montserrat"/>
              </a:defRPr>
            </a:lvl1pPr>
            <a:lvl2pPr indent="-457200" lvl="1" marL="914400" algn="l">
              <a:lnSpc>
                <a:spcPct val="100000"/>
              </a:lnSpc>
              <a:spcBef>
                <a:spcPts val="540"/>
              </a:spcBef>
              <a:spcAft>
                <a:spcPts val="0"/>
              </a:spcAft>
              <a:buClr>
                <a:schemeClr val="lt1"/>
              </a:buClr>
              <a:buSzPts val="3600"/>
              <a:buFont typeface="Montserrat"/>
              <a:buChar char="▪"/>
              <a:defRPr b="0" i="0" sz="2700">
                <a:solidFill>
                  <a:schemeClr val="lt1"/>
                </a:solidFill>
                <a:latin typeface="Montserrat"/>
                <a:ea typeface="Montserrat"/>
                <a:cs typeface="Montserrat"/>
                <a:sym typeface="Montserrat"/>
              </a:defRPr>
            </a:lvl2pPr>
            <a:lvl3pPr indent="-457200" lvl="2" marL="1371600" algn="l">
              <a:lnSpc>
                <a:spcPct val="100000"/>
              </a:lnSpc>
              <a:spcBef>
                <a:spcPts val="540"/>
              </a:spcBef>
              <a:spcAft>
                <a:spcPts val="0"/>
              </a:spcAft>
              <a:buClr>
                <a:schemeClr val="lt1"/>
              </a:buClr>
              <a:buSzPts val="3600"/>
              <a:buFont typeface="Montserrat"/>
              <a:buChar char="▪"/>
              <a:defRPr b="0" i="0" sz="2700">
                <a:solidFill>
                  <a:schemeClr val="lt1"/>
                </a:solidFill>
                <a:latin typeface="Montserrat"/>
                <a:ea typeface="Montserrat"/>
                <a:cs typeface="Montserrat"/>
                <a:sym typeface="Montserrat"/>
              </a:defRPr>
            </a:lvl3pPr>
            <a:lvl4pPr indent="-457200" lvl="3" marL="1828800" algn="l">
              <a:lnSpc>
                <a:spcPct val="100000"/>
              </a:lnSpc>
              <a:spcBef>
                <a:spcPts val="540"/>
              </a:spcBef>
              <a:spcAft>
                <a:spcPts val="0"/>
              </a:spcAft>
              <a:buClr>
                <a:schemeClr val="lt1"/>
              </a:buClr>
              <a:buSzPts val="3600"/>
              <a:buFont typeface="Montserrat"/>
              <a:buChar char="▪"/>
              <a:defRPr b="0" i="0" sz="2700">
                <a:solidFill>
                  <a:schemeClr val="lt1"/>
                </a:solidFill>
                <a:latin typeface="Montserrat"/>
                <a:ea typeface="Montserrat"/>
                <a:cs typeface="Montserrat"/>
                <a:sym typeface="Montserrat"/>
              </a:defRPr>
            </a:lvl4pPr>
            <a:lvl5pPr indent="-457200" lvl="4" marL="2286000" algn="l">
              <a:lnSpc>
                <a:spcPct val="100000"/>
              </a:lnSpc>
              <a:spcBef>
                <a:spcPts val="540"/>
              </a:spcBef>
              <a:spcAft>
                <a:spcPts val="0"/>
              </a:spcAft>
              <a:buClr>
                <a:schemeClr val="lt1"/>
              </a:buClr>
              <a:buSzPts val="3600"/>
              <a:buFont typeface="Montserrat"/>
              <a:buChar char="▪"/>
              <a:defRPr b="0" i="0" sz="2700">
                <a:solidFill>
                  <a:schemeClr val="lt1"/>
                </a:solidFill>
                <a:latin typeface="Montserrat"/>
                <a:ea typeface="Montserrat"/>
                <a:cs typeface="Montserrat"/>
                <a:sym typeface="Montserrat"/>
              </a:defRPr>
            </a:lvl5pPr>
            <a:lvl6pPr indent="-342900" lvl="5" marL="2743200" algn="l">
              <a:lnSpc>
                <a:spcPct val="100000"/>
              </a:lnSpc>
              <a:spcBef>
                <a:spcPts val="270"/>
              </a:spcBef>
              <a:spcAft>
                <a:spcPts val="0"/>
              </a:spcAft>
              <a:buClr>
                <a:schemeClr val="dk1"/>
              </a:buClr>
              <a:buSzPts val="1800"/>
              <a:buFont typeface="Calibri"/>
              <a:buChar char="•"/>
              <a:defRPr/>
            </a:lvl6pPr>
            <a:lvl7pPr indent="-342900" lvl="6" marL="3200400" algn="l">
              <a:lnSpc>
                <a:spcPct val="100000"/>
              </a:lnSpc>
              <a:spcBef>
                <a:spcPts val="270"/>
              </a:spcBef>
              <a:spcAft>
                <a:spcPts val="0"/>
              </a:spcAft>
              <a:buClr>
                <a:schemeClr val="dk1"/>
              </a:buClr>
              <a:buSzPts val="1800"/>
              <a:buFont typeface="Calibri"/>
              <a:buChar char="•"/>
              <a:defRPr/>
            </a:lvl7pPr>
            <a:lvl8pPr indent="-342900" lvl="7" marL="3657600" algn="l">
              <a:lnSpc>
                <a:spcPct val="100000"/>
              </a:lnSpc>
              <a:spcBef>
                <a:spcPts val="270"/>
              </a:spcBef>
              <a:spcAft>
                <a:spcPts val="0"/>
              </a:spcAft>
              <a:buClr>
                <a:schemeClr val="dk1"/>
              </a:buClr>
              <a:buSzPts val="1800"/>
              <a:buFont typeface="Calibri"/>
              <a:buChar char="•"/>
              <a:defRPr/>
            </a:lvl8pPr>
            <a:lvl9pPr indent="-342900" lvl="8" marL="4114800" algn="l">
              <a:lnSpc>
                <a:spcPct val="100000"/>
              </a:lnSpc>
              <a:spcBef>
                <a:spcPts val="270"/>
              </a:spcBef>
              <a:spcAft>
                <a:spcPts val="0"/>
              </a:spcAft>
              <a:buClr>
                <a:schemeClr val="dk1"/>
              </a:buClr>
              <a:buSzPts val="1800"/>
              <a:buFont typeface="Calibri"/>
              <a:buChar char="•"/>
              <a:defRPr/>
            </a:lvl9pPr>
          </a:lstStyle>
          <a:p/>
        </p:txBody>
      </p:sp>
      <p:sp>
        <p:nvSpPr>
          <p:cNvPr id="30" name="Google Shape;30;p25"/>
          <p:cNvSpPr txBox="1"/>
          <p:nvPr>
            <p:ph idx="5" type="body"/>
          </p:nvPr>
        </p:nvSpPr>
        <p:spPr>
          <a:xfrm>
            <a:off x="952800" y="4888345"/>
            <a:ext cx="6514298" cy="606028"/>
          </a:xfrm>
          <a:prstGeom prst="rect">
            <a:avLst/>
          </a:prstGeom>
          <a:noFill/>
          <a:ln>
            <a:noFill/>
          </a:ln>
        </p:spPr>
        <p:txBody>
          <a:bodyPr anchorCtr="0" anchor="t" bIns="45700" lIns="91425" spcFirstLastPara="1" rIns="91425" wrap="square" tIns="45700">
            <a:normAutofit/>
          </a:bodyPr>
          <a:lstStyle>
            <a:lvl1pPr indent="-228600" lvl="0" marL="457200" algn="l">
              <a:lnSpc>
                <a:spcPct val="162500"/>
              </a:lnSpc>
              <a:spcBef>
                <a:spcPts val="480"/>
              </a:spcBef>
              <a:spcAft>
                <a:spcPts val="0"/>
              </a:spcAft>
              <a:buClr>
                <a:srgbClr val="39207C"/>
              </a:buClr>
              <a:buSzPts val="3200"/>
              <a:buFont typeface="Montserrat"/>
              <a:buNone/>
              <a:defRPr b="1" i="0" sz="2400">
                <a:solidFill>
                  <a:srgbClr val="39207C"/>
                </a:solidFill>
                <a:latin typeface="Montserrat"/>
                <a:ea typeface="Montserrat"/>
                <a:cs typeface="Montserrat"/>
                <a:sym typeface="Montserrat"/>
              </a:defRPr>
            </a:lvl1pPr>
            <a:lvl2pPr indent="-342900" lvl="1" marL="914400" algn="l">
              <a:lnSpc>
                <a:spcPct val="100000"/>
              </a:lnSpc>
              <a:spcBef>
                <a:spcPts val="270"/>
              </a:spcBef>
              <a:spcAft>
                <a:spcPts val="0"/>
              </a:spcAft>
              <a:buSzPts val="1800"/>
              <a:buFont typeface="Calibri"/>
              <a:buChar char="▪"/>
              <a:defRPr/>
            </a:lvl2pPr>
            <a:lvl3pPr indent="-342900" lvl="2" marL="1371600" algn="l">
              <a:lnSpc>
                <a:spcPct val="100000"/>
              </a:lnSpc>
              <a:spcBef>
                <a:spcPts val="270"/>
              </a:spcBef>
              <a:spcAft>
                <a:spcPts val="0"/>
              </a:spcAft>
              <a:buSzPts val="1800"/>
              <a:buFont typeface="Calibri"/>
              <a:buChar char="▪"/>
              <a:defRPr/>
            </a:lvl3pPr>
            <a:lvl4pPr indent="-342900" lvl="3" marL="1828800" algn="l">
              <a:lnSpc>
                <a:spcPct val="100000"/>
              </a:lnSpc>
              <a:spcBef>
                <a:spcPts val="270"/>
              </a:spcBef>
              <a:spcAft>
                <a:spcPts val="0"/>
              </a:spcAft>
              <a:buSzPts val="1800"/>
              <a:buFont typeface="Calibri"/>
              <a:buChar char="▪"/>
              <a:defRPr/>
            </a:lvl4pPr>
            <a:lvl5pPr indent="-342900" lvl="4" marL="2286000" algn="l">
              <a:lnSpc>
                <a:spcPct val="100000"/>
              </a:lnSpc>
              <a:spcBef>
                <a:spcPts val="270"/>
              </a:spcBef>
              <a:spcAft>
                <a:spcPts val="0"/>
              </a:spcAft>
              <a:buSzPts val="1800"/>
              <a:buFont typeface="Calibri"/>
              <a:buChar char="▪"/>
              <a:defRPr/>
            </a:lvl5pPr>
            <a:lvl6pPr indent="-342900" lvl="5" marL="2743200" algn="l">
              <a:lnSpc>
                <a:spcPct val="100000"/>
              </a:lnSpc>
              <a:spcBef>
                <a:spcPts val="270"/>
              </a:spcBef>
              <a:spcAft>
                <a:spcPts val="0"/>
              </a:spcAft>
              <a:buClr>
                <a:schemeClr val="dk1"/>
              </a:buClr>
              <a:buSzPts val="1800"/>
              <a:buFont typeface="Calibri"/>
              <a:buChar char="•"/>
              <a:defRPr/>
            </a:lvl6pPr>
            <a:lvl7pPr indent="-342900" lvl="6" marL="3200400" algn="l">
              <a:lnSpc>
                <a:spcPct val="100000"/>
              </a:lnSpc>
              <a:spcBef>
                <a:spcPts val="270"/>
              </a:spcBef>
              <a:spcAft>
                <a:spcPts val="0"/>
              </a:spcAft>
              <a:buClr>
                <a:schemeClr val="dk1"/>
              </a:buClr>
              <a:buSzPts val="1800"/>
              <a:buFont typeface="Calibri"/>
              <a:buChar char="•"/>
              <a:defRPr/>
            </a:lvl7pPr>
            <a:lvl8pPr indent="-342900" lvl="7" marL="3657600" algn="l">
              <a:lnSpc>
                <a:spcPct val="100000"/>
              </a:lnSpc>
              <a:spcBef>
                <a:spcPts val="270"/>
              </a:spcBef>
              <a:spcAft>
                <a:spcPts val="0"/>
              </a:spcAft>
              <a:buClr>
                <a:schemeClr val="dk1"/>
              </a:buClr>
              <a:buSzPts val="1800"/>
              <a:buFont typeface="Calibri"/>
              <a:buChar char="•"/>
              <a:defRPr/>
            </a:lvl8pPr>
            <a:lvl9pPr indent="-342900" lvl="8" marL="4114800" algn="l">
              <a:lnSpc>
                <a:spcPct val="100000"/>
              </a:lnSpc>
              <a:spcBef>
                <a:spcPts val="270"/>
              </a:spcBef>
              <a:spcAft>
                <a:spcPts val="0"/>
              </a:spcAft>
              <a:buClr>
                <a:schemeClr val="dk1"/>
              </a:buClr>
              <a:buSzPts val="1800"/>
              <a:buFont typeface="Calibri"/>
              <a:buChar char="•"/>
              <a:defRPr/>
            </a:lvl9pPr>
          </a:lstStyle>
          <a:p/>
        </p:txBody>
      </p:sp>
      <p:sp>
        <p:nvSpPr>
          <p:cNvPr id="31" name="Google Shape;31;p25"/>
          <p:cNvSpPr txBox="1"/>
          <p:nvPr>
            <p:ph idx="12" type="sldNum"/>
          </p:nvPr>
        </p:nvSpPr>
        <p:spPr>
          <a:xfrm>
            <a:off x="13108647" y="9124830"/>
            <a:ext cx="4115454" cy="547688"/>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chemeClr val="lt1"/>
              </a:buClr>
              <a:buSzPts val="2700"/>
              <a:buFont typeface="Montserrat SemiBold"/>
              <a:buNone/>
              <a:defRPr b="1" i="0" sz="2700" u="none" cap="none" strike="noStrike">
                <a:solidFill>
                  <a:schemeClr val="lt1"/>
                </a:solidFill>
                <a:latin typeface="Montserrat SemiBold"/>
                <a:ea typeface="Montserrat SemiBold"/>
                <a:cs typeface="Montserrat SemiBold"/>
                <a:sym typeface="Montserrat SemiBold"/>
              </a:defRPr>
            </a:lvl1pPr>
            <a:lvl2pPr indent="0" lvl="1" marL="0" marR="0" algn="r">
              <a:lnSpc>
                <a:spcPct val="100000"/>
              </a:lnSpc>
              <a:spcBef>
                <a:spcPts val="0"/>
              </a:spcBef>
              <a:spcAft>
                <a:spcPts val="0"/>
              </a:spcAft>
              <a:buClr>
                <a:schemeClr val="lt1"/>
              </a:buClr>
              <a:buSzPts val="2700"/>
              <a:buFont typeface="Montserrat SemiBold"/>
              <a:buNone/>
              <a:defRPr b="1" i="0" sz="2700" u="none" cap="none" strike="noStrike">
                <a:solidFill>
                  <a:schemeClr val="lt1"/>
                </a:solidFill>
                <a:latin typeface="Montserrat SemiBold"/>
                <a:ea typeface="Montserrat SemiBold"/>
                <a:cs typeface="Montserrat SemiBold"/>
                <a:sym typeface="Montserrat SemiBold"/>
              </a:defRPr>
            </a:lvl2pPr>
            <a:lvl3pPr indent="0" lvl="2" marL="0" marR="0" algn="r">
              <a:lnSpc>
                <a:spcPct val="100000"/>
              </a:lnSpc>
              <a:spcBef>
                <a:spcPts val="0"/>
              </a:spcBef>
              <a:spcAft>
                <a:spcPts val="0"/>
              </a:spcAft>
              <a:buClr>
                <a:schemeClr val="lt1"/>
              </a:buClr>
              <a:buSzPts val="2700"/>
              <a:buFont typeface="Montserrat SemiBold"/>
              <a:buNone/>
              <a:defRPr b="1" i="0" sz="2700" u="none" cap="none" strike="noStrike">
                <a:solidFill>
                  <a:schemeClr val="lt1"/>
                </a:solidFill>
                <a:latin typeface="Montserrat SemiBold"/>
                <a:ea typeface="Montserrat SemiBold"/>
                <a:cs typeface="Montserrat SemiBold"/>
                <a:sym typeface="Montserrat SemiBold"/>
              </a:defRPr>
            </a:lvl3pPr>
            <a:lvl4pPr indent="0" lvl="3" marL="0" marR="0" algn="r">
              <a:lnSpc>
                <a:spcPct val="100000"/>
              </a:lnSpc>
              <a:spcBef>
                <a:spcPts val="0"/>
              </a:spcBef>
              <a:spcAft>
                <a:spcPts val="0"/>
              </a:spcAft>
              <a:buClr>
                <a:schemeClr val="lt1"/>
              </a:buClr>
              <a:buSzPts val="2700"/>
              <a:buFont typeface="Montserrat SemiBold"/>
              <a:buNone/>
              <a:defRPr b="1" i="0" sz="2700" u="none" cap="none" strike="noStrike">
                <a:solidFill>
                  <a:schemeClr val="lt1"/>
                </a:solidFill>
                <a:latin typeface="Montserrat SemiBold"/>
                <a:ea typeface="Montserrat SemiBold"/>
                <a:cs typeface="Montserrat SemiBold"/>
                <a:sym typeface="Montserrat SemiBold"/>
              </a:defRPr>
            </a:lvl4pPr>
            <a:lvl5pPr indent="0" lvl="4" marL="0" marR="0" algn="r">
              <a:lnSpc>
                <a:spcPct val="100000"/>
              </a:lnSpc>
              <a:spcBef>
                <a:spcPts val="0"/>
              </a:spcBef>
              <a:spcAft>
                <a:spcPts val="0"/>
              </a:spcAft>
              <a:buClr>
                <a:schemeClr val="lt1"/>
              </a:buClr>
              <a:buSzPts val="2700"/>
              <a:buFont typeface="Montserrat SemiBold"/>
              <a:buNone/>
              <a:defRPr b="1" i="0" sz="2700" u="none" cap="none" strike="noStrike">
                <a:solidFill>
                  <a:schemeClr val="lt1"/>
                </a:solidFill>
                <a:latin typeface="Montserrat SemiBold"/>
                <a:ea typeface="Montserrat SemiBold"/>
                <a:cs typeface="Montserrat SemiBold"/>
                <a:sym typeface="Montserrat SemiBold"/>
              </a:defRPr>
            </a:lvl5pPr>
            <a:lvl6pPr indent="0" lvl="5" marL="0" marR="0" algn="r">
              <a:lnSpc>
                <a:spcPct val="100000"/>
              </a:lnSpc>
              <a:spcBef>
                <a:spcPts val="0"/>
              </a:spcBef>
              <a:spcAft>
                <a:spcPts val="0"/>
              </a:spcAft>
              <a:buClr>
                <a:schemeClr val="lt1"/>
              </a:buClr>
              <a:buSzPts val="2700"/>
              <a:buFont typeface="Montserrat SemiBold"/>
              <a:buNone/>
              <a:defRPr b="1" i="0" sz="2700" u="none" cap="none" strike="noStrike">
                <a:solidFill>
                  <a:schemeClr val="lt1"/>
                </a:solidFill>
                <a:latin typeface="Montserrat SemiBold"/>
                <a:ea typeface="Montserrat SemiBold"/>
                <a:cs typeface="Montserrat SemiBold"/>
                <a:sym typeface="Montserrat SemiBold"/>
              </a:defRPr>
            </a:lvl6pPr>
            <a:lvl7pPr indent="0" lvl="6" marL="0" marR="0" algn="r">
              <a:lnSpc>
                <a:spcPct val="100000"/>
              </a:lnSpc>
              <a:spcBef>
                <a:spcPts val="0"/>
              </a:spcBef>
              <a:spcAft>
                <a:spcPts val="0"/>
              </a:spcAft>
              <a:buClr>
                <a:schemeClr val="lt1"/>
              </a:buClr>
              <a:buSzPts val="2700"/>
              <a:buFont typeface="Montserrat SemiBold"/>
              <a:buNone/>
              <a:defRPr b="1" i="0" sz="2700" u="none" cap="none" strike="noStrike">
                <a:solidFill>
                  <a:schemeClr val="lt1"/>
                </a:solidFill>
                <a:latin typeface="Montserrat SemiBold"/>
                <a:ea typeface="Montserrat SemiBold"/>
                <a:cs typeface="Montserrat SemiBold"/>
                <a:sym typeface="Montserrat SemiBold"/>
              </a:defRPr>
            </a:lvl7pPr>
            <a:lvl8pPr indent="0" lvl="7" marL="0" marR="0" algn="r">
              <a:lnSpc>
                <a:spcPct val="100000"/>
              </a:lnSpc>
              <a:spcBef>
                <a:spcPts val="0"/>
              </a:spcBef>
              <a:spcAft>
                <a:spcPts val="0"/>
              </a:spcAft>
              <a:buClr>
                <a:schemeClr val="lt1"/>
              </a:buClr>
              <a:buSzPts val="2700"/>
              <a:buFont typeface="Montserrat SemiBold"/>
              <a:buNone/>
              <a:defRPr b="1" i="0" sz="2700" u="none" cap="none" strike="noStrike">
                <a:solidFill>
                  <a:schemeClr val="lt1"/>
                </a:solidFill>
                <a:latin typeface="Montserrat SemiBold"/>
                <a:ea typeface="Montserrat SemiBold"/>
                <a:cs typeface="Montserrat SemiBold"/>
                <a:sym typeface="Montserrat SemiBold"/>
              </a:defRPr>
            </a:lvl8pPr>
            <a:lvl9pPr indent="0" lvl="8" marL="0" marR="0" algn="r">
              <a:lnSpc>
                <a:spcPct val="100000"/>
              </a:lnSpc>
              <a:spcBef>
                <a:spcPts val="0"/>
              </a:spcBef>
              <a:spcAft>
                <a:spcPts val="0"/>
              </a:spcAft>
              <a:buClr>
                <a:schemeClr val="lt1"/>
              </a:buClr>
              <a:buSzPts val="2700"/>
              <a:buFont typeface="Montserrat SemiBold"/>
              <a:buNone/>
              <a:defRPr b="1" i="0" sz="2700" u="none" cap="none" strike="noStrike">
                <a:solidFill>
                  <a:schemeClr val="lt1"/>
                </a:solidFill>
                <a:latin typeface="Montserrat SemiBold"/>
                <a:ea typeface="Montserrat SemiBold"/>
                <a:cs typeface="Montserrat SemiBold"/>
                <a:sym typeface="Montserrat SemiBold"/>
              </a:defRPr>
            </a:lvl9pPr>
          </a:lstStyle>
          <a:p>
            <a:pPr indent="0" lvl="0" marL="0" rtl="0" algn="r">
              <a:spcBef>
                <a:spcPts val="0"/>
              </a:spcBef>
              <a:spcAft>
                <a:spcPts val="0"/>
              </a:spcAft>
              <a:buNone/>
            </a:pPr>
            <a:fld id="{00000000-1234-1234-1234-123412341234}" type="slidenum">
              <a:rPr lang="en-US"/>
              <a:t>‹#›</a:t>
            </a:fld>
            <a:endParaRPr/>
          </a:p>
        </p:txBody>
      </p:sp>
      <p:pic>
        <p:nvPicPr>
          <p:cNvPr id="32" name="Google Shape;32;p25"/>
          <p:cNvPicPr preferRelativeResize="0"/>
          <p:nvPr/>
        </p:nvPicPr>
        <p:blipFill rotWithShape="1">
          <a:blip r:embed="rId2">
            <a:alphaModFix/>
          </a:blip>
          <a:srcRect b="0" l="0" r="0" t="0"/>
          <a:stretch/>
        </p:blipFill>
        <p:spPr>
          <a:xfrm>
            <a:off x="951094" y="8915743"/>
            <a:ext cx="1895912" cy="703838"/>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33" name="Shape 33"/>
        <p:cNvGrpSpPr/>
        <p:nvPr/>
      </p:nvGrpSpPr>
      <p:grpSpPr>
        <a:xfrm>
          <a:off x="0" y="0"/>
          <a:ext cx="0" cy="0"/>
          <a:chOff x="0" y="0"/>
          <a:chExt cx="0" cy="0"/>
        </a:xfrm>
      </p:grpSpPr>
      <p:sp>
        <p:nvSpPr>
          <p:cNvPr id="34" name="Google Shape;34;p26"/>
          <p:cNvSpPr txBox="1"/>
          <p:nvPr>
            <p:ph type="ctrTitle"/>
          </p:nvPr>
        </p:nvSpPr>
        <p:spPr>
          <a:xfrm>
            <a:off x="1371600" y="3188970"/>
            <a:ext cx="15544800" cy="216027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26"/>
          <p:cNvSpPr txBox="1"/>
          <p:nvPr>
            <p:ph idx="1" type="subTitle"/>
          </p:nvPr>
        </p:nvSpPr>
        <p:spPr>
          <a:xfrm>
            <a:off x="2743200" y="5760720"/>
            <a:ext cx="12801600" cy="257175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26"/>
          <p:cNvSpPr txBox="1"/>
          <p:nvPr>
            <p:ph idx="11" type="ftr"/>
          </p:nvPr>
        </p:nvSpPr>
        <p:spPr>
          <a:xfrm>
            <a:off x="6217920" y="9566910"/>
            <a:ext cx="5852160" cy="514350"/>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26"/>
          <p:cNvSpPr txBox="1"/>
          <p:nvPr>
            <p:ph idx="10" type="dt"/>
          </p:nvPr>
        </p:nvSpPr>
        <p:spPr>
          <a:xfrm>
            <a:off x="914400" y="9566910"/>
            <a:ext cx="4206240" cy="51435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26"/>
          <p:cNvSpPr txBox="1"/>
          <p:nvPr>
            <p:ph idx="12" type="sldNum"/>
          </p:nvPr>
        </p:nvSpPr>
        <p:spPr>
          <a:xfrm>
            <a:off x="13167361" y="9566910"/>
            <a:ext cx="4206240" cy="514350"/>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39" name="Shape 39"/>
        <p:cNvGrpSpPr/>
        <p:nvPr/>
      </p:nvGrpSpPr>
      <p:grpSpPr>
        <a:xfrm>
          <a:off x="0" y="0"/>
          <a:ext cx="0" cy="0"/>
          <a:chOff x="0" y="0"/>
          <a:chExt cx="0" cy="0"/>
        </a:xfrm>
      </p:grpSpPr>
      <p:sp>
        <p:nvSpPr>
          <p:cNvPr id="40" name="Google Shape;40;p27"/>
          <p:cNvSpPr txBox="1"/>
          <p:nvPr>
            <p:ph type="title"/>
          </p:nvPr>
        </p:nvSpPr>
        <p:spPr>
          <a:xfrm>
            <a:off x="2771960" y="922626"/>
            <a:ext cx="12744079" cy="2122805"/>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1" i="0" sz="13750">
                <a:solidFill>
                  <a:srgbClr val="F26B23"/>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27"/>
          <p:cNvSpPr txBox="1"/>
          <p:nvPr>
            <p:ph idx="1" type="body"/>
          </p:nvPr>
        </p:nvSpPr>
        <p:spPr>
          <a:xfrm>
            <a:off x="914400" y="2366010"/>
            <a:ext cx="7955280" cy="6789420"/>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42" name="Google Shape;42;p27"/>
          <p:cNvSpPr txBox="1"/>
          <p:nvPr>
            <p:ph idx="2" type="body"/>
          </p:nvPr>
        </p:nvSpPr>
        <p:spPr>
          <a:xfrm>
            <a:off x="9418320" y="2366010"/>
            <a:ext cx="7955280" cy="6789420"/>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43" name="Google Shape;43;p27"/>
          <p:cNvSpPr txBox="1"/>
          <p:nvPr>
            <p:ph idx="11" type="ftr"/>
          </p:nvPr>
        </p:nvSpPr>
        <p:spPr>
          <a:xfrm>
            <a:off x="6217920" y="9566910"/>
            <a:ext cx="5852160" cy="514350"/>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27"/>
          <p:cNvSpPr txBox="1"/>
          <p:nvPr>
            <p:ph idx="10" type="dt"/>
          </p:nvPr>
        </p:nvSpPr>
        <p:spPr>
          <a:xfrm>
            <a:off x="914400" y="9566910"/>
            <a:ext cx="4206240" cy="51435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27"/>
          <p:cNvSpPr txBox="1"/>
          <p:nvPr>
            <p:ph idx="12" type="sldNum"/>
          </p:nvPr>
        </p:nvSpPr>
        <p:spPr>
          <a:xfrm>
            <a:off x="13167361" y="9566910"/>
            <a:ext cx="4206240" cy="514350"/>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46" name="Shape 46"/>
        <p:cNvGrpSpPr/>
        <p:nvPr/>
      </p:nvGrpSpPr>
      <p:grpSpPr>
        <a:xfrm>
          <a:off x="0" y="0"/>
          <a:ext cx="0" cy="0"/>
          <a:chOff x="0" y="0"/>
          <a:chExt cx="0" cy="0"/>
        </a:xfrm>
      </p:grpSpPr>
      <p:sp>
        <p:nvSpPr>
          <p:cNvPr id="47" name="Google Shape;47;p28"/>
          <p:cNvSpPr txBox="1"/>
          <p:nvPr>
            <p:ph type="title"/>
          </p:nvPr>
        </p:nvSpPr>
        <p:spPr>
          <a:xfrm>
            <a:off x="2771960" y="922626"/>
            <a:ext cx="12744079" cy="2122805"/>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1" i="0" sz="13750">
                <a:solidFill>
                  <a:srgbClr val="F26B23"/>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28"/>
          <p:cNvSpPr txBox="1"/>
          <p:nvPr>
            <p:ph idx="11" type="ftr"/>
          </p:nvPr>
        </p:nvSpPr>
        <p:spPr>
          <a:xfrm>
            <a:off x="6217920" y="9566910"/>
            <a:ext cx="5852160" cy="514350"/>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28"/>
          <p:cNvSpPr txBox="1"/>
          <p:nvPr>
            <p:ph idx="10" type="dt"/>
          </p:nvPr>
        </p:nvSpPr>
        <p:spPr>
          <a:xfrm>
            <a:off x="914400" y="9566910"/>
            <a:ext cx="4206240" cy="51435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28"/>
          <p:cNvSpPr txBox="1"/>
          <p:nvPr>
            <p:ph idx="12" type="sldNum"/>
          </p:nvPr>
        </p:nvSpPr>
        <p:spPr>
          <a:xfrm>
            <a:off x="13167361" y="9566910"/>
            <a:ext cx="4206240" cy="514350"/>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1" name="Shape 51"/>
        <p:cNvGrpSpPr/>
        <p:nvPr/>
      </p:nvGrpSpPr>
      <p:grpSpPr>
        <a:xfrm>
          <a:off x="0" y="0"/>
          <a:ext cx="0" cy="0"/>
          <a:chOff x="0" y="0"/>
          <a:chExt cx="0" cy="0"/>
        </a:xfrm>
      </p:grpSpPr>
      <p:sp>
        <p:nvSpPr>
          <p:cNvPr id="52" name="Google Shape;52;g316462f4c4f_0_62"/>
          <p:cNvSpPr txBox="1"/>
          <p:nvPr>
            <p:ph type="ctrTitle"/>
          </p:nvPr>
        </p:nvSpPr>
        <p:spPr>
          <a:xfrm>
            <a:off x="623417" y="1489150"/>
            <a:ext cx="17041200" cy="4105200"/>
          </a:xfrm>
          <a:prstGeom prst="rect">
            <a:avLst/>
          </a:prstGeom>
        </p:spPr>
        <p:txBody>
          <a:bodyPr anchorCtr="0" anchor="b" bIns="0" lIns="0" spcFirstLastPara="1" rIns="0" wrap="square" tIns="0">
            <a:spAutoFit/>
          </a:bodyPr>
          <a:lstStyle>
            <a:lvl1pPr lvl="0" algn="ctr">
              <a:spcBef>
                <a:spcPts val="0"/>
              </a:spcBef>
              <a:spcAft>
                <a:spcPts val="0"/>
              </a:spcAft>
              <a:buSzPts val="10400"/>
              <a:buNone/>
              <a:defRPr sz="10400"/>
            </a:lvl1pPr>
            <a:lvl2pPr lvl="1" algn="ctr">
              <a:spcBef>
                <a:spcPts val="0"/>
              </a:spcBef>
              <a:spcAft>
                <a:spcPts val="0"/>
              </a:spcAft>
              <a:buSzPts val="10400"/>
              <a:buNone/>
              <a:defRPr sz="10400"/>
            </a:lvl2pPr>
            <a:lvl3pPr lvl="2" algn="ctr">
              <a:spcBef>
                <a:spcPts val="0"/>
              </a:spcBef>
              <a:spcAft>
                <a:spcPts val="0"/>
              </a:spcAft>
              <a:buSzPts val="10400"/>
              <a:buNone/>
              <a:defRPr sz="10400"/>
            </a:lvl3pPr>
            <a:lvl4pPr lvl="3" algn="ctr">
              <a:spcBef>
                <a:spcPts val="0"/>
              </a:spcBef>
              <a:spcAft>
                <a:spcPts val="0"/>
              </a:spcAft>
              <a:buSzPts val="10400"/>
              <a:buNone/>
              <a:defRPr sz="10400"/>
            </a:lvl4pPr>
            <a:lvl5pPr lvl="4" algn="ctr">
              <a:spcBef>
                <a:spcPts val="0"/>
              </a:spcBef>
              <a:spcAft>
                <a:spcPts val="0"/>
              </a:spcAft>
              <a:buSzPts val="10400"/>
              <a:buNone/>
              <a:defRPr sz="10400"/>
            </a:lvl5pPr>
            <a:lvl6pPr lvl="5" algn="ctr">
              <a:spcBef>
                <a:spcPts val="0"/>
              </a:spcBef>
              <a:spcAft>
                <a:spcPts val="0"/>
              </a:spcAft>
              <a:buSzPts val="10400"/>
              <a:buNone/>
              <a:defRPr sz="10400"/>
            </a:lvl6pPr>
            <a:lvl7pPr lvl="6" algn="ctr">
              <a:spcBef>
                <a:spcPts val="0"/>
              </a:spcBef>
              <a:spcAft>
                <a:spcPts val="0"/>
              </a:spcAft>
              <a:buSzPts val="10400"/>
              <a:buNone/>
              <a:defRPr sz="10400"/>
            </a:lvl7pPr>
            <a:lvl8pPr lvl="7" algn="ctr">
              <a:spcBef>
                <a:spcPts val="0"/>
              </a:spcBef>
              <a:spcAft>
                <a:spcPts val="0"/>
              </a:spcAft>
              <a:buSzPts val="10400"/>
              <a:buNone/>
              <a:defRPr sz="10400"/>
            </a:lvl8pPr>
            <a:lvl9pPr lvl="8" algn="ctr">
              <a:spcBef>
                <a:spcPts val="0"/>
              </a:spcBef>
              <a:spcAft>
                <a:spcPts val="0"/>
              </a:spcAft>
              <a:buSzPts val="10400"/>
              <a:buNone/>
              <a:defRPr sz="10400"/>
            </a:lvl9pPr>
          </a:lstStyle>
          <a:p/>
        </p:txBody>
      </p:sp>
      <p:sp>
        <p:nvSpPr>
          <p:cNvPr id="53" name="Google Shape;53;g316462f4c4f_0_62"/>
          <p:cNvSpPr txBox="1"/>
          <p:nvPr>
            <p:ph idx="1" type="subTitle"/>
          </p:nvPr>
        </p:nvSpPr>
        <p:spPr>
          <a:xfrm>
            <a:off x="623400" y="5668250"/>
            <a:ext cx="17041200" cy="1585200"/>
          </a:xfrm>
          <a:prstGeom prst="rect">
            <a:avLst/>
          </a:prstGeom>
        </p:spPr>
        <p:txBody>
          <a:bodyPr anchorCtr="0" anchor="t" bIns="0" lIns="0" spcFirstLastPara="1" rIns="0" wrap="square" tIns="0">
            <a:spAutoFit/>
          </a:bodyPr>
          <a:lstStyle>
            <a:lvl1pPr lvl="0" algn="ctr">
              <a:lnSpc>
                <a:spcPct val="100000"/>
              </a:lnSpc>
              <a:spcBef>
                <a:spcPts val="0"/>
              </a:spcBef>
              <a:spcAft>
                <a:spcPts val="0"/>
              </a:spcAft>
              <a:buSzPts val="5600"/>
              <a:buNone/>
              <a:defRPr sz="5600"/>
            </a:lvl1pPr>
            <a:lvl2pPr lvl="1" algn="ctr">
              <a:lnSpc>
                <a:spcPct val="100000"/>
              </a:lnSpc>
              <a:spcBef>
                <a:spcPts val="0"/>
              </a:spcBef>
              <a:spcAft>
                <a:spcPts val="0"/>
              </a:spcAft>
              <a:buSzPts val="5600"/>
              <a:buNone/>
              <a:defRPr sz="5600"/>
            </a:lvl2pPr>
            <a:lvl3pPr lvl="2" algn="ctr">
              <a:lnSpc>
                <a:spcPct val="100000"/>
              </a:lnSpc>
              <a:spcBef>
                <a:spcPts val="0"/>
              </a:spcBef>
              <a:spcAft>
                <a:spcPts val="0"/>
              </a:spcAft>
              <a:buSzPts val="5600"/>
              <a:buNone/>
              <a:defRPr sz="5600"/>
            </a:lvl3pPr>
            <a:lvl4pPr lvl="3" algn="ctr">
              <a:lnSpc>
                <a:spcPct val="100000"/>
              </a:lnSpc>
              <a:spcBef>
                <a:spcPts val="0"/>
              </a:spcBef>
              <a:spcAft>
                <a:spcPts val="0"/>
              </a:spcAft>
              <a:buSzPts val="5600"/>
              <a:buNone/>
              <a:defRPr sz="5600"/>
            </a:lvl4pPr>
            <a:lvl5pPr lvl="4" algn="ctr">
              <a:lnSpc>
                <a:spcPct val="100000"/>
              </a:lnSpc>
              <a:spcBef>
                <a:spcPts val="0"/>
              </a:spcBef>
              <a:spcAft>
                <a:spcPts val="0"/>
              </a:spcAft>
              <a:buSzPts val="5600"/>
              <a:buNone/>
              <a:defRPr sz="5600"/>
            </a:lvl5pPr>
            <a:lvl6pPr lvl="5" algn="ctr">
              <a:lnSpc>
                <a:spcPct val="100000"/>
              </a:lnSpc>
              <a:spcBef>
                <a:spcPts val="0"/>
              </a:spcBef>
              <a:spcAft>
                <a:spcPts val="0"/>
              </a:spcAft>
              <a:buSzPts val="5600"/>
              <a:buNone/>
              <a:defRPr sz="5600"/>
            </a:lvl6pPr>
            <a:lvl7pPr lvl="6" algn="ctr">
              <a:lnSpc>
                <a:spcPct val="100000"/>
              </a:lnSpc>
              <a:spcBef>
                <a:spcPts val="0"/>
              </a:spcBef>
              <a:spcAft>
                <a:spcPts val="0"/>
              </a:spcAft>
              <a:buSzPts val="5600"/>
              <a:buNone/>
              <a:defRPr sz="5600"/>
            </a:lvl7pPr>
            <a:lvl8pPr lvl="7" algn="ctr">
              <a:lnSpc>
                <a:spcPct val="100000"/>
              </a:lnSpc>
              <a:spcBef>
                <a:spcPts val="0"/>
              </a:spcBef>
              <a:spcAft>
                <a:spcPts val="0"/>
              </a:spcAft>
              <a:buSzPts val="5600"/>
              <a:buNone/>
              <a:defRPr sz="5600"/>
            </a:lvl8pPr>
            <a:lvl9pPr lvl="8" algn="ctr">
              <a:lnSpc>
                <a:spcPct val="100000"/>
              </a:lnSpc>
              <a:spcBef>
                <a:spcPts val="0"/>
              </a:spcBef>
              <a:spcAft>
                <a:spcPts val="0"/>
              </a:spcAft>
              <a:buSzPts val="5600"/>
              <a:buNone/>
              <a:defRPr sz="5600"/>
            </a:lvl9pPr>
          </a:lstStyle>
          <a:p/>
        </p:txBody>
      </p:sp>
      <p:sp>
        <p:nvSpPr>
          <p:cNvPr id="54" name="Google Shape;54;g316462f4c4f_0_62"/>
          <p:cNvSpPr txBox="1"/>
          <p:nvPr>
            <p:ph idx="12" type="sldNum"/>
          </p:nvPr>
        </p:nvSpPr>
        <p:spPr>
          <a:xfrm>
            <a:off x="16944916" y="9326434"/>
            <a:ext cx="1097400" cy="277200"/>
          </a:xfrm>
          <a:prstGeom prst="rect">
            <a:avLst/>
          </a:prstGeom>
        </p:spPr>
        <p:txBody>
          <a:bodyPr anchorCtr="0" anchor="t" bIns="0" lIns="0" spcFirstLastPara="1" rIns="0" wrap="square" tIns="0">
            <a:sp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1"/>
          <p:cNvSpPr txBox="1"/>
          <p:nvPr>
            <p:ph type="title"/>
          </p:nvPr>
        </p:nvSpPr>
        <p:spPr>
          <a:xfrm>
            <a:off x="2771960" y="922626"/>
            <a:ext cx="12744079" cy="2122805"/>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400"/>
              <a:buFont typeface="Arial"/>
              <a:buNone/>
              <a:defRPr b="1" i="0" sz="13750" u="none" cap="none" strike="noStrike">
                <a:solidFill>
                  <a:srgbClr val="F26B23"/>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21"/>
          <p:cNvSpPr txBox="1"/>
          <p:nvPr>
            <p:ph idx="1" type="body"/>
          </p:nvPr>
        </p:nvSpPr>
        <p:spPr>
          <a:xfrm>
            <a:off x="3867082" y="3897128"/>
            <a:ext cx="10553835" cy="2126615"/>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000000"/>
              </a:buClr>
              <a:buSzPts val="1400"/>
              <a:buFont typeface="Arial"/>
              <a:buNone/>
              <a:defRPr b="1" i="0" sz="2800" u="none" cap="none" strike="noStrike">
                <a:solidFill>
                  <a:srgbClr val="38619D"/>
                </a:solidFill>
                <a:latin typeface="Arial Narrow"/>
                <a:ea typeface="Arial Narrow"/>
                <a:cs typeface="Arial Narrow"/>
                <a:sym typeface="Arial Narrow"/>
              </a:defRPr>
            </a:lvl1pPr>
            <a:lvl2pPr indent="-228600" lvl="1" marL="914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9pPr>
          </a:lstStyle>
          <a:p/>
        </p:txBody>
      </p:sp>
      <p:sp>
        <p:nvSpPr>
          <p:cNvPr id="12" name="Google Shape;12;p21"/>
          <p:cNvSpPr txBox="1"/>
          <p:nvPr>
            <p:ph idx="11" type="ftr"/>
          </p:nvPr>
        </p:nvSpPr>
        <p:spPr>
          <a:xfrm>
            <a:off x="6217920" y="9566910"/>
            <a:ext cx="5852160" cy="514350"/>
          </a:xfrm>
          <a:prstGeom prst="rect">
            <a:avLst/>
          </a:prstGeom>
          <a:noFill/>
          <a:ln>
            <a:noFill/>
          </a:ln>
        </p:spPr>
        <p:txBody>
          <a:bodyPr anchorCtr="0" anchor="t" bIns="0" lIns="0" spcFirstLastPara="1" rIns="0" wrap="square" tIns="0">
            <a:spAutoFit/>
          </a:bodyPr>
          <a:lstStyle>
            <a:lvl1pPr lvl="0" marR="0" rtl="0" algn="ctr">
              <a:lnSpc>
                <a:spcPct val="100000"/>
              </a:lnSpc>
              <a:spcBef>
                <a:spcPts val="0"/>
              </a:spcBef>
              <a:spcAft>
                <a:spcPts val="0"/>
              </a:spcAft>
              <a:buClr>
                <a:srgbClr val="000000"/>
              </a:buClr>
              <a:buSzPts val="1400"/>
              <a:buFont typeface="Arial"/>
              <a:buNone/>
              <a:defRPr b="0" i="0" sz="18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21"/>
          <p:cNvSpPr txBox="1"/>
          <p:nvPr>
            <p:ph idx="10" type="dt"/>
          </p:nvPr>
        </p:nvSpPr>
        <p:spPr>
          <a:xfrm>
            <a:off x="914400" y="9566910"/>
            <a:ext cx="4206240" cy="51435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21"/>
          <p:cNvSpPr txBox="1"/>
          <p:nvPr>
            <p:ph idx="12" type="sldNum"/>
          </p:nvPr>
        </p:nvSpPr>
        <p:spPr>
          <a:xfrm>
            <a:off x="13167361" y="9566910"/>
            <a:ext cx="4206240" cy="514350"/>
          </a:xfrm>
          <a:prstGeom prst="rect">
            <a:avLst/>
          </a:prstGeom>
          <a:noFill/>
          <a:ln>
            <a:noFill/>
          </a:ln>
        </p:spPr>
        <p:txBody>
          <a:bodyPr anchorCtr="0" anchor="t" bIns="0" lIns="0" spcFirstLastPara="1" rIns="0" wrap="square" tIns="0">
            <a:spAutoFit/>
          </a:bodyPr>
          <a:lstStyle>
            <a:lvl1pPr indent="0" lvl="0"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1.png"/><Relationship Id="rId4" Type="http://schemas.openxmlformats.org/officeDocument/2006/relationships/image" Target="../media/image15.png"/><Relationship Id="rId5" Type="http://schemas.openxmlformats.org/officeDocument/2006/relationships/image" Target="../media/image18.png"/><Relationship Id="rId6" Type="http://schemas.openxmlformats.org/officeDocument/2006/relationships/image" Target="../media/image2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0.png"/><Relationship Id="rId4" Type="http://schemas.openxmlformats.org/officeDocument/2006/relationships/image" Target="../media/image28.png"/><Relationship Id="rId5" Type="http://schemas.openxmlformats.org/officeDocument/2006/relationships/image" Target="../media/image1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0.png"/><Relationship Id="rId4" Type="http://schemas.openxmlformats.org/officeDocument/2006/relationships/image" Target="../media/image28.png"/><Relationship Id="rId5" Type="http://schemas.openxmlformats.org/officeDocument/2006/relationships/image" Target="../media/image18.png"/><Relationship Id="rId6"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0.png"/><Relationship Id="rId4" Type="http://schemas.openxmlformats.org/officeDocument/2006/relationships/image" Target="../media/image28.png"/><Relationship Id="rId5" Type="http://schemas.openxmlformats.org/officeDocument/2006/relationships/image" Target="../media/image1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0.png"/><Relationship Id="rId4" Type="http://schemas.openxmlformats.org/officeDocument/2006/relationships/image" Target="../media/image28.png"/><Relationship Id="rId5" Type="http://schemas.openxmlformats.org/officeDocument/2006/relationships/image" Target="../media/image18.png"/><Relationship Id="rId6"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32.png"/><Relationship Id="rId4" Type="http://schemas.openxmlformats.org/officeDocument/2006/relationships/image" Target="../media/image29.jpg"/><Relationship Id="rId5"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4.png"/><Relationship Id="rId4" Type="http://schemas.openxmlformats.org/officeDocument/2006/relationships/image" Target="../media/image33.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36.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hyperlink" Target="http://www.youtube.com/watch?v=piJ22bJW7TY" TargetMode="External"/><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image" Target="../media/image26.png"/><Relationship Id="rId4" Type="http://schemas.openxmlformats.org/officeDocument/2006/relationships/hyperlink" Target="https://www.louisianabelieves.com/docs/default-source/early-childhood/school-readiness-tax-credits-(srtc)-guidance.pdf?sfvrsn=5" TargetMode="External"/><Relationship Id="rId5" Type="http://schemas.openxmlformats.org/officeDocument/2006/relationships/hyperlink" Target="https://revenue.louisiana.gov/individualincometax/schoolreadinesstaxcredit" TargetMode="External"/><Relationship Id="rId6" Type="http://schemas.openxmlformats.org/officeDocument/2006/relationships/hyperlink" Target="http://scitech.nsula.edu/pathways/"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 Id="rId3" Type="http://schemas.openxmlformats.org/officeDocument/2006/relationships/image" Target="../media/image26.png"/><Relationship Id="rId4" Type="http://schemas.openxmlformats.org/officeDocument/2006/relationships/hyperlink" Target="https://jeffersonreadystartnetwork.com/srtc/" TargetMode="External"/><Relationship Id="rId5" Type="http://schemas.openxmlformats.org/officeDocument/2006/relationships/hyperlink" Target="https://jeffersoncommunity.org/donate/"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31.png"/><Relationship Id="rId4" Type="http://schemas.openxmlformats.org/officeDocument/2006/relationships/image" Target="../media/image34.png"/><Relationship Id="rId5" Type="http://schemas.openxmlformats.org/officeDocument/2006/relationships/image" Target="../media/image3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9.jp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5.jpg"/><Relationship Id="rId4" Type="http://schemas.openxmlformats.org/officeDocument/2006/relationships/image" Target="../media/image7.png"/><Relationship Id="rId5" Type="http://schemas.openxmlformats.org/officeDocument/2006/relationships/image" Target="../media/image16.png"/><Relationship Id="rId6"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png"/><Relationship Id="rId4" Type="http://schemas.openxmlformats.org/officeDocument/2006/relationships/image" Target="../media/image16.png"/><Relationship Id="rId5" Type="http://schemas.openxmlformats.org/officeDocument/2006/relationships/image" Target="../media/image13.png"/><Relationship Id="rId6"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png"/><Relationship Id="rId4" Type="http://schemas.openxmlformats.org/officeDocument/2006/relationships/hyperlink" Target="https://developingchild.harvard.edu/science/key-concepts/brain-architecture/"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hyperlink" Target="http://www.youtube.com/watch?v=f1Jw0-LExyc" TargetMode="External"/><Relationship Id="rId4" Type="http://schemas.openxmlformats.org/officeDocument/2006/relationships/image" Target="../media/image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2.jpg"/><Relationship Id="rId4" Type="http://schemas.openxmlformats.org/officeDocument/2006/relationships/image" Target="../media/image11.png"/><Relationship Id="rId5" Type="http://schemas.openxmlformats.org/officeDocument/2006/relationships/image" Target="../media/image15.png"/><Relationship Id="rId6" Type="http://schemas.openxmlformats.org/officeDocument/2006/relationships/image" Target="../media/image1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1.jpg"/><Relationship Id="rId4" Type="http://schemas.openxmlformats.org/officeDocument/2006/relationships/image" Target="../media/image7.png"/><Relationship Id="rId5" Type="http://schemas.openxmlformats.org/officeDocument/2006/relationships/image" Target="../media/image16.png"/><Relationship Id="rId6"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58" name="Shape 58"/>
        <p:cNvGrpSpPr/>
        <p:nvPr/>
      </p:nvGrpSpPr>
      <p:grpSpPr>
        <a:xfrm>
          <a:off x="0" y="0"/>
          <a:ext cx="0" cy="0"/>
          <a:chOff x="0" y="0"/>
          <a:chExt cx="0" cy="0"/>
        </a:xfrm>
      </p:grpSpPr>
      <p:sp>
        <p:nvSpPr>
          <p:cNvPr id="59" name="Google Shape;59;p1"/>
          <p:cNvSpPr/>
          <p:nvPr/>
        </p:nvSpPr>
        <p:spPr>
          <a:xfrm>
            <a:off x="0" y="0"/>
            <a:ext cx="18288000" cy="10287000"/>
          </a:xfrm>
          <a:custGeom>
            <a:rect b="b" l="l" r="r" t="t"/>
            <a:pathLst>
              <a:path extrusionOk="0" h="10287000" w="18288000">
                <a:moveTo>
                  <a:pt x="18287998" y="10286999"/>
                </a:moveTo>
                <a:lnTo>
                  <a:pt x="0" y="10286999"/>
                </a:lnTo>
                <a:lnTo>
                  <a:pt x="0" y="0"/>
                </a:lnTo>
                <a:lnTo>
                  <a:pt x="18287998" y="0"/>
                </a:lnTo>
                <a:lnTo>
                  <a:pt x="18287998" y="10286999"/>
                </a:lnTo>
                <a:close/>
              </a:path>
            </a:pathLst>
          </a:custGeom>
          <a:solidFill>
            <a:srgbClr val="38619D"/>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60" name="Google Shape;60;p1"/>
          <p:cNvGrpSpPr/>
          <p:nvPr/>
        </p:nvGrpSpPr>
        <p:grpSpPr>
          <a:xfrm>
            <a:off x="455208" y="487069"/>
            <a:ext cx="17373600" cy="9315450"/>
            <a:chOff x="455208" y="487069"/>
            <a:chExt cx="17373600" cy="9315450"/>
          </a:xfrm>
        </p:grpSpPr>
        <p:sp>
          <p:nvSpPr>
            <p:cNvPr id="61" name="Google Shape;61;p1"/>
            <p:cNvSpPr/>
            <p:nvPr/>
          </p:nvSpPr>
          <p:spPr>
            <a:xfrm>
              <a:off x="455208" y="487069"/>
              <a:ext cx="17373600" cy="9315450"/>
            </a:xfrm>
            <a:custGeom>
              <a:rect b="b" l="l" r="r" t="t"/>
              <a:pathLst>
                <a:path extrusionOk="0" h="9315450" w="17373600">
                  <a:moveTo>
                    <a:pt x="17373598" y="9315449"/>
                  </a:moveTo>
                  <a:lnTo>
                    <a:pt x="0" y="9315449"/>
                  </a:lnTo>
                  <a:lnTo>
                    <a:pt x="0" y="0"/>
                  </a:lnTo>
                  <a:lnTo>
                    <a:pt x="17373598" y="0"/>
                  </a:lnTo>
                  <a:lnTo>
                    <a:pt x="17373598" y="9315449"/>
                  </a:lnTo>
                  <a:close/>
                </a:path>
              </a:pathLst>
            </a:custGeom>
            <a:solidFill>
              <a:srgbClr val="FFFF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id="62" name="Google Shape;62;p1"/>
            <p:cNvPicPr preferRelativeResize="0"/>
            <p:nvPr/>
          </p:nvPicPr>
          <p:blipFill rotWithShape="1">
            <a:blip r:embed="rId3">
              <a:alphaModFix/>
            </a:blip>
            <a:srcRect b="0" l="0" r="0" t="0"/>
            <a:stretch/>
          </p:blipFill>
          <p:spPr>
            <a:xfrm>
              <a:off x="1028699" y="2708909"/>
              <a:ext cx="16230599" cy="4867274"/>
            </a:xfrm>
            <a:prstGeom prst="rect">
              <a:avLst/>
            </a:prstGeom>
            <a:noFill/>
            <a:ln>
              <a:noFill/>
            </a:ln>
          </p:spPr>
        </p:pic>
      </p:grpSp>
      <p:sp>
        <p:nvSpPr>
          <p:cNvPr id="63" name="Google Shape;63;p1"/>
          <p:cNvSpPr txBox="1"/>
          <p:nvPr/>
        </p:nvSpPr>
        <p:spPr>
          <a:xfrm>
            <a:off x="5893526" y="7505700"/>
            <a:ext cx="10870500" cy="855600"/>
          </a:xfrm>
          <a:prstGeom prst="rect">
            <a:avLst/>
          </a:prstGeom>
          <a:noFill/>
          <a:ln>
            <a:noFill/>
          </a:ln>
        </p:spPr>
        <p:txBody>
          <a:bodyPr anchorCtr="0" anchor="t" bIns="0" lIns="0" spcFirstLastPara="1" rIns="0" wrap="square" tIns="16500">
            <a:spAutoFit/>
          </a:bodyPr>
          <a:lstStyle/>
          <a:p>
            <a:pPr indent="0" lvl="0" marL="12700" marR="0" rtl="0" algn="ctr">
              <a:lnSpc>
                <a:spcPct val="100000"/>
              </a:lnSpc>
              <a:spcBef>
                <a:spcPts val="0"/>
              </a:spcBef>
              <a:spcAft>
                <a:spcPts val="0"/>
              </a:spcAft>
              <a:buClr>
                <a:srgbClr val="000000"/>
              </a:buClr>
              <a:buSzPts val="3050"/>
              <a:buFont typeface="Arial"/>
              <a:buNone/>
            </a:pPr>
            <a:r>
              <a:rPr b="1" lang="en-US" sz="3050">
                <a:solidFill>
                  <a:srgbClr val="E36C09"/>
                </a:solidFill>
                <a:latin typeface="Calibri"/>
                <a:ea typeface="Calibri"/>
                <a:cs typeface="Calibri"/>
                <a:sym typeface="Calibri"/>
              </a:rPr>
              <a:t>Greater New Orleans Executive </a:t>
            </a:r>
            <a:r>
              <a:rPr b="1" lang="en-US" sz="3050">
                <a:solidFill>
                  <a:srgbClr val="E36C09"/>
                </a:solidFill>
                <a:latin typeface="Calibri"/>
                <a:ea typeface="Calibri"/>
                <a:cs typeface="Calibri"/>
                <a:sym typeface="Calibri"/>
              </a:rPr>
              <a:t>Association</a:t>
            </a:r>
            <a:endParaRPr b="1" sz="3050">
              <a:solidFill>
                <a:srgbClr val="E36C09"/>
              </a:solidFill>
              <a:latin typeface="Calibri"/>
              <a:ea typeface="Calibri"/>
              <a:cs typeface="Calibri"/>
              <a:sym typeface="Calibri"/>
            </a:endParaRPr>
          </a:p>
          <a:p>
            <a:pPr indent="0" lvl="0" marL="12700" marR="0" rtl="0" algn="ctr">
              <a:lnSpc>
                <a:spcPct val="100000"/>
              </a:lnSpc>
              <a:spcBef>
                <a:spcPts val="0"/>
              </a:spcBef>
              <a:spcAft>
                <a:spcPts val="0"/>
              </a:spcAft>
              <a:buClr>
                <a:srgbClr val="000000"/>
              </a:buClr>
              <a:buSzPts val="3050"/>
              <a:buFont typeface="Arial"/>
              <a:buNone/>
            </a:pPr>
            <a:r>
              <a:rPr b="1" lang="en-US" sz="2400">
                <a:solidFill>
                  <a:srgbClr val="E36C09"/>
                </a:solidFill>
                <a:latin typeface="Calibri"/>
                <a:ea typeface="Calibri"/>
                <a:cs typeface="Calibri"/>
                <a:sym typeface="Calibri"/>
              </a:rPr>
              <a:t>November 19</a:t>
            </a:r>
            <a:r>
              <a:rPr b="1" i="0" lang="en-US" sz="2400" u="none" cap="none" strike="noStrike">
                <a:solidFill>
                  <a:srgbClr val="E36C09"/>
                </a:solidFill>
                <a:latin typeface="Calibri"/>
                <a:ea typeface="Calibri"/>
                <a:cs typeface="Calibri"/>
                <a:sym typeface="Calibri"/>
              </a:rPr>
              <a:t>, </a:t>
            </a:r>
            <a:r>
              <a:rPr b="1" i="0" lang="en-US" sz="2400" u="none" cap="none" strike="noStrike">
                <a:solidFill>
                  <a:srgbClr val="E36C09"/>
                </a:solidFill>
                <a:latin typeface="Calibri"/>
                <a:ea typeface="Calibri"/>
                <a:cs typeface="Calibri"/>
                <a:sym typeface="Calibri"/>
              </a:rPr>
              <a:t>202</a:t>
            </a:r>
            <a:r>
              <a:rPr b="1" lang="en-US" sz="2400">
                <a:solidFill>
                  <a:srgbClr val="E36C09"/>
                </a:solidFill>
                <a:latin typeface="Calibri"/>
                <a:ea typeface="Calibri"/>
                <a:cs typeface="Calibri"/>
                <a:sym typeface="Calibri"/>
              </a:rPr>
              <a:t>4</a:t>
            </a:r>
            <a:endParaRPr i="0" sz="2400" u="none" cap="none" strike="noStrike">
              <a:solidFill>
                <a:srgbClr val="E36C09"/>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69" name="Shape 169"/>
        <p:cNvGrpSpPr/>
        <p:nvPr/>
      </p:nvGrpSpPr>
      <p:grpSpPr>
        <a:xfrm>
          <a:off x="0" y="0"/>
          <a:ext cx="0" cy="0"/>
          <a:chOff x="0" y="0"/>
          <a:chExt cx="0" cy="0"/>
        </a:xfrm>
      </p:grpSpPr>
      <p:sp>
        <p:nvSpPr>
          <p:cNvPr id="170" name="Google Shape;170;p10"/>
          <p:cNvSpPr/>
          <p:nvPr/>
        </p:nvSpPr>
        <p:spPr>
          <a:xfrm>
            <a:off x="468386" y="1525333"/>
            <a:ext cx="1819275" cy="66675"/>
          </a:xfrm>
          <a:custGeom>
            <a:rect b="b" l="l" r="r" t="t"/>
            <a:pathLst>
              <a:path extrusionOk="0" h="66675" w="1819275">
                <a:moveTo>
                  <a:pt x="1819274" y="66674"/>
                </a:moveTo>
                <a:lnTo>
                  <a:pt x="0" y="66674"/>
                </a:lnTo>
                <a:lnTo>
                  <a:pt x="0" y="0"/>
                </a:lnTo>
                <a:lnTo>
                  <a:pt x="1819274" y="0"/>
                </a:lnTo>
                <a:lnTo>
                  <a:pt x="1819274" y="66674"/>
                </a:lnTo>
                <a:close/>
              </a:path>
            </a:pathLst>
          </a:custGeom>
          <a:solidFill>
            <a:srgbClr val="F26B2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71" name="Google Shape;171;p10"/>
          <p:cNvSpPr txBox="1"/>
          <p:nvPr>
            <p:ph type="title"/>
          </p:nvPr>
        </p:nvSpPr>
        <p:spPr>
          <a:xfrm>
            <a:off x="468373" y="2138300"/>
            <a:ext cx="7494900" cy="3706200"/>
          </a:xfrm>
          <a:prstGeom prst="rect">
            <a:avLst/>
          </a:prstGeom>
          <a:noFill/>
          <a:ln>
            <a:noFill/>
          </a:ln>
        </p:spPr>
        <p:txBody>
          <a:bodyPr anchorCtr="0" anchor="t" bIns="0" lIns="0" spcFirstLastPara="1" rIns="0" wrap="square" tIns="12050">
            <a:spAutoFit/>
          </a:bodyPr>
          <a:lstStyle/>
          <a:p>
            <a:pPr indent="0" lvl="0" marL="12700" marR="5080" rtl="0" algn="l">
              <a:lnSpc>
                <a:spcPct val="100000"/>
              </a:lnSpc>
              <a:spcBef>
                <a:spcPts val="0"/>
              </a:spcBef>
              <a:spcAft>
                <a:spcPts val="0"/>
              </a:spcAft>
              <a:buSzPts val="1400"/>
              <a:buNone/>
            </a:pPr>
            <a:r>
              <a:rPr lang="en-US" sz="4800"/>
              <a:t>In the short term, employers incur a direct loss of $816 million a year due to lost workforce productivity (absenteeism and turnover).</a:t>
            </a:r>
            <a:endParaRPr sz="4800"/>
          </a:p>
        </p:txBody>
      </p:sp>
      <p:grpSp>
        <p:nvGrpSpPr>
          <p:cNvPr id="172" name="Google Shape;172;p10"/>
          <p:cNvGrpSpPr/>
          <p:nvPr/>
        </p:nvGrpSpPr>
        <p:grpSpPr>
          <a:xfrm>
            <a:off x="490048" y="6286500"/>
            <a:ext cx="4254021" cy="1390649"/>
            <a:chOff x="468386" y="6549651"/>
            <a:chExt cx="4254021" cy="1390649"/>
          </a:xfrm>
        </p:grpSpPr>
        <p:pic>
          <p:nvPicPr>
            <p:cNvPr id="173" name="Google Shape;173;p10"/>
            <p:cNvPicPr preferRelativeResize="0"/>
            <p:nvPr/>
          </p:nvPicPr>
          <p:blipFill rotWithShape="1">
            <a:blip r:embed="rId3">
              <a:alphaModFix/>
            </a:blip>
            <a:srcRect b="0" l="0" r="0" t="0"/>
            <a:stretch/>
          </p:blipFill>
          <p:spPr>
            <a:xfrm>
              <a:off x="468386" y="6655771"/>
              <a:ext cx="1104899" cy="1038224"/>
            </a:xfrm>
            <a:prstGeom prst="rect">
              <a:avLst/>
            </a:prstGeom>
            <a:noFill/>
            <a:ln>
              <a:noFill/>
            </a:ln>
          </p:spPr>
        </p:pic>
        <p:pic>
          <p:nvPicPr>
            <p:cNvPr id="174" name="Google Shape;174;p10"/>
            <p:cNvPicPr preferRelativeResize="0"/>
            <p:nvPr/>
          </p:nvPicPr>
          <p:blipFill rotWithShape="1">
            <a:blip r:embed="rId4">
              <a:alphaModFix/>
            </a:blip>
            <a:srcRect b="0" l="0" r="0" t="0"/>
            <a:stretch/>
          </p:blipFill>
          <p:spPr>
            <a:xfrm>
              <a:off x="1560368" y="6593281"/>
              <a:ext cx="1447799" cy="1276349"/>
            </a:xfrm>
            <a:prstGeom prst="rect">
              <a:avLst/>
            </a:prstGeom>
            <a:noFill/>
            <a:ln>
              <a:noFill/>
            </a:ln>
          </p:spPr>
        </p:pic>
        <p:pic>
          <p:nvPicPr>
            <p:cNvPr id="175" name="Google Shape;175;p10"/>
            <p:cNvPicPr preferRelativeResize="0"/>
            <p:nvPr/>
          </p:nvPicPr>
          <p:blipFill rotWithShape="1">
            <a:blip r:embed="rId5">
              <a:alphaModFix/>
            </a:blip>
            <a:srcRect b="0" l="0" r="0" t="0"/>
            <a:stretch/>
          </p:blipFill>
          <p:spPr>
            <a:xfrm>
              <a:off x="3007908" y="6549651"/>
              <a:ext cx="1714499" cy="1390649"/>
            </a:xfrm>
            <a:prstGeom prst="rect">
              <a:avLst/>
            </a:prstGeom>
            <a:noFill/>
            <a:ln>
              <a:noFill/>
            </a:ln>
          </p:spPr>
        </p:pic>
      </p:grpSp>
      <p:sp>
        <p:nvSpPr>
          <p:cNvPr id="176" name="Google Shape;176;p10"/>
          <p:cNvSpPr txBox="1"/>
          <p:nvPr/>
        </p:nvSpPr>
        <p:spPr>
          <a:xfrm>
            <a:off x="455686" y="647993"/>
            <a:ext cx="7850114" cy="505267"/>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3200"/>
              <a:buFont typeface="Arial"/>
              <a:buNone/>
            </a:pPr>
            <a:r>
              <a:rPr b="1" i="0" lang="en-US" sz="3200" u="none" cap="none" strike="noStrike">
                <a:solidFill>
                  <a:srgbClr val="38619D"/>
                </a:solidFill>
                <a:latin typeface="Calibri"/>
                <a:ea typeface="Calibri"/>
                <a:cs typeface="Calibri"/>
                <a:sym typeface="Calibri"/>
              </a:rPr>
              <a:t>AN ECONOMIC DEVELOPMENT ISSUE</a:t>
            </a:r>
            <a:endParaRPr b="0" i="0" sz="3200" u="none" cap="none" strike="noStrike">
              <a:solidFill>
                <a:schemeClr val="dk1"/>
              </a:solidFill>
              <a:latin typeface="Calibri"/>
              <a:ea typeface="Calibri"/>
              <a:cs typeface="Calibri"/>
              <a:sym typeface="Calibri"/>
            </a:endParaRPr>
          </a:p>
        </p:txBody>
      </p:sp>
      <p:sp>
        <p:nvSpPr>
          <p:cNvPr id="177" name="Google Shape;177;p10"/>
          <p:cNvSpPr txBox="1"/>
          <p:nvPr/>
        </p:nvSpPr>
        <p:spPr>
          <a:xfrm>
            <a:off x="490048" y="7810500"/>
            <a:ext cx="7815900" cy="1806000"/>
          </a:xfrm>
          <a:prstGeom prst="rect">
            <a:avLst/>
          </a:prstGeom>
          <a:noFill/>
          <a:ln>
            <a:noFill/>
          </a:ln>
        </p:spPr>
        <p:txBody>
          <a:bodyPr anchorCtr="0" anchor="t" bIns="0" lIns="0" spcFirstLastPara="1" rIns="0" wrap="square" tIns="81275">
            <a:spAutoFit/>
          </a:bodyPr>
          <a:lstStyle/>
          <a:p>
            <a:pPr indent="0" lvl="0" marL="12700" marR="0" rtl="0" algn="l">
              <a:lnSpc>
                <a:spcPct val="100000"/>
              </a:lnSpc>
              <a:spcBef>
                <a:spcPts val="0"/>
              </a:spcBef>
              <a:spcAft>
                <a:spcPts val="0"/>
              </a:spcAft>
              <a:buClr>
                <a:srgbClr val="000000"/>
              </a:buClr>
              <a:buSzPts val="2800"/>
              <a:buFont typeface="Arial"/>
              <a:buNone/>
            </a:pPr>
            <a:r>
              <a:rPr b="0" i="1" lang="en-US" sz="2800" u="none" cap="none" strike="noStrike">
                <a:solidFill>
                  <a:srgbClr val="38619D"/>
                </a:solidFill>
                <a:latin typeface="Calibri"/>
                <a:ea typeface="Calibri"/>
                <a:cs typeface="Calibri"/>
                <a:sym typeface="Calibri"/>
              </a:rPr>
              <a:t>While economists and policy makers have begun to understand the importance of child care, it was COVID-19 that shined a spotlight on the importance of child care for economic stability.</a:t>
            </a:r>
            <a:endParaRPr b="0" i="0" sz="2800" u="none" cap="none" strike="noStrike">
              <a:solidFill>
                <a:schemeClr val="dk1"/>
              </a:solidFill>
              <a:latin typeface="Calibri"/>
              <a:ea typeface="Calibri"/>
              <a:cs typeface="Calibri"/>
              <a:sym typeface="Calibri"/>
            </a:endParaRPr>
          </a:p>
        </p:txBody>
      </p:sp>
      <p:pic>
        <p:nvPicPr>
          <p:cNvPr id="178" name="Google Shape;178;p10"/>
          <p:cNvPicPr preferRelativeResize="0"/>
          <p:nvPr/>
        </p:nvPicPr>
        <p:blipFill rotWithShape="1">
          <a:blip r:embed="rId6">
            <a:alphaModFix/>
          </a:blip>
          <a:srcRect b="0" l="6229" r="26915" t="0"/>
          <a:stretch/>
        </p:blipFill>
        <p:spPr>
          <a:xfrm>
            <a:off x="8778962" y="-7620"/>
            <a:ext cx="9509038" cy="1033193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83" name="Shape 183"/>
        <p:cNvGrpSpPr/>
        <p:nvPr/>
      </p:nvGrpSpPr>
      <p:grpSpPr>
        <a:xfrm>
          <a:off x="0" y="0"/>
          <a:ext cx="0" cy="0"/>
          <a:chOff x="0" y="0"/>
          <a:chExt cx="0" cy="0"/>
        </a:xfrm>
      </p:grpSpPr>
      <p:sp>
        <p:nvSpPr>
          <p:cNvPr id="184" name="Google Shape;184;p12"/>
          <p:cNvSpPr/>
          <p:nvPr/>
        </p:nvSpPr>
        <p:spPr>
          <a:xfrm>
            <a:off x="0" y="5"/>
            <a:ext cx="18288000" cy="10287000"/>
          </a:xfrm>
          <a:custGeom>
            <a:rect b="b" l="l" r="r" t="t"/>
            <a:pathLst>
              <a:path extrusionOk="0" h="10287000" w="18288000">
                <a:moveTo>
                  <a:pt x="18287998" y="10286999"/>
                </a:moveTo>
                <a:lnTo>
                  <a:pt x="0" y="10286999"/>
                </a:lnTo>
                <a:lnTo>
                  <a:pt x="0" y="0"/>
                </a:lnTo>
                <a:lnTo>
                  <a:pt x="18287998" y="0"/>
                </a:lnTo>
                <a:lnTo>
                  <a:pt x="18287998" y="10286999"/>
                </a:lnTo>
                <a:close/>
              </a:path>
            </a:pathLst>
          </a:custGeom>
          <a:solidFill>
            <a:srgbClr val="38619D"/>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85" name="Google Shape;185;p12"/>
          <p:cNvSpPr/>
          <p:nvPr/>
        </p:nvSpPr>
        <p:spPr>
          <a:xfrm>
            <a:off x="455208" y="487072"/>
            <a:ext cx="17373600" cy="9315450"/>
          </a:xfrm>
          <a:custGeom>
            <a:rect b="b" l="l" r="r" t="t"/>
            <a:pathLst>
              <a:path extrusionOk="0" h="9315450" w="17373600">
                <a:moveTo>
                  <a:pt x="17373598" y="9315449"/>
                </a:moveTo>
                <a:lnTo>
                  <a:pt x="0" y="9315449"/>
                </a:lnTo>
                <a:lnTo>
                  <a:pt x="0" y="0"/>
                </a:lnTo>
                <a:lnTo>
                  <a:pt x="17373598" y="0"/>
                </a:lnTo>
                <a:lnTo>
                  <a:pt x="17373598" y="9315449"/>
                </a:lnTo>
                <a:close/>
              </a:path>
            </a:pathLst>
          </a:custGeom>
          <a:solidFill>
            <a:srgbClr val="FFFF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86" name="Google Shape;186;p12"/>
          <p:cNvSpPr/>
          <p:nvPr/>
        </p:nvSpPr>
        <p:spPr>
          <a:xfrm>
            <a:off x="8197799" y="1746580"/>
            <a:ext cx="1819275" cy="66675"/>
          </a:xfrm>
          <a:custGeom>
            <a:rect b="b" l="l" r="r" t="t"/>
            <a:pathLst>
              <a:path extrusionOk="0" h="66675" w="1819275">
                <a:moveTo>
                  <a:pt x="0" y="0"/>
                </a:moveTo>
                <a:lnTo>
                  <a:pt x="1819274" y="0"/>
                </a:lnTo>
                <a:lnTo>
                  <a:pt x="1819274" y="66674"/>
                </a:lnTo>
                <a:lnTo>
                  <a:pt x="0" y="66674"/>
                </a:lnTo>
                <a:lnTo>
                  <a:pt x="0" y="0"/>
                </a:lnTo>
                <a:close/>
              </a:path>
            </a:pathLst>
          </a:custGeom>
          <a:solidFill>
            <a:srgbClr val="F26B2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id="187" name="Google Shape;187;p12"/>
          <p:cNvPicPr preferRelativeResize="0"/>
          <p:nvPr/>
        </p:nvPicPr>
        <p:blipFill rotWithShape="1">
          <a:blip r:embed="rId3">
            <a:alphaModFix/>
          </a:blip>
          <a:srcRect b="0" l="0" r="0" t="0"/>
          <a:stretch/>
        </p:blipFill>
        <p:spPr>
          <a:xfrm>
            <a:off x="1456696" y="2030432"/>
            <a:ext cx="2495549" cy="2209799"/>
          </a:xfrm>
          <a:prstGeom prst="rect">
            <a:avLst/>
          </a:prstGeom>
          <a:noFill/>
          <a:ln>
            <a:noFill/>
          </a:ln>
        </p:spPr>
      </p:pic>
      <p:pic>
        <p:nvPicPr>
          <p:cNvPr id="188" name="Google Shape;188;p12"/>
          <p:cNvPicPr preferRelativeResize="0"/>
          <p:nvPr/>
        </p:nvPicPr>
        <p:blipFill rotWithShape="1">
          <a:blip r:embed="rId4">
            <a:alphaModFix/>
          </a:blip>
          <a:srcRect b="-7290" l="6890" r="-6889" t="7290"/>
          <a:stretch/>
        </p:blipFill>
        <p:spPr>
          <a:xfrm>
            <a:off x="12793058" y="4000107"/>
            <a:ext cx="2428874" cy="2295524"/>
          </a:xfrm>
          <a:prstGeom prst="rect">
            <a:avLst/>
          </a:prstGeom>
          <a:noFill/>
          <a:ln>
            <a:noFill/>
          </a:ln>
        </p:spPr>
      </p:pic>
      <p:pic>
        <p:nvPicPr>
          <p:cNvPr id="189" name="Google Shape;189;p12"/>
          <p:cNvPicPr preferRelativeResize="0"/>
          <p:nvPr/>
        </p:nvPicPr>
        <p:blipFill rotWithShape="1">
          <a:blip r:embed="rId5">
            <a:alphaModFix/>
          </a:blip>
          <a:srcRect b="0" l="0" r="0" t="0"/>
          <a:stretch/>
        </p:blipFill>
        <p:spPr>
          <a:xfrm>
            <a:off x="1388918" y="6599878"/>
            <a:ext cx="2628899" cy="2133599"/>
          </a:xfrm>
          <a:prstGeom prst="rect">
            <a:avLst/>
          </a:prstGeom>
          <a:noFill/>
          <a:ln>
            <a:noFill/>
          </a:ln>
        </p:spPr>
      </p:pic>
      <p:sp>
        <p:nvSpPr>
          <p:cNvPr id="190" name="Google Shape;190;p12"/>
          <p:cNvSpPr txBox="1"/>
          <p:nvPr>
            <p:ph type="title"/>
          </p:nvPr>
        </p:nvSpPr>
        <p:spPr>
          <a:xfrm>
            <a:off x="5051691" y="849568"/>
            <a:ext cx="8111490" cy="711200"/>
          </a:xfrm>
          <a:prstGeom prst="rect">
            <a:avLst/>
          </a:prstGeom>
          <a:noFill/>
          <a:ln>
            <a:noFill/>
          </a:ln>
        </p:spPr>
        <p:txBody>
          <a:bodyPr anchorCtr="0" anchor="t" bIns="0" lIns="0" spcFirstLastPara="1" rIns="0" wrap="square" tIns="12700">
            <a:spAutoFit/>
          </a:bodyPr>
          <a:lstStyle/>
          <a:p>
            <a:pPr indent="0" lvl="0" marL="12700" rtl="0" algn="ctr">
              <a:lnSpc>
                <a:spcPct val="100000"/>
              </a:lnSpc>
              <a:spcBef>
                <a:spcPts val="0"/>
              </a:spcBef>
              <a:spcAft>
                <a:spcPts val="0"/>
              </a:spcAft>
              <a:buSzPts val="1400"/>
              <a:buNone/>
            </a:pPr>
            <a:r>
              <a:rPr lang="en-US" sz="4500">
                <a:latin typeface="Calibri"/>
                <a:ea typeface="Calibri"/>
                <a:cs typeface="Calibri"/>
                <a:sym typeface="Calibri"/>
              </a:rPr>
              <a:t>IN JEFFERSON PARISH:</a:t>
            </a:r>
            <a:endParaRPr sz="4500">
              <a:latin typeface="Calibri"/>
              <a:ea typeface="Calibri"/>
              <a:cs typeface="Calibri"/>
              <a:sym typeface="Calibri"/>
            </a:endParaRPr>
          </a:p>
        </p:txBody>
      </p:sp>
      <p:sp>
        <p:nvSpPr>
          <p:cNvPr id="191" name="Google Shape;191;p12"/>
          <p:cNvSpPr txBox="1"/>
          <p:nvPr/>
        </p:nvSpPr>
        <p:spPr>
          <a:xfrm>
            <a:off x="4191000" y="2650508"/>
            <a:ext cx="12496800" cy="76944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b="1" i="0" lang="en-US" sz="4400" u="none" cap="none" strike="noStrike">
                <a:solidFill>
                  <a:srgbClr val="366092"/>
                </a:solidFill>
                <a:latin typeface="Calibri"/>
                <a:ea typeface="Calibri"/>
                <a:cs typeface="Calibri"/>
                <a:sym typeface="Calibri"/>
              </a:rPr>
              <a:t>There are 28,000 children from birth to age 5,</a:t>
            </a:r>
            <a:endParaRPr i="0" sz="1400" u="none" cap="none" strike="noStrike">
              <a:solidFill>
                <a:srgbClr val="000000"/>
              </a:solidFill>
              <a:latin typeface="Calibri"/>
              <a:ea typeface="Calibri"/>
              <a:cs typeface="Calibri"/>
              <a:sym typeface="Calibri"/>
            </a:endParaRPr>
          </a:p>
        </p:txBody>
      </p:sp>
      <p:sp>
        <p:nvSpPr>
          <p:cNvPr id="192" name="Google Shape;192;p12"/>
          <p:cNvSpPr txBox="1"/>
          <p:nvPr/>
        </p:nvSpPr>
        <p:spPr>
          <a:xfrm>
            <a:off x="1258508" y="4509681"/>
            <a:ext cx="11430000" cy="14469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4400"/>
              <a:buFont typeface="Arial"/>
              <a:buNone/>
            </a:pPr>
            <a:r>
              <a:rPr b="1" i="0" lang="en-US" sz="4400" u="none" cap="none" strike="noStrike">
                <a:solidFill>
                  <a:srgbClr val="366092"/>
                </a:solidFill>
                <a:latin typeface="Calibri"/>
                <a:ea typeface="Calibri"/>
                <a:cs typeface="Calibri"/>
                <a:sym typeface="Calibri"/>
              </a:rPr>
              <a:t>of those children, 15,000 -20,000 are economically disadvantaged.</a:t>
            </a:r>
            <a:endParaRPr i="0" sz="1400" u="none" cap="none" strike="noStrike">
              <a:solidFill>
                <a:srgbClr val="000000"/>
              </a:solidFill>
              <a:latin typeface="Calibri"/>
              <a:ea typeface="Calibri"/>
              <a:cs typeface="Calibri"/>
              <a:sym typeface="Calibri"/>
            </a:endParaRPr>
          </a:p>
        </p:txBody>
      </p:sp>
      <p:sp>
        <p:nvSpPr>
          <p:cNvPr id="193" name="Google Shape;193;p12"/>
          <p:cNvSpPr txBox="1"/>
          <p:nvPr/>
        </p:nvSpPr>
        <p:spPr>
          <a:xfrm>
            <a:off x="4371934" y="7278372"/>
            <a:ext cx="11858700" cy="1446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b="1" i="0" lang="en-US" sz="4400" u="none" cap="none" strike="noStrike">
                <a:solidFill>
                  <a:srgbClr val="366092"/>
                </a:solidFill>
                <a:latin typeface="Calibri"/>
                <a:ea typeface="Calibri"/>
                <a:cs typeface="Calibri"/>
                <a:sym typeface="Calibri"/>
              </a:rPr>
              <a:t>Approximately 5,000 of those children are served in publicly funded seats.</a:t>
            </a:r>
            <a:endParaRPr i="0" sz="1400" u="none" cap="none" strike="noStrike">
              <a:solidFill>
                <a:srgbClr val="000000"/>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97" name="Shape 197"/>
        <p:cNvGrpSpPr/>
        <p:nvPr/>
      </p:nvGrpSpPr>
      <p:grpSpPr>
        <a:xfrm>
          <a:off x="0" y="0"/>
          <a:ext cx="0" cy="0"/>
          <a:chOff x="0" y="0"/>
          <a:chExt cx="0" cy="0"/>
        </a:xfrm>
      </p:grpSpPr>
      <p:sp>
        <p:nvSpPr>
          <p:cNvPr id="198" name="Google Shape;198;p17"/>
          <p:cNvSpPr/>
          <p:nvPr/>
        </p:nvSpPr>
        <p:spPr>
          <a:xfrm>
            <a:off x="0" y="5"/>
            <a:ext cx="18288000" cy="10287000"/>
          </a:xfrm>
          <a:custGeom>
            <a:rect b="b" l="l" r="r" t="t"/>
            <a:pathLst>
              <a:path extrusionOk="0" h="10287000" w="18288000">
                <a:moveTo>
                  <a:pt x="18287998" y="10286999"/>
                </a:moveTo>
                <a:lnTo>
                  <a:pt x="0" y="10286999"/>
                </a:lnTo>
                <a:lnTo>
                  <a:pt x="0" y="0"/>
                </a:lnTo>
                <a:lnTo>
                  <a:pt x="18287998" y="0"/>
                </a:lnTo>
                <a:lnTo>
                  <a:pt x="18287998" y="10286999"/>
                </a:lnTo>
                <a:close/>
              </a:path>
            </a:pathLst>
          </a:custGeom>
          <a:solidFill>
            <a:srgbClr val="38619D"/>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99" name="Google Shape;199;p17"/>
          <p:cNvSpPr/>
          <p:nvPr/>
        </p:nvSpPr>
        <p:spPr>
          <a:xfrm>
            <a:off x="455208" y="487072"/>
            <a:ext cx="17373600" cy="9315450"/>
          </a:xfrm>
          <a:custGeom>
            <a:rect b="b" l="l" r="r" t="t"/>
            <a:pathLst>
              <a:path extrusionOk="0" h="9315450" w="17373600">
                <a:moveTo>
                  <a:pt x="17373598" y="9315449"/>
                </a:moveTo>
                <a:lnTo>
                  <a:pt x="0" y="9315449"/>
                </a:lnTo>
                <a:lnTo>
                  <a:pt x="0" y="0"/>
                </a:lnTo>
                <a:lnTo>
                  <a:pt x="17373598" y="0"/>
                </a:lnTo>
                <a:lnTo>
                  <a:pt x="17373598" y="9315449"/>
                </a:lnTo>
                <a:close/>
              </a:path>
            </a:pathLst>
          </a:custGeom>
          <a:solidFill>
            <a:srgbClr val="FFFF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id="200" name="Google Shape;200;p17"/>
          <p:cNvPicPr preferRelativeResize="0"/>
          <p:nvPr/>
        </p:nvPicPr>
        <p:blipFill rotWithShape="1">
          <a:blip r:embed="rId3">
            <a:alphaModFix/>
          </a:blip>
          <a:srcRect b="0" l="0" r="0" t="0"/>
          <a:stretch/>
        </p:blipFill>
        <p:spPr>
          <a:xfrm>
            <a:off x="770896" y="2335232"/>
            <a:ext cx="2495549" cy="2209799"/>
          </a:xfrm>
          <a:prstGeom prst="rect">
            <a:avLst/>
          </a:prstGeom>
          <a:noFill/>
          <a:ln>
            <a:noFill/>
          </a:ln>
        </p:spPr>
      </p:pic>
      <p:pic>
        <p:nvPicPr>
          <p:cNvPr id="201" name="Google Shape;201;p17"/>
          <p:cNvPicPr preferRelativeResize="0"/>
          <p:nvPr/>
        </p:nvPicPr>
        <p:blipFill rotWithShape="1">
          <a:blip r:embed="rId4">
            <a:alphaModFix/>
          </a:blip>
          <a:srcRect b="0" l="0" r="0" t="0"/>
          <a:stretch/>
        </p:blipFill>
        <p:spPr>
          <a:xfrm>
            <a:off x="14461223" y="4216346"/>
            <a:ext cx="2428874" cy="2295524"/>
          </a:xfrm>
          <a:prstGeom prst="rect">
            <a:avLst/>
          </a:prstGeom>
          <a:noFill/>
          <a:ln>
            <a:noFill/>
          </a:ln>
        </p:spPr>
      </p:pic>
      <p:pic>
        <p:nvPicPr>
          <p:cNvPr id="202" name="Google Shape;202;p17"/>
          <p:cNvPicPr preferRelativeResize="0"/>
          <p:nvPr/>
        </p:nvPicPr>
        <p:blipFill rotWithShape="1">
          <a:blip r:embed="rId5">
            <a:alphaModFix/>
          </a:blip>
          <a:srcRect b="0" l="0" r="0" t="0"/>
          <a:stretch/>
        </p:blipFill>
        <p:spPr>
          <a:xfrm>
            <a:off x="575430" y="6529858"/>
            <a:ext cx="2628899" cy="2133599"/>
          </a:xfrm>
          <a:prstGeom prst="rect">
            <a:avLst/>
          </a:prstGeom>
          <a:noFill/>
          <a:ln>
            <a:noFill/>
          </a:ln>
        </p:spPr>
      </p:pic>
      <p:sp>
        <p:nvSpPr>
          <p:cNvPr id="203" name="Google Shape;203;p17"/>
          <p:cNvSpPr txBox="1"/>
          <p:nvPr/>
        </p:nvSpPr>
        <p:spPr>
          <a:xfrm>
            <a:off x="3276600" y="3031508"/>
            <a:ext cx="11658600" cy="769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b="1" lang="en-US" sz="4400">
                <a:solidFill>
                  <a:srgbClr val="366092"/>
                </a:solidFill>
                <a:latin typeface="Calibri"/>
                <a:ea typeface="Calibri"/>
                <a:cs typeface="Calibri"/>
                <a:sym typeface="Calibri"/>
              </a:rPr>
              <a:t>Lead Agency for Jefferson</a:t>
            </a:r>
            <a:endParaRPr b="1" i="0" sz="4400" u="none" cap="none" strike="noStrike">
              <a:solidFill>
                <a:srgbClr val="366092"/>
              </a:solidFill>
              <a:latin typeface="Calibri"/>
              <a:ea typeface="Calibri"/>
              <a:cs typeface="Calibri"/>
              <a:sym typeface="Calibri"/>
            </a:endParaRPr>
          </a:p>
        </p:txBody>
      </p:sp>
      <p:sp>
        <p:nvSpPr>
          <p:cNvPr id="204" name="Google Shape;204;p17"/>
          <p:cNvSpPr txBox="1"/>
          <p:nvPr/>
        </p:nvSpPr>
        <p:spPr>
          <a:xfrm>
            <a:off x="3039458" y="4904405"/>
            <a:ext cx="11430000" cy="12006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4400"/>
              <a:buFont typeface="Arial"/>
              <a:buNone/>
            </a:pPr>
            <a:r>
              <a:t/>
            </a:r>
            <a:endParaRPr/>
          </a:p>
          <a:p>
            <a:pPr indent="0" lvl="0" marL="0" marR="0" rtl="0" algn="r">
              <a:lnSpc>
                <a:spcPct val="100000"/>
              </a:lnSpc>
              <a:spcBef>
                <a:spcPts val="0"/>
              </a:spcBef>
              <a:spcAft>
                <a:spcPts val="0"/>
              </a:spcAft>
              <a:buClr>
                <a:srgbClr val="000000"/>
              </a:buClr>
              <a:buSzPts val="4400"/>
              <a:buFont typeface="Arial"/>
              <a:buNone/>
            </a:pPr>
            <a:r>
              <a:rPr b="1" lang="en-US" sz="4400">
                <a:solidFill>
                  <a:srgbClr val="366092"/>
                </a:solidFill>
                <a:latin typeface="Calibri"/>
                <a:ea typeface="Calibri"/>
                <a:cs typeface="Calibri"/>
                <a:sym typeface="Calibri"/>
              </a:rPr>
              <a:t>Broker for Birth to Three-Year-Old Seats</a:t>
            </a:r>
            <a:endParaRPr b="1" sz="4400">
              <a:solidFill>
                <a:srgbClr val="366092"/>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5" name="Google Shape;205;p17"/>
          <p:cNvSpPr txBox="1"/>
          <p:nvPr/>
        </p:nvSpPr>
        <p:spPr>
          <a:xfrm>
            <a:off x="3200400" y="7214525"/>
            <a:ext cx="9715800" cy="754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b="1" lang="en-US" sz="4300">
                <a:solidFill>
                  <a:srgbClr val="366092"/>
                </a:solidFill>
                <a:latin typeface="Calibri"/>
                <a:ea typeface="Calibri"/>
                <a:cs typeface="Calibri"/>
                <a:sym typeface="Calibri"/>
              </a:rPr>
              <a:t>Professional Development and Coaching</a:t>
            </a:r>
            <a:endParaRPr i="0" sz="1300" u="none" cap="none" strike="noStrike">
              <a:solidFill>
                <a:srgbClr val="000000"/>
              </a:solidFill>
              <a:latin typeface="Calibri"/>
              <a:ea typeface="Calibri"/>
              <a:cs typeface="Calibri"/>
              <a:sym typeface="Calibri"/>
            </a:endParaRPr>
          </a:p>
        </p:txBody>
      </p:sp>
      <p:pic>
        <p:nvPicPr>
          <p:cNvPr id="206" name="Google Shape;206;p17"/>
          <p:cNvPicPr preferRelativeResize="0"/>
          <p:nvPr/>
        </p:nvPicPr>
        <p:blipFill rotWithShape="1">
          <a:blip r:embed="rId6">
            <a:alphaModFix/>
          </a:blip>
          <a:srcRect b="0" l="0" r="0" t="0"/>
          <a:stretch/>
        </p:blipFill>
        <p:spPr>
          <a:xfrm>
            <a:off x="15760100" y="768017"/>
            <a:ext cx="1819275" cy="1360206"/>
          </a:xfrm>
          <a:prstGeom prst="rect">
            <a:avLst/>
          </a:prstGeom>
          <a:noFill/>
          <a:ln>
            <a:noFill/>
          </a:ln>
        </p:spPr>
      </p:pic>
      <p:sp>
        <p:nvSpPr>
          <p:cNvPr id="207" name="Google Shape;207;p17"/>
          <p:cNvSpPr/>
          <p:nvPr/>
        </p:nvSpPr>
        <p:spPr>
          <a:xfrm>
            <a:off x="7969199" y="2127580"/>
            <a:ext cx="1819275" cy="66675"/>
          </a:xfrm>
          <a:custGeom>
            <a:rect b="b" l="l" r="r" t="t"/>
            <a:pathLst>
              <a:path extrusionOk="0" h="66675" w="1819275">
                <a:moveTo>
                  <a:pt x="0" y="0"/>
                </a:moveTo>
                <a:lnTo>
                  <a:pt x="1819274" y="0"/>
                </a:lnTo>
                <a:lnTo>
                  <a:pt x="1819274" y="66674"/>
                </a:lnTo>
                <a:lnTo>
                  <a:pt x="0" y="66674"/>
                </a:lnTo>
                <a:lnTo>
                  <a:pt x="0" y="0"/>
                </a:lnTo>
                <a:close/>
              </a:path>
            </a:pathLst>
          </a:custGeom>
          <a:solidFill>
            <a:srgbClr val="F26B2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08" name="Google Shape;208;p17"/>
          <p:cNvSpPr txBox="1"/>
          <p:nvPr>
            <p:ph type="title"/>
          </p:nvPr>
        </p:nvSpPr>
        <p:spPr>
          <a:xfrm>
            <a:off x="2373766" y="920431"/>
            <a:ext cx="13010100" cy="936300"/>
          </a:xfrm>
          <a:prstGeom prst="rect">
            <a:avLst/>
          </a:prstGeom>
          <a:noFill/>
          <a:ln>
            <a:noFill/>
          </a:ln>
        </p:spPr>
        <p:txBody>
          <a:bodyPr anchorCtr="0" anchor="t" bIns="0" lIns="0" spcFirstLastPara="1" rIns="0" wrap="square" tIns="12700">
            <a:spAutoFit/>
          </a:bodyPr>
          <a:lstStyle/>
          <a:p>
            <a:pPr indent="0" lvl="0" marL="12700" rtl="0" algn="ctr">
              <a:lnSpc>
                <a:spcPct val="100000"/>
              </a:lnSpc>
              <a:spcBef>
                <a:spcPts val="0"/>
              </a:spcBef>
              <a:spcAft>
                <a:spcPts val="0"/>
              </a:spcAft>
              <a:buSzPts val="1400"/>
              <a:buNone/>
            </a:pPr>
            <a:r>
              <a:rPr lang="en-US" sz="6000">
                <a:latin typeface="Calibri"/>
                <a:ea typeface="Calibri"/>
                <a:cs typeface="Calibri"/>
                <a:sym typeface="Calibri"/>
              </a:rPr>
              <a:t>Jefferson Ready Start Network </a:t>
            </a:r>
            <a:r>
              <a:rPr lang="en-US" sz="6000"/>
              <a:t>Initiative</a:t>
            </a:r>
            <a:r>
              <a:rPr lang="en-US" sz="6000">
                <a:latin typeface="Calibri"/>
                <a:ea typeface="Calibri"/>
                <a:cs typeface="Calibri"/>
                <a:sym typeface="Calibri"/>
              </a:rPr>
              <a:t>s</a:t>
            </a:r>
            <a:endParaRPr sz="6000">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12" name="Shape 212"/>
        <p:cNvGrpSpPr/>
        <p:nvPr/>
      </p:nvGrpSpPr>
      <p:grpSpPr>
        <a:xfrm>
          <a:off x="0" y="0"/>
          <a:ext cx="0" cy="0"/>
          <a:chOff x="0" y="0"/>
          <a:chExt cx="0" cy="0"/>
        </a:xfrm>
      </p:grpSpPr>
      <p:sp>
        <p:nvSpPr>
          <p:cNvPr id="213" name="Google Shape;213;p31"/>
          <p:cNvSpPr/>
          <p:nvPr/>
        </p:nvSpPr>
        <p:spPr>
          <a:xfrm>
            <a:off x="0" y="5"/>
            <a:ext cx="18288000" cy="10287000"/>
          </a:xfrm>
          <a:custGeom>
            <a:rect b="b" l="l" r="r" t="t"/>
            <a:pathLst>
              <a:path extrusionOk="0" h="10287000" w="18288000">
                <a:moveTo>
                  <a:pt x="18287998" y="10286999"/>
                </a:moveTo>
                <a:lnTo>
                  <a:pt x="0" y="10286999"/>
                </a:lnTo>
                <a:lnTo>
                  <a:pt x="0" y="0"/>
                </a:lnTo>
                <a:lnTo>
                  <a:pt x="18287998" y="0"/>
                </a:lnTo>
                <a:lnTo>
                  <a:pt x="18287998" y="10286999"/>
                </a:lnTo>
                <a:close/>
              </a:path>
            </a:pathLst>
          </a:custGeom>
          <a:solidFill>
            <a:srgbClr val="38619D"/>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14" name="Google Shape;214;p31"/>
          <p:cNvSpPr/>
          <p:nvPr/>
        </p:nvSpPr>
        <p:spPr>
          <a:xfrm>
            <a:off x="455208" y="487072"/>
            <a:ext cx="17373600" cy="9315450"/>
          </a:xfrm>
          <a:custGeom>
            <a:rect b="b" l="l" r="r" t="t"/>
            <a:pathLst>
              <a:path extrusionOk="0" h="9315450" w="17373600">
                <a:moveTo>
                  <a:pt x="17373598" y="9315449"/>
                </a:moveTo>
                <a:lnTo>
                  <a:pt x="0" y="9315449"/>
                </a:lnTo>
                <a:lnTo>
                  <a:pt x="0" y="0"/>
                </a:lnTo>
                <a:lnTo>
                  <a:pt x="17373598" y="0"/>
                </a:lnTo>
                <a:lnTo>
                  <a:pt x="17373598" y="9315449"/>
                </a:lnTo>
                <a:close/>
              </a:path>
            </a:pathLst>
          </a:custGeom>
          <a:solidFill>
            <a:srgbClr val="FFFF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15" name="Google Shape;215;p31"/>
          <p:cNvSpPr/>
          <p:nvPr/>
        </p:nvSpPr>
        <p:spPr>
          <a:xfrm>
            <a:off x="8197799" y="2127580"/>
            <a:ext cx="1819275" cy="66675"/>
          </a:xfrm>
          <a:custGeom>
            <a:rect b="b" l="l" r="r" t="t"/>
            <a:pathLst>
              <a:path extrusionOk="0" h="66675" w="1819275">
                <a:moveTo>
                  <a:pt x="0" y="0"/>
                </a:moveTo>
                <a:lnTo>
                  <a:pt x="1819274" y="0"/>
                </a:lnTo>
                <a:lnTo>
                  <a:pt x="1819274" y="66674"/>
                </a:lnTo>
                <a:lnTo>
                  <a:pt x="0" y="66674"/>
                </a:lnTo>
                <a:lnTo>
                  <a:pt x="0" y="0"/>
                </a:lnTo>
                <a:close/>
              </a:path>
            </a:pathLst>
          </a:custGeom>
          <a:solidFill>
            <a:srgbClr val="F26B2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id="216" name="Google Shape;216;p31"/>
          <p:cNvPicPr preferRelativeResize="0"/>
          <p:nvPr/>
        </p:nvPicPr>
        <p:blipFill rotWithShape="1">
          <a:blip r:embed="rId3">
            <a:alphaModFix/>
          </a:blip>
          <a:srcRect b="0" l="0" r="0" t="0"/>
          <a:stretch/>
        </p:blipFill>
        <p:spPr>
          <a:xfrm>
            <a:off x="1228096" y="2259032"/>
            <a:ext cx="2495549" cy="2209799"/>
          </a:xfrm>
          <a:prstGeom prst="rect">
            <a:avLst/>
          </a:prstGeom>
          <a:noFill/>
          <a:ln>
            <a:noFill/>
          </a:ln>
        </p:spPr>
      </p:pic>
      <p:pic>
        <p:nvPicPr>
          <p:cNvPr id="217" name="Google Shape;217;p31"/>
          <p:cNvPicPr preferRelativeResize="0"/>
          <p:nvPr/>
        </p:nvPicPr>
        <p:blipFill rotWithShape="1">
          <a:blip r:embed="rId4">
            <a:alphaModFix/>
          </a:blip>
          <a:srcRect b="0" l="0" r="0" t="0"/>
          <a:stretch/>
        </p:blipFill>
        <p:spPr>
          <a:xfrm>
            <a:off x="13631258" y="4228707"/>
            <a:ext cx="2428874" cy="2295524"/>
          </a:xfrm>
          <a:prstGeom prst="rect">
            <a:avLst/>
          </a:prstGeom>
          <a:noFill/>
          <a:ln>
            <a:noFill/>
          </a:ln>
        </p:spPr>
      </p:pic>
      <p:pic>
        <p:nvPicPr>
          <p:cNvPr id="218" name="Google Shape;218;p31"/>
          <p:cNvPicPr preferRelativeResize="0"/>
          <p:nvPr/>
        </p:nvPicPr>
        <p:blipFill rotWithShape="1">
          <a:blip r:embed="rId5">
            <a:alphaModFix/>
          </a:blip>
          <a:srcRect b="0" l="0" r="0" t="0"/>
          <a:stretch/>
        </p:blipFill>
        <p:spPr>
          <a:xfrm>
            <a:off x="1160318" y="6828478"/>
            <a:ext cx="2628899" cy="2133599"/>
          </a:xfrm>
          <a:prstGeom prst="rect">
            <a:avLst/>
          </a:prstGeom>
          <a:noFill/>
          <a:ln>
            <a:noFill/>
          </a:ln>
        </p:spPr>
      </p:pic>
      <p:sp>
        <p:nvSpPr>
          <p:cNvPr id="219" name="Google Shape;219;p31"/>
          <p:cNvSpPr txBox="1"/>
          <p:nvPr>
            <p:ph type="title"/>
          </p:nvPr>
        </p:nvSpPr>
        <p:spPr>
          <a:xfrm>
            <a:off x="2602366" y="768031"/>
            <a:ext cx="13010100" cy="936300"/>
          </a:xfrm>
          <a:prstGeom prst="rect">
            <a:avLst/>
          </a:prstGeom>
          <a:noFill/>
          <a:ln>
            <a:noFill/>
          </a:ln>
        </p:spPr>
        <p:txBody>
          <a:bodyPr anchorCtr="0" anchor="t" bIns="0" lIns="0" spcFirstLastPara="1" rIns="0" wrap="square" tIns="12700">
            <a:spAutoFit/>
          </a:bodyPr>
          <a:lstStyle/>
          <a:p>
            <a:pPr indent="0" lvl="0" marL="12700" rtl="0" algn="ctr">
              <a:lnSpc>
                <a:spcPct val="100000"/>
              </a:lnSpc>
              <a:spcBef>
                <a:spcPts val="0"/>
              </a:spcBef>
              <a:spcAft>
                <a:spcPts val="0"/>
              </a:spcAft>
              <a:buSzPts val="1400"/>
              <a:buNone/>
            </a:pPr>
            <a:r>
              <a:rPr lang="en-US" sz="6000">
                <a:latin typeface="Calibri"/>
                <a:ea typeface="Calibri"/>
                <a:cs typeface="Calibri"/>
                <a:sym typeface="Calibri"/>
              </a:rPr>
              <a:t>Expand Access by Increasing Seats</a:t>
            </a:r>
            <a:endParaRPr sz="6000">
              <a:latin typeface="Calibri"/>
              <a:ea typeface="Calibri"/>
              <a:cs typeface="Calibri"/>
              <a:sym typeface="Calibri"/>
            </a:endParaRPr>
          </a:p>
        </p:txBody>
      </p:sp>
      <p:sp>
        <p:nvSpPr>
          <p:cNvPr id="220" name="Google Shape;220;p31"/>
          <p:cNvSpPr txBox="1"/>
          <p:nvPr/>
        </p:nvSpPr>
        <p:spPr>
          <a:xfrm>
            <a:off x="3962400" y="2879108"/>
            <a:ext cx="11658600" cy="769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b="1" i="0" lang="en-US" sz="4400" u="none" cap="none" strike="noStrike">
                <a:solidFill>
                  <a:srgbClr val="366092"/>
                </a:solidFill>
                <a:latin typeface="Calibri"/>
                <a:ea typeface="Calibri"/>
                <a:cs typeface="Calibri"/>
                <a:sym typeface="Calibri"/>
              </a:rPr>
              <a:t>Jefferson Parish Council funding for seats</a:t>
            </a:r>
            <a:endParaRPr b="1" i="0" sz="4400" u="none" cap="none" strike="noStrike">
              <a:solidFill>
                <a:srgbClr val="366092"/>
              </a:solidFill>
              <a:latin typeface="Calibri"/>
              <a:ea typeface="Calibri"/>
              <a:cs typeface="Calibri"/>
              <a:sym typeface="Calibri"/>
            </a:endParaRPr>
          </a:p>
        </p:txBody>
      </p:sp>
      <p:sp>
        <p:nvSpPr>
          <p:cNvPr id="221" name="Google Shape;221;p31"/>
          <p:cNvSpPr txBox="1"/>
          <p:nvPr/>
        </p:nvSpPr>
        <p:spPr>
          <a:xfrm>
            <a:off x="1972658" y="4871456"/>
            <a:ext cx="11430000" cy="14469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4400"/>
              <a:buFont typeface="Arial"/>
              <a:buNone/>
            </a:pPr>
            <a:r>
              <a:rPr b="1" i="0" lang="en-US" sz="4400" u="none" cap="none" strike="noStrike">
                <a:solidFill>
                  <a:srgbClr val="366092"/>
                </a:solidFill>
                <a:latin typeface="Calibri"/>
                <a:ea typeface="Calibri"/>
                <a:cs typeface="Calibri"/>
                <a:sym typeface="Calibri"/>
              </a:rPr>
              <a:t>Louisiana Early Ch</a:t>
            </a:r>
            <a:r>
              <a:rPr b="1" lang="en-US" sz="4400">
                <a:solidFill>
                  <a:srgbClr val="366092"/>
                </a:solidFill>
                <a:latin typeface="Calibri"/>
                <a:ea typeface="Calibri"/>
                <a:cs typeface="Calibri"/>
                <a:sym typeface="Calibri"/>
              </a:rPr>
              <a:t>ildhood </a:t>
            </a:r>
            <a:r>
              <a:rPr b="1" i="0" lang="en-US" sz="4400" u="none" cap="none" strike="noStrike">
                <a:solidFill>
                  <a:srgbClr val="366092"/>
                </a:solidFill>
                <a:latin typeface="Calibri"/>
                <a:ea typeface="Calibri"/>
                <a:cs typeface="Calibri"/>
                <a:sym typeface="Calibri"/>
              </a:rPr>
              <a:t>Education Fund: </a:t>
            </a:r>
            <a:endParaRPr b="1" sz="4400">
              <a:solidFill>
                <a:srgbClr val="366092"/>
              </a:solidFill>
              <a:latin typeface="Calibri"/>
              <a:ea typeface="Calibri"/>
              <a:cs typeface="Calibri"/>
              <a:sym typeface="Calibri"/>
            </a:endParaRPr>
          </a:p>
          <a:p>
            <a:pPr indent="0" lvl="0" marL="0" marR="0" rtl="0" algn="r">
              <a:lnSpc>
                <a:spcPct val="100000"/>
              </a:lnSpc>
              <a:spcBef>
                <a:spcPts val="0"/>
              </a:spcBef>
              <a:spcAft>
                <a:spcPts val="0"/>
              </a:spcAft>
              <a:buClr>
                <a:srgbClr val="000000"/>
              </a:buClr>
              <a:buSzPts val="4400"/>
              <a:buFont typeface="Arial"/>
              <a:buNone/>
            </a:pPr>
            <a:r>
              <a:rPr b="1" i="0" lang="en-US" sz="4400" u="none" cap="none" strike="noStrike">
                <a:solidFill>
                  <a:srgbClr val="366092"/>
                </a:solidFill>
                <a:latin typeface="Calibri"/>
                <a:ea typeface="Calibri"/>
                <a:cs typeface="Calibri"/>
                <a:sym typeface="Calibri"/>
              </a:rPr>
              <a:t>Matching funds for seats</a:t>
            </a:r>
            <a:endParaRPr i="0" sz="4400" u="none" cap="none" strike="noStrike">
              <a:solidFill>
                <a:srgbClr val="000000"/>
              </a:solidFill>
              <a:latin typeface="Calibri"/>
              <a:ea typeface="Calibri"/>
              <a:cs typeface="Calibri"/>
              <a:sym typeface="Calibri"/>
            </a:endParaRPr>
          </a:p>
        </p:txBody>
      </p:sp>
      <p:sp>
        <p:nvSpPr>
          <p:cNvPr id="222" name="Google Shape;222;p31"/>
          <p:cNvSpPr txBox="1"/>
          <p:nvPr/>
        </p:nvSpPr>
        <p:spPr>
          <a:xfrm>
            <a:off x="3990926" y="7583175"/>
            <a:ext cx="10766700" cy="769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b="1" i="0" lang="en-US" sz="4400" u="none" cap="none" strike="noStrike">
                <a:solidFill>
                  <a:srgbClr val="366092"/>
                </a:solidFill>
                <a:latin typeface="Calibri"/>
                <a:ea typeface="Calibri"/>
                <a:cs typeface="Calibri"/>
                <a:sym typeface="Calibri"/>
              </a:rPr>
              <a:t>United Way Grant for seats</a:t>
            </a:r>
            <a:endParaRPr i="0" sz="4400" u="none" cap="none" strike="noStrike">
              <a:solidFill>
                <a:srgbClr val="000000"/>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26" name="Shape 226"/>
        <p:cNvGrpSpPr/>
        <p:nvPr/>
      </p:nvGrpSpPr>
      <p:grpSpPr>
        <a:xfrm>
          <a:off x="0" y="0"/>
          <a:ext cx="0" cy="0"/>
          <a:chOff x="0" y="0"/>
          <a:chExt cx="0" cy="0"/>
        </a:xfrm>
      </p:grpSpPr>
      <p:sp>
        <p:nvSpPr>
          <p:cNvPr id="227" name="Google Shape;227;g2ad2150c35f_0_0"/>
          <p:cNvSpPr/>
          <p:nvPr/>
        </p:nvSpPr>
        <p:spPr>
          <a:xfrm>
            <a:off x="0" y="5"/>
            <a:ext cx="18288000" cy="10287000"/>
          </a:xfrm>
          <a:custGeom>
            <a:rect b="b" l="l" r="r" t="t"/>
            <a:pathLst>
              <a:path extrusionOk="0" h="10287000" w="18288000">
                <a:moveTo>
                  <a:pt x="18287998" y="10286999"/>
                </a:moveTo>
                <a:lnTo>
                  <a:pt x="0" y="10286999"/>
                </a:lnTo>
                <a:lnTo>
                  <a:pt x="0" y="0"/>
                </a:lnTo>
                <a:lnTo>
                  <a:pt x="18287998" y="0"/>
                </a:lnTo>
                <a:lnTo>
                  <a:pt x="18287998" y="10286999"/>
                </a:lnTo>
                <a:close/>
              </a:path>
            </a:pathLst>
          </a:custGeom>
          <a:solidFill>
            <a:srgbClr val="38619D"/>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28" name="Google Shape;228;g2ad2150c35f_0_0"/>
          <p:cNvSpPr/>
          <p:nvPr/>
        </p:nvSpPr>
        <p:spPr>
          <a:xfrm>
            <a:off x="455208" y="487072"/>
            <a:ext cx="17373600" cy="9315450"/>
          </a:xfrm>
          <a:custGeom>
            <a:rect b="b" l="l" r="r" t="t"/>
            <a:pathLst>
              <a:path extrusionOk="0" h="9315450" w="17373600">
                <a:moveTo>
                  <a:pt x="17373598" y="9315449"/>
                </a:moveTo>
                <a:lnTo>
                  <a:pt x="0" y="9315449"/>
                </a:lnTo>
                <a:lnTo>
                  <a:pt x="0" y="0"/>
                </a:lnTo>
                <a:lnTo>
                  <a:pt x="17373598" y="0"/>
                </a:lnTo>
                <a:lnTo>
                  <a:pt x="17373598" y="9315449"/>
                </a:lnTo>
                <a:close/>
              </a:path>
            </a:pathLst>
          </a:custGeom>
          <a:solidFill>
            <a:srgbClr val="FFFF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id="229" name="Google Shape;229;g2ad2150c35f_0_0"/>
          <p:cNvPicPr preferRelativeResize="0"/>
          <p:nvPr/>
        </p:nvPicPr>
        <p:blipFill rotWithShape="1">
          <a:blip r:embed="rId3">
            <a:alphaModFix/>
          </a:blip>
          <a:srcRect b="0" l="0" r="0" t="0"/>
          <a:stretch/>
        </p:blipFill>
        <p:spPr>
          <a:xfrm>
            <a:off x="542296" y="2335232"/>
            <a:ext cx="2495549" cy="2209799"/>
          </a:xfrm>
          <a:prstGeom prst="rect">
            <a:avLst/>
          </a:prstGeom>
          <a:noFill/>
          <a:ln>
            <a:noFill/>
          </a:ln>
        </p:spPr>
      </p:pic>
      <p:pic>
        <p:nvPicPr>
          <p:cNvPr id="230" name="Google Shape;230;g2ad2150c35f_0_0"/>
          <p:cNvPicPr preferRelativeResize="0"/>
          <p:nvPr/>
        </p:nvPicPr>
        <p:blipFill rotWithShape="1">
          <a:blip r:embed="rId4">
            <a:alphaModFix/>
          </a:blip>
          <a:srcRect b="0" l="0" r="0" t="0"/>
          <a:stretch/>
        </p:blipFill>
        <p:spPr>
          <a:xfrm>
            <a:off x="13699223" y="4597346"/>
            <a:ext cx="2428874" cy="2295524"/>
          </a:xfrm>
          <a:prstGeom prst="rect">
            <a:avLst/>
          </a:prstGeom>
          <a:noFill/>
          <a:ln>
            <a:noFill/>
          </a:ln>
        </p:spPr>
      </p:pic>
      <p:pic>
        <p:nvPicPr>
          <p:cNvPr id="231" name="Google Shape;231;g2ad2150c35f_0_0"/>
          <p:cNvPicPr preferRelativeResize="0"/>
          <p:nvPr/>
        </p:nvPicPr>
        <p:blipFill rotWithShape="1">
          <a:blip r:embed="rId5">
            <a:alphaModFix/>
          </a:blip>
          <a:srcRect b="0" l="0" r="0" t="0"/>
          <a:stretch/>
        </p:blipFill>
        <p:spPr>
          <a:xfrm>
            <a:off x="804030" y="6682258"/>
            <a:ext cx="2628899" cy="2133599"/>
          </a:xfrm>
          <a:prstGeom prst="rect">
            <a:avLst/>
          </a:prstGeom>
          <a:noFill/>
          <a:ln>
            <a:noFill/>
          </a:ln>
        </p:spPr>
      </p:pic>
      <p:sp>
        <p:nvSpPr>
          <p:cNvPr id="232" name="Google Shape;232;g2ad2150c35f_0_0"/>
          <p:cNvSpPr txBox="1"/>
          <p:nvPr/>
        </p:nvSpPr>
        <p:spPr>
          <a:xfrm>
            <a:off x="3151050" y="2955300"/>
            <a:ext cx="14597700" cy="1385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b="1" i="0" lang="en-US" sz="4200" u="none" cap="none" strike="noStrike">
                <a:solidFill>
                  <a:srgbClr val="366092"/>
                </a:solidFill>
                <a:latin typeface="Calibri"/>
                <a:ea typeface="Calibri"/>
                <a:cs typeface="Calibri"/>
                <a:sym typeface="Calibri"/>
              </a:rPr>
              <a:t>Two-Generation</a:t>
            </a:r>
            <a:r>
              <a:rPr b="1" lang="en-US" sz="4200">
                <a:solidFill>
                  <a:srgbClr val="366092"/>
                </a:solidFill>
                <a:latin typeface="Calibri"/>
                <a:ea typeface="Calibri"/>
                <a:cs typeface="Calibri"/>
                <a:sym typeface="Calibri"/>
              </a:rPr>
              <a:t>al Early Education </a:t>
            </a:r>
            <a:endParaRPr b="1" sz="4200">
              <a:solidFill>
                <a:srgbClr val="366092"/>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4400"/>
              <a:buFont typeface="Arial"/>
              <a:buNone/>
            </a:pPr>
            <a:r>
              <a:rPr b="1" lang="en-US" sz="4200">
                <a:solidFill>
                  <a:srgbClr val="366092"/>
                </a:solidFill>
                <a:latin typeface="Calibri"/>
                <a:ea typeface="Calibri"/>
                <a:cs typeface="Calibri"/>
                <a:sym typeface="Calibri"/>
              </a:rPr>
              <a:t>and Workforce Project</a:t>
            </a:r>
            <a:endParaRPr b="1" i="0" sz="4200" u="none" cap="none" strike="noStrike">
              <a:solidFill>
                <a:srgbClr val="366092"/>
              </a:solidFill>
              <a:latin typeface="Calibri"/>
              <a:ea typeface="Calibri"/>
              <a:cs typeface="Calibri"/>
              <a:sym typeface="Calibri"/>
            </a:endParaRPr>
          </a:p>
        </p:txBody>
      </p:sp>
      <p:sp>
        <p:nvSpPr>
          <p:cNvPr id="233" name="Google Shape;233;g2ad2150c35f_0_0"/>
          <p:cNvSpPr txBox="1"/>
          <p:nvPr/>
        </p:nvSpPr>
        <p:spPr>
          <a:xfrm>
            <a:off x="2201258" y="5361605"/>
            <a:ext cx="11430000" cy="9852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4400"/>
              <a:buFont typeface="Arial"/>
              <a:buNone/>
            </a:pPr>
            <a:r>
              <a:rPr b="1" i="0" lang="en-US" sz="4400" u="none" cap="none" strike="noStrike">
                <a:solidFill>
                  <a:srgbClr val="366092"/>
                </a:solidFill>
                <a:latin typeface="Calibri"/>
                <a:ea typeface="Calibri"/>
                <a:cs typeface="Calibri"/>
                <a:sym typeface="Calibri"/>
              </a:rPr>
              <a:t>Jefferson Leadership Initiative</a:t>
            </a:r>
            <a:endParaRPr b="1" i="0" sz="4400" u="none" cap="none" strike="noStrike">
              <a:solidFill>
                <a:srgbClr val="366092"/>
              </a:solidFill>
              <a:latin typeface="Calibri"/>
              <a:ea typeface="Calibri"/>
              <a:cs typeface="Calibri"/>
              <a:sym typeface="Calibri"/>
            </a:endParaRPr>
          </a:p>
          <a:p>
            <a:pPr indent="0" lvl="0" marL="0" marR="0" rtl="0" algn="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4" name="Google Shape;234;g2ad2150c35f_0_0"/>
          <p:cNvSpPr txBox="1"/>
          <p:nvPr/>
        </p:nvSpPr>
        <p:spPr>
          <a:xfrm>
            <a:off x="3282484" y="7366928"/>
            <a:ext cx="12696900" cy="769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b="1" i="0" lang="en-US" sz="4400" u="none" cap="none" strike="noStrike">
                <a:solidFill>
                  <a:srgbClr val="366092"/>
                </a:solidFill>
                <a:latin typeface="Calibri"/>
                <a:ea typeface="Calibri"/>
                <a:cs typeface="Calibri"/>
                <a:sym typeface="Calibri"/>
              </a:rPr>
              <a:t>Community Educational Campaign</a:t>
            </a:r>
            <a:endParaRPr i="0" sz="1400" u="none" cap="none" strike="noStrike">
              <a:solidFill>
                <a:srgbClr val="000000"/>
              </a:solidFill>
              <a:latin typeface="Calibri"/>
              <a:ea typeface="Calibri"/>
              <a:cs typeface="Calibri"/>
              <a:sym typeface="Calibri"/>
            </a:endParaRPr>
          </a:p>
        </p:txBody>
      </p:sp>
      <p:pic>
        <p:nvPicPr>
          <p:cNvPr id="235" name="Google Shape;235;g2ad2150c35f_0_0"/>
          <p:cNvPicPr preferRelativeResize="0"/>
          <p:nvPr/>
        </p:nvPicPr>
        <p:blipFill rotWithShape="1">
          <a:blip r:embed="rId6">
            <a:alphaModFix/>
          </a:blip>
          <a:srcRect b="0" l="0" r="0" t="0"/>
          <a:stretch/>
        </p:blipFill>
        <p:spPr>
          <a:xfrm>
            <a:off x="15760100" y="768017"/>
            <a:ext cx="1819275" cy="1360206"/>
          </a:xfrm>
          <a:prstGeom prst="rect">
            <a:avLst/>
          </a:prstGeom>
          <a:noFill/>
          <a:ln>
            <a:noFill/>
          </a:ln>
        </p:spPr>
      </p:pic>
      <p:sp>
        <p:nvSpPr>
          <p:cNvPr id="236" name="Google Shape;236;g2ad2150c35f_0_0"/>
          <p:cNvSpPr/>
          <p:nvPr/>
        </p:nvSpPr>
        <p:spPr>
          <a:xfrm>
            <a:off x="7969199" y="2127580"/>
            <a:ext cx="1819275" cy="66675"/>
          </a:xfrm>
          <a:custGeom>
            <a:rect b="b" l="l" r="r" t="t"/>
            <a:pathLst>
              <a:path extrusionOk="0" h="66675" w="1819275">
                <a:moveTo>
                  <a:pt x="0" y="0"/>
                </a:moveTo>
                <a:lnTo>
                  <a:pt x="1819274" y="0"/>
                </a:lnTo>
                <a:lnTo>
                  <a:pt x="1819274" y="66674"/>
                </a:lnTo>
                <a:lnTo>
                  <a:pt x="0" y="66674"/>
                </a:lnTo>
                <a:lnTo>
                  <a:pt x="0" y="0"/>
                </a:lnTo>
                <a:close/>
              </a:path>
            </a:pathLst>
          </a:custGeom>
          <a:solidFill>
            <a:srgbClr val="F26B2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37" name="Google Shape;237;g2ad2150c35f_0_0"/>
          <p:cNvSpPr txBox="1"/>
          <p:nvPr>
            <p:ph type="title"/>
          </p:nvPr>
        </p:nvSpPr>
        <p:spPr>
          <a:xfrm>
            <a:off x="2373766" y="920431"/>
            <a:ext cx="13010100" cy="936300"/>
          </a:xfrm>
          <a:prstGeom prst="rect">
            <a:avLst/>
          </a:prstGeom>
          <a:noFill/>
          <a:ln>
            <a:noFill/>
          </a:ln>
        </p:spPr>
        <p:txBody>
          <a:bodyPr anchorCtr="0" anchor="t" bIns="0" lIns="0" spcFirstLastPara="1" rIns="0" wrap="square" tIns="12700">
            <a:spAutoFit/>
          </a:bodyPr>
          <a:lstStyle/>
          <a:p>
            <a:pPr indent="0" lvl="0" marL="12700" rtl="0" algn="ctr">
              <a:lnSpc>
                <a:spcPct val="100000"/>
              </a:lnSpc>
              <a:spcBef>
                <a:spcPts val="0"/>
              </a:spcBef>
              <a:spcAft>
                <a:spcPts val="0"/>
              </a:spcAft>
              <a:buSzPts val="1400"/>
              <a:buNone/>
            </a:pPr>
            <a:r>
              <a:rPr lang="en-US" sz="6000">
                <a:latin typeface="Calibri"/>
                <a:ea typeface="Calibri"/>
                <a:cs typeface="Calibri"/>
                <a:sym typeface="Calibri"/>
              </a:rPr>
              <a:t>Jefferson Ready Start Network </a:t>
            </a:r>
            <a:r>
              <a:rPr lang="en-US" sz="6000"/>
              <a:t>Initiative</a:t>
            </a:r>
            <a:r>
              <a:rPr lang="en-US" sz="6000">
                <a:latin typeface="Calibri"/>
                <a:ea typeface="Calibri"/>
                <a:cs typeface="Calibri"/>
                <a:sym typeface="Calibri"/>
              </a:rPr>
              <a:t>s</a:t>
            </a:r>
            <a:endParaRPr sz="6000">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29"/>
          <p:cNvSpPr/>
          <p:nvPr/>
        </p:nvSpPr>
        <p:spPr>
          <a:xfrm>
            <a:off x="0" y="0"/>
            <a:ext cx="18288000" cy="10287000"/>
          </a:xfrm>
          <a:custGeom>
            <a:rect b="b" l="l" r="r" t="t"/>
            <a:pathLst>
              <a:path extrusionOk="0" h="10287000" w="18288000">
                <a:moveTo>
                  <a:pt x="18287998" y="10286999"/>
                </a:moveTo>
                <a:lnTo>
                  <a:pt x="0" y="10286999"/>
                </a:lnTo>
                <a:lnTo>
                  <a:pt x="0" y="0"/>
                </a:lnTo>
                <a:lnTo>
                  <a:pt x="18287998" y="0"/>
                </a:lnTo>
                <a:lnTo>
                  <a:pt x="18287998" y="10286999"/>
                </a:lnTo>
                <a:close/>
              </a:path>
            </a:pathLst>
          </a:custGeom>
          <a:solidFill>
            <a:srgbClr val="38619D"/>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43" name="Google Shape;243;p29"/>
          <p:cNvSpPr/>
          <p:nvPr/>
        </p:nvSpPr>
        <p:spPr>
          <a:xfrm>
            <a:off x="392049" y="334399"/>
            <a:ext cx="17503902" cy="9618202"/>
          </a:xfrm>
          <a:custGeom>
            <a:rect b="b" l="l" r="r" t="t"/>
            <a:pathLst>
              <a:path extrusionOk="0" h="9315450" w="17373600">
                <a:moveTo>
                  <a:pt x="17373598" y="9315449"/>
                </a:moveTo>
                <a:lnTo>
                  <a:pt x="0" y="9315449"/>
                </a:lnTo>
                <a:lnTo>
                  <a:pt x="0" y="0"/>
                </a:lnTo>
                <a:lnTo>
                  <a:pt x="17373598" y="0"/>
                </a:lnTo>
                <a:lnTo>
                  <a:pt x="17373598" y="9315449"/>
                </a:lnTo>
                <a:close/>
              </a:path>
            </a:pathLst>
          </a:custGeom>
          <a:solidFill>
            <a:srgbClr val="FFFF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44" name="Google Shape;244;p29"/>
          <p:cNvSpPr/>
          <p:nvPr/>
        </p:nvSpPr>
        <p:spPr>
          <a:xfrm>
            <a:off x="8234363" y="2580389"/>
            <a:ext cx="1819275" cy="68842"/>
          </a:xfrm>
          <a:custGeom>
            <a:rect b="b" l="l" r="r" t="t"/>
            <a:pathLst>
              <a:path extrusionOk="0" h="66675" w="1819275">
                <a:moveTo>
                  <a:pt x="0" y="66674"/>
                </a:moveTo>
                <a:lnTo>
                  <a:pt x="0" y="0"/>
                </a:lnTo>
                <a:lnTo>
                  <a:pt x="1819274" y="0"/>
                </a:lnTo>
                <a:lnTo>
                  <a:pt x="1819274" y="66674"/>
                </a:lnTo>
                <a:lnTo>
                  <a:pt x="0" y="66674"/>
                </a:lnTo>
                <a:close/>
              </a:path>
            </a:pathLst>
          </a:custGeom>
          <a:solidFill>
            <a:srgbClr val="48AA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45" name="Google Shape;245;p29"/>
          <p:cNvSpPr txBox="1"/>
          <p:nvPr>
            <p:ph type="title"/>
          </p:nvPr>
        </p:nvSpPr>
        <p:spPr>
          <a:xfrm>
            <a:off x="2772000" y="756601"/>
            <a:ext cx="12744000" cy="1490400"/>
          </a:xfrm>
          <a:prstGeom prst="rect">
            <a:avLst/>
          </a:prstGeom>
          <a:noFill/>
          <a:ln>
            <a:noFill/>
          </a:ln>
        </p:spPr>
        <p:txBody>
          <a:bodyPr anchorCtr="0" anchor="t" bIns="0" lIns="0" spcFirstLastPara="1" rIns="0" wrap="square" tIns="12700">
            <a:spAutoFit/>
          </a:bodyPr>
          <a:lstStyle/>
          <a:p>
            <a:pPr indent="0" lvl="0" marL="12700" rtl="0" algn="ctr">
              <a:lnSpc>
                <a:spcPct val="100000"/>
              </a:lnSpc>
              <a:spcBef>
                <a:spcPts val="0"/>
              </a:spcBef>
              <a:spcAft>
                <a:spcPts val="0"/>
              </a:spcAft>
              <a:buSzPts val="1400"/>
              <a:buNone/>
            </a:pPr>
            <a:r>
              <a:rPr lang="en-US" sz="4800"/>
              <a:t>Two-Generation Workforce Initiative:</a:t>
            </a:r>
            <a:endParaRPr sz="4800"/>
          </a:p>
          <a:p>
            <a:pPr indent="0" lvl="0" marL="12700" rtl="0" algn="ctr">
              <a:lnSpc>
                <a:spcPct val="100000"/>
              </a:lnSpc>
              <a:spcBef>
                <a:spcPts val="0"/>
              </a:spcBef>
              <a:spcAft>
                <a:spcPts val="0"/>
              </a:spcAft>
              <a:buSzPts val="1400"/>
              <a:buNone/>
            </a:pPr>
            <a:r>
              <a:rPr lang="en-US" sz="4800"/>
              <a:t>Early Learning Apprenticeships</a:t>
            </a:r>
            <a:endParaRPr sz="4800"/>
          </a:p>
        </p:txBody>
      </p:sp>
      <p:sp>
        <p:nvSpPr>
          <p:cNvPr id="246" name="Google Shape;246;p29"/>
          <p:cNvSpPr txBox="1"/>
          <p:nvPr/>
        </p:nvSpPr>
        <p:spPr>
          <a:xfrm>
            <a:off x="912408" y="3080335"/>
            <a:ext cx="16459200" cy="307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7" name="Google Shape;247;p29"/>
          <p:cNvSpPr txBox="1"/>
          <p:nvPr>
            <p:ph idx="12" type="sldNum"/>
          </p:nvPr>
        </p:nvSpPr>
        <p:spPr>
          <a:xfrm>
            <a:off x="13167361" y="9566910"/>
            <a:ext cx="4206300" cy="277200"/>
          </a:xfrm>
          <a:prstGeom prst="rect">
            <a:avLst/>
          </a:prstGeom>
          <a:noFill/>
          <a:ln>
            <a:noFill/>
          </a:ln>
        </p:spPr>
        <p:txBody>
          <a:bodyPr anchorCtr="0" anchor="t" bIns="0" lIns="0" spcFirstLastPara="1" rIns="0" wrap="square" tIns="0">
            <a:spAutoFit/>
          </a:bodyPr>
          <a:lstStyle/>
          <a:p>
            <a:pPr indent="0" lvl="0" marL="0" rtl="0" algn="r">
              <a:lnSpc>
                <a:spcPct val="100000"/>
              </a:lnSpc>
              <a:spcBef>
                <a:spcPts val="0"/>
              </a:spcBef>
              <a:spcAft>
                <a:spcPts val="0"/>
              </a:spcAft>
              <a:buClr>
                <a:srgbClr val="000000"/>
              </a:buClr>
              <a:buSzPts val="1800"/>
              <a:buFont typeface="Arial"/>
              <a:buNone/>
            </a:pPr>
            <a:fld id="{00000000-1234-1234-1234-123412341234}" type="slidenum">
              <a:rPr lang="en-US"/>
              <a:t>‹#›</a:t>
            </a:fld>
            <a:endParaRPr/>
          </a:p>
        </p:txBody>
      </p:sp>
      <p:sp>
        <p:nvSpPr>
          <p:cNvPr id="248" name="Google Shape;248;p29"/>
          <p:cNvSpPr txBox="1"/>
          <p:nvPr>
            <p:ph idx="1" type="body"/>
          </p:nvPr>
        </p:nvSpPr>
        <p:spPr>
          <a:xfrm>
            <a:off x="1050524" y="5032100"/>
            <a:ext cx="7972200" cy="3016800"/>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SzPts val="1400"/>
              <a:buNone/>
            </a:pPr>
            <a:r>
              <a:rPr b="0" lang="en-US">
                <a:latin typeface="Calibri"/>
                <a:ea typeface="Calibri"/>
                <a:cs typeface="Calibri"/>
                <a:sym typeface="Calibri"/>
              </a:rPr>
              <a:t>      </a:t>
            </a:r>
            <a:r>
              <a:rPr lang="en-US">
                <a:latin typeface="Calibri"/>
                <a:ea typeface="Calibri"/>
                <a:cs typeface="Calibri"/>
                <a:sym typeface="Calibri"/>
              </a:rPr>
              <a:t>Year One: Pilot Completed</a:t>
            </a:r>
            <a:endParaRPr/>
          </a:p>
          <a:p>
            <a:pPr indent="-355600" lvl="0" marL="457200" rtl="0" algn="l">
              <a:lnSpc>
                <a:spcPct val="100000"/>
              </a:lnSpc>
              <a:spcBef>
                <a:spcPts val="0"/>
              </a:spcBef>
              <a:spcAft>
                <a:spcPts val="0"/>
              </a:spcAft>
              <a:buClr>
                <a:srgbClr val="395E89"/>
              </a:buClr>
              <a:buSzPts val="2000"/>
              <a:buFont typeface="Calibri"/>
              <a:buChar char="●"/>
            </a:pPr>
            <a:r>
              <a:rPr b="0" lang="en-US">
                <a:latin typeface="Calibri"/>
                <a:ea typeface="Calibri"/>
                <a:cs typeface="Calibri"/>
                <a:sym typeface="Calibri"/>
              </a:rPr>
              <a:t>6</a:t>
            </a:r>
            <a:r>
              <a:rPr b="0" lang="en-US">
                <a:latin typeface="Calibri"/>
                <a:ea typeface="Calibri"/>
                <a:cs typeface="Calibri"/>
                <a:sym typeface="Calibri"/>
              </a:rPr>
              <a:t> apprentice teachers completed 960 hours of job-embedded training and professional development.</a:t>
            </a:r>
            <a:endParaRPr/>
          </a:p>
          <a:p>
            <a:pPr indent="-355600" lvl="0" marL="457200" rtl="0" algn="l">
              <a:lnSpc>
                <a:spcPct val="100000"/>
              </a:lnSpc>
              <a:spcBef>
                <a:spcPts val="0"/>
              </a:spcBef>
              <a:spcAft>
                <a:spcPts val="0"/>
              </a:spcAft>
              <a:buClr>
                <a:srgbClr val="395E89"/>
              </a:buClr>
              <a:buSzPts val="2000"/>
              <a:buFont typeface="Calibri"/>
              <a:buChar char="●"/>
            </a:pPr>
            <a:r>
              <a:rPr b="0" lang="en-US">
                <a:latin typeface="Calibri"/>
                <a:ea typeface="Calibri"/>
                <a:cs typeface="Calibri"/>
                <a:sym typeface="Calibri"/>
              </a:rPr>
              <a:t>8 bilingual mentor teachers provided supports.</a:t>
            </a:r>
            <a:endParaRPr/>
          </a:p>
          <a:p>
            <a:pPr indent="-355600" lvl="0" marL="457200" rtl="0" algn="l">
              <a:lnSpc>
                <a:spcPct val="100000"/>
              </a:lnSpc>
              <a:spcBef>
                <a:spcPts val="0"/>
              </a:spcBef>
              <a:spcAft>
                <a:spcPts val="0"/>
              </a:spcAft>
              <a:buClr>
                <a:srgbClr val="395E89"/>
              </a:buClr>
              <a:buSzPts val="2000"/>
              <a:buFont typeface="Calibri"/>
              <a:buChar char="●"/>
            </a:pPr>
            <a:r>
              <a:rPr b="0" lang="en-US">
                <a:latin typeface="Calibri"/>
                <a:ea typeface="Calibri"/>
                <a:cs typeface="Calibri"/>
                <a:sym typeface="Calibri"/>
              </a:rPr>
              <a:t>5 high-quality child care centers involved and certified as a WIOA workforce site.</a:t>
            </a:r>
            <a:endParaRPr b="0">
              <a:latin typeface="Calibri"/>
              <a:ea typeface="Calibri"/>
              <a:cs typeface="Calibri"/>
              <a:sym typeface="Calibri"/>
            </a:endParaRPr>
          </a:p>
        </p:txBody>
      </p:sp>
      <p:sp>
        <p:nvSpPr>
          <p:cNvPr id="249" name="Google Shape;249;p29"/>
          <p:cNvSpPr txBox="1"/>
          <p:nvPr/>
        </p:nvSpPr>
        <p:spPr>
          <a:xfrm>
            <a:off x="1030350" y="2944000"/>
            <a:ext cx="16227300" cy="1662300"/>
          </a:xfrm>
          <a:prstGeom prst="rect">
            <a:avLst/>
          </a:prstGeom>
          <a:solidFill>
            <a:srgbClr val="FCE5CD"/>
          </a:solidFill>
          <a:ln>
            <a:noFill/>
          </a:ln>
          <a:effectLst>
            <a:outerShdw blurRad="57150" rotWithShape="0" algn="bl" dir="5400000" dist="19050">
              <a:srgbClr val="000000">
                <a:alpha val="49803"/>
              </a:srgbClr>
            </a:outerShdw>
          </a:effectLst>
        </p:spPr>
        <p:txBody>
          <a:bodyPr anchorCtr="0" anchor="t" bIns="182875" lIns="274300" spcFirstLastPara="1" rIns="274300" wrap="square" tIns="182875">
            <a:spAutoFit/>
          </a:bodyPr>
          <a:lstStyle/>
          <a:p>
            <a:pPr indent="0" lvl="0" marL="0" marR="0" rtl="0" algn="l">
              <a:lnSpc>
                <a:spcPct val="100000"/>
              </a:lnSpc>
              <a:spcBef>
                <a:spcPts val="0"/>
              </a:spcBef>
              <a:spcAft>
                <a:spcPts val="0"/>
              </a:spcAft>
              <a:buClr>
                <a:schemeClr val="dk1"/>
              </a:buClr>
              <a:buSzPts val="1100"/>
              <a:buFont typeface="Arial"/>
              <a:buNone/>
            </a:pPr>
            <a:r>
              <a:rPr b="0" i="0" lang="en-US" sz="2800" u="none" cap="none" strike="noStrike">
                <a:solidFill>
                  <a:srgbClr val="38619D"/>
                </a:solidFill>
                <a:latin typeface="Calibri"/>
                <a:ea typeface="Calibri"/>
                <a:cs typeface="Calibri"/>
                <a:sym typeface="Calibri"/>
              </a:rPr>
              <a:t>JRSN piloted a two-generation strategy to support Spanish speaking parents to enter the early learning workspace. As apprentices, parents train to become EC teachers, while their own children are in high</a:t>
            </a:r>
            <a:r>
              <a:rPr lang="en-US" sz="2800">
                <a:solidFill>
                  <a:srgbClr val="38619D"/>
                </a:solidFill>
                <a:latin typeface="Calibri"/>
                <a:ea typeface="Calibri"/>
                <a:cs typeface="Calibri"/>
                <a:sym typeface="Calibri"/>
              </a:rPr>
              <a:t>-</a:t>
            </a:r>
            <a:r>
              <a:rPr b="0" i="0" lang="en-US" sz="2800" u="none" cap="none" strike="noStrike">
                <a:solidFill>
                  <a:srgbClr val="38619D"/>
                </a:solidFill>
                <a:latin typeface="Calibri"/>
                <a:ea typeface="Calibri"/>
                <a:cs typeface="Calibri"/>
                <a:sym typeface="Calibri"/>
              </a:rPr>
              <a:t>quality classrooms down the hall. </a:t>
            </a:r>
            <a:endParaRPr b="0" i="0" sz="2800" u="none" cap="none" strike="noStrike">
              <a:solidFill>
                <a:srgbClr val="38619D"/>
              </a:solidFill>
              <a:latin typeface="Calibri"/>
              <a:ea typeface="Calibri"/>
              <a:cs typeface="Calibri"/>
              <a:sym typeface="Calibri"/>
            </a:endParaRPr>
          </a:p>
        </p:txBody>
      </p:sp>
      <p:pic>
        <p:nvPicPr>
          <p:cNvPr id="250" name="Google Shape;250;p29"/>
          <p:cNvPicPr preferRelativeResize="0"/>
          <p:nvPr/>
        </p:nvPicPr>
        <p:blipFill rotWithShape="1">
          <a:blip r:embed="rId3">
            <a:alphaModFix/>
          </a:blip>
          <a:srcRect b="6094" l="3595" r="1284" t="0"/>
          <a:stretch/>
        </p:blipFill>
        <p:spPr>
          <a:xfrm>
            <a:off x="8691600" y="4955900"/>
            <a:ext cx="8566050" cy="4435800"/>
          </a:xfrm>
          <a:prstGeom prst="rect">
            <a:avLst/>
          </a:prstGeom>
          <a:noFill/>
          <a:ln>
            <a:noFill/>
          </a:ln>
        </p:spPr>
      </p:pic>
      <p:pic>
        <p:nvPicPr>
          <p:cNvPr descr="A black text on a white background&#10;&#10;Description automatically generated" id="251" name="Google Shape;251;p29"/>
          <p:cNvPicPr preferRelativeResize="0"/>
          <p:nvPr/>
        </p:nvPicPr>
        <p:blipFill rotWithShape="1">
          <a:blip r:embed="rId4">
            <a:alphaModFix/>
          </a:blip>
          <a:srcRect b="0" l="0" r="0" t="0"/>
          <a:stretch/>
        </p:blipFill>
        <p:spPr>
          <a:xfrm>
            <a:off x="2001795" y="8493005"/>
            <a:ext cx="3601183" cy="1094030"/>
          </a:xfrm>
          <a:prstGeom prst="rect">
            <a:avLst/>
          </a:prstGeom>
          <a:noFill/>
          <a:ln>
            <a:noFill/>
          </a:ln>
        </p:spPr>
      </p:pic>
      <p:pic>
        <p:nvPicPr>
          <p:cNvPr id="252" name="Google Shape;252;p29"/>
          <p:cNvPicPr preferRelativeResize="0"/>
          <p:nvPr/>
        </p:nvPicPr>
        <p:blipFill rotWithShape="1">
          <a:blip r:embed="rId5">
            <a:alphaModFix/>
          </a:blip>
          <a:srcRect b="0" l="0" r="0" t="0"/>
          <a:stretch/>
        </p:blipFill>
        <p:spPr>
          <a:xfrm>
            <a:off x="15359150" y="684550"/>
            <a:ext cx="2052500" cy="15916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30"/>
          <p:cNvSpPr/>
          <p:nvPr/>
        </p:nvSpPr>
        <p:spPr>
          <a:xfrm>
            <a:off x="0" y="0"/>
            <a:ext cx="18288000" cy="10287000"/>
          </a:xfrm>
          <a:custGeom>
            <a:rect b="b" l="l" r="r" t="t"/>
            <a:pathLst>
              <a:path extrusionOk="0" h="10287000" w="18288000">
                <a:moveTo>
                  <a:pt x="18287998" y="10286999"/>
                </a:moveTo>
                <a:lnTo>
                  <a:pt x="0" y="10286999"/>
                </a:lnTo>
                <a:lnTo>
                  <a:pt x="0" y="0"/>
                </a:lnTo>
                <a:lnTo>
                  <a:pt x="18287998" y="0"/>
                </a:lnTo>
                <a:lnTo>
                  <a:pt x="18287998" y="10286999"/>
                </a:lnTo>
                <a:close/>
              </a:path>
            </a:pathLst>
          </a:custGeom>
          <a:solidFill>
            <a:srgbClr val="38619D"/>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258" name="Google Shape;258;p30"/>
          <p:cNvGrpSpPr/>
          <p:nvPr/>
        </p:nvGrpSpPr>
        <p:grpSpPr>
          <a:xfrm>
            <a:off x="455208" y="487069"/>
            <a:ext cx="17373600" cy="9315450"/>
            <a:chOff x="455208" y="487069"/>
            <a:chExt cx="17373600" cy="9315450"/>
          </a:xfrm>
        </p:grpSpPr>
        <p:sp>
          <p:nvSpPr>
            <p:cNvPr id="259" name="Google Shape;259;p30"/>
            <p:cNvSpPr/>
            <p:nvPr/>
          </p:nvSpPr>
          <p:spPr>
            <a:xfrm>
              <a:off x="455208" y="487069"/>
              <a:ext cx="17373600" cy="9315450"/>
            </a:xfrm>
            <a:custGeom>
              <a:rect b="b" l="l" r="r" t="t"/>
              <a:pathLst>
                <a:path extrusionOk="0" h="9315450" w="17373600">
                  <a:moveTo>
                    <a:pt x="17373598" y="9315449"/>
                  </a:moveTo>
                  <a:lnTo>
                    <a:pt x="0" y="9315449"/>
                  </a:lnTo>
                  <a:lnTo>
                    <a:pt x="0" y="0"/>
                  </a:lnTo>
                  <a:lnTo>
                    <a:pt x="17373598" y="0"/>
                  </a:lnTo>
                  <a:lnTo>
                    <a:pt x="17373598" y="9315449"/>
                  </a:lnTo>
                  <a:close/>
                </a:path>
              </a:pathLst>
            </a:custGeom>
            <a:solidFill>
              <a:srgbClr val="FFFF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60" name="Google Shape;260;p30"/>
            <p:cNvSpPr/>
            <p:nvPr/>
          </p:nvSpPr>
          <p:spPr>
            <a:xfrm>
              <a:off x="8236123" y="2093981"/>
              <a:ext cx="1819275" cy="66675"/>
            </a:xfrm>
            <a:custGeom>
              <a:rect b="b" l="l" r="r" t="t"/>
              <a:pathLst>
                <a:path extrusionOk="0" h="66675" w="1819275">
                  <a:moveTo>
                    <a:pt x="0" y="66674"/>
                  </a:moveTo>
                  <a:lnTo>
                    <a:pt x="0" y="0"/>
                  </a:lnTo>
                  <a:lnTo>
                    <a:pt x="1819274" y="0"/>
                  </a:lnTo>
                  <a:lnTo>
                    <a:pt x="1819274" y="66674"/>
                  </a:lnTo>
                  <a:lnTo>
                    <a:pt x="0" y="66674"/>
                  </a:lnTo>
                  <a:close/>
                </a:path>
              </a:pathLst>
            </a:custGeom>
            <a:solidFill>
              <a:srgbClr val="48AA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pic>
        <p:nvPicPr>
          <p:cNvPr id="261" name="Google Shape;261;p30"/>
          <p:cNvPicPr preferRelativeResize="0"/>
          <p:nvPr/>
        </p:nvPicPr>
        <p:blipFill rotWithShape="1">
          <a:blip r:embed="rId3">
            <a:alphaModFix/>
          </a:blip>
          <a:srcRect b="0" l="0" r="0" t="0"/>
          <a:stretch/>
        </p:blipFill>
        <p:spPr>
          <a:xfrm>
            <a:off x="15359150" y="684550"/>
            <a:ext cx="2052500" cy="1591600"/>
          </a:xfrm>
          <a:prstGeom prst="rect">
            <a:avLst/>
          </a:prstGeom>
          <a:noFill/>
          <a:ln>
            <a:noFill/>
          </a:ln>
        </p:spPr>
      </p:pic>
      <p:sp>
        <p:nvSpPr>
          <p:cNvPr id="262" name="Google Shape;262;p30"/>
          <p:cNvSpPr txBox="1"/>
          <p:nvPr>
            <p:ph type="title"/>
          </p:nvPr>
        </p:nvSpPr>
        <p:spPr>
          <a:xfrm flipH="1">
            <a:off x="2290650" y="1064600"/>
            <a:ext cx="13706700" cy="751800"/>
          </a:xfrm>
          <a:prstGeom prst="rect">
            <a:avLst/>
          </a:prstGeom>
          <a:noFill/>
          <a:ln>
            <a:noFill/>
          </a:ln>
        </p:spPr>
        <p:txBody>
          <a:bodyPr anchorCtr="0" anchor="t" bIns="0" lIns="0" spcFirstLastPara="1" rIns="0" wrap="square" tIns="12700">
            <a:spAutoFit/>
          </a:bodyPr>
          <a:lstStyle/>
          <a:p>
            <a:pPr indent="0" lvl="0" marL="12700" rtl="0" algn="ctr">
              <a:lnSpc>
                <a:spcPct val="100000"/>
              </a:lnSpc>
              <a:spcBef>
                <a:spcPts val="0"/>
              </a:spcBef>
              <a:spcAft>
                <a:spcPts val="0"/>
              </a:spcAft>
              <a:buSzPts val="1400"/>
              <a:buNone/>
            </a:pPr>
            <a:r>
              <a:rPr lang="en-US" sz="4800"/>
              <a:t>Jefferson Institute for Early Childhood Leadership</a:t>
            </a:r>
            <a:endParaRPr sz="4800"/>
          </a:p>
        </p:txBody>
      </p:sp>
      <p:sp>
        <p:nvSpPr>
          <p:cNvPr id="263" name="Google Shape;263;p30"/>
          <p:cNvSpPr txBox="1"/>
          <p:nvPr/>
        </p:nvSpPr>
        <p:spPr>
          <a:xfrm>
            <a:off x="1573426" y="2457638"/>
            <a:ext cx="15322500" cy="6187800"/>
          </a:xfrm>
          <a:prstGeom prst="rect">
            <a:avLst/>
          </a:prstGeom>
          <a:noFill/>
          <a:ln>
            <a:noFill/>
          </a:ln>
        </p:spPr>
        <p:txBody>
          <a:bodyPr anchorCtr="0" anchor="t" bIns="45700" lIns="91425" spcFirstLastPara="1" rIns="91425" wrap="square" tIns="45700">
            <a:spAutoFit/>
          </a:bodyPr>
          <a:lstStyle/>
          <a:p>
            <a:pPr indent="-571500" lvl="0" marL="1104900" marR="0" rtl="0" algn="l">
              <a:lnSpc>
                <a:spcPct val="100000"/>
              </a:lnSpc>
              <a:spcBef>
                <a:spcPts val="0"/>
              </a:spcBef>
              <a:spcAft>
                <a:spcPts val="0"/>
              </a:spcAft>
              <a:buClr>
                <a:srgbClr val="38619D"/>
              </a:buClr>
              <a:buSzPts val="2400"/>
              <a:buFont typeface="Noto Sans Symbols"/>
              <a:buChar char="❖"/>
            </a:pPr>
            <a:r>
              <a:rPr b="0" i="0" lang="en-US" sz="3600" u="none" cap="none" strike="noStrike">
                <a:solidFill>
                  <a:srgbClr val="38619D"/>
                </a:solidFill>
                <a:latin typeface="Calibri"/>
                <a:ea typeface="Calibri"/>
                <a:cs typeface="Calibri"/>
                <a:sym typeface="Calibri"/>
              </a:rPr>
              <a:t>Partnership of </a:t>
            </a:r>
            <a:r>
              <a:rPr lang="en-US" sz="3600">
                <a:solidFill>
                  <a:srgbClr val="38619D"/>
                </a:solidFill>
                <a:latin typeface="Calibri"/>
                <a:ea typeface="Calibri"/>
                <a:cs typeface="Calibri"/>
                <a:sym typeface="Calibri"/>
              </a:rPr>
              <a:t>t</a:t>
            </a:r>
            <a:r>
              <a:rPr b="0" i="0" lang="en-US" sz="3600" u="none" cap="none" strike="noStrike">
                <a:solidFill>
                  <a:srgbClr val="38619D"/>
                </a:solidFill>
                <a:latin typeface="Calibri"/>
                <a:ea typeface="Calibri"/>
                <a:cs typeface="Calibri"/>
                <a:sym typeface="Calibri"/>
              </a:rPr>
              <a:t>he Jefferson Community Foundation, Innovations in Education and Jefferson Ready Start Network</a:t>
            </a:r>
            <a:endParaRPr/>
          </a:p>
          <a:p>
            <a:pPr indent="0" lvl="0" marL="533400" marR="0" rtl="0" algn="l">
              <a:lnSpc>
                <a:spcPct val="100000"/>
              </a:lnSpc>
              <a:spcBef>
                <a:spcPts val="0"/>
              </a:spcBef>
              <a:spcAft>
                <a:spcPts val="0"/>
              </a:spcAft>
              <a:buNone/>
            </a:pPr>
            <a:r>
              <a:t/>
            </a:r>
            <a:endParaRPr b="0" i="0" sz="3600" u="none" cap="none" strike="noStrike">
              <a:solidFill>
                <a:srgbClr val="38619D"/>
              </a:solidFill>
              <a:latin typeface="Calibri"/>
              <a:ea typeface="Calibri"/>
              <a:cs typeface="Calibri"/>
              <a:sym typeface="Calibri"/>
            </a:endParaRPr>
          </a:p>
          <a:p>
            <a:pPr indent="-571500" lvl="0" marL="1104900" marR="0" rtl="0" algn="l">
              <a:lnSpc>
                <a:spcPct val="100000"/>
              </a:lnSpc>
              <a:spcBef>
                <a:spcPts val="0"/>
              </a:spcBef>
              <a:spcAft>
                <a:spcPts val="0"/>
              </a:spcAft>
              <a:buClr>
                <a:srgbClr val="38619D"/>
              </a:buClr>
              <a:buSzPts val="2400"/>
              <a:buFont typeface="Noto Sans Symbols"/>
              <a:buChar char="❖"/>
            </a:pPr>
            <a:r>
              <a:rPr b="0" i="0" lang="en-US" sz="3600" u="none" cap="none" strike="noStrike">
                <a:solidFill>
                  <a:srgbClr val="38619D"/>
                </a:solidFill>
                <a:latin typeface="Calibri"/>
                <a:ea typeface="Calibri"/>
                <a:cs typeface="Calibri"/>
                <a:sym typeface="Calibri"/>
              </a:rPr>
              <a:t>Funded by the Blue Cross Blue Shield Foundation of Louisiana</a:t>
            </a:r>
            <a:endParaRPr/>
          </a:p>
          <a:p>
            <a:pPr indent="0" lvl="0" marL="533400" marR="0" rtl="0" algn="l">
              <a:lnSpc>
                <a:spcPct val="100000"/>
              </a:lnSpc>
              <a:spcBef>
                <a:spcPts val="0"/>
              </a:spcBef>
              <a:spcAft>
                <a:spcPts val="0"/>
              </a:spcAft>
              <a:buNone/>
            </a:pPr>
            <a:r>
              <a:t/>
            </a:r>
            <a:endParaRPr b="0" i="0" sz="3600" u="none" cap="none" strike="noStrike">
              <a:solidFill>
                <a:srgbClr val="38619D"/>
              </a:solidFill>
              <a:latin typeface="Calibri"/>
              <a:ea typeface="Calibri"/>
              <a:cs typeface="Calibri"/>
              <a:sym typeface="Calibri"/>
            </a:endParaRPr>
          </a:p>
          <a:p>
            <a:pPr indent="-571500" lvl="0" marL="1104900" marR="0" rtl="0" algn="l">
              <a:lnSpc>
                <a:spcPct val="100000"/>
              </a:lnSpc>
              <a:spcBef>
                <a:spcPts val="0"/>
              </a:spcBef>
              <a:spcAft>
                <a:spcPts val="0"/>
              </a:spcAft>
              <a:buClr>
                <a:srgbClr val="38619D"/>
              </a:buClr>
              <a:buSzPts val="2400"/>
              <a:buFont typeface="Noto Sans Symbols"/>
              <a:buChar char="❖"/>
            </a:pPr>
            <a:r>
              <a:rPr b="0" i="0" lang="en-US" sz="3600" u="none" cap="none" strike="noStrike">
                <a:solidFill>
                  <a:srgbClr val="38619D"/>
                </a:solidFill>
                <a:latin typeface="Calibri"/>
                <a:ea typeface="Calibri"/>
                <a:cs typeface="Calibri"/>
                <a:sym typeface="Calibri"/>
              </a:rPr>
              <a:t>Institute grounded in leadership training and executive coaching</a:t>
            </a:r>
            <a:endParaRPr/>
          </a:p>
          <a:p>
            <a:pPr indent="0" lvl="0" marL="533400" marR="0" rtl="0" algn="l">
              <a:lnSpc>
                <a:spcPct val="100000"/>
              </a:lnSpc>
              <a:spcBef>
                <a:spcPts val="0"/>
              </a:spcBef>
              <a:spcAft>
                <a:spcPts val="0"/>
              </a:spcAft>
              <a:buNone/>
            </a:pPr>
            <a:r>
              <a:t/>
            </a:r>
            <a:endParaRPr b="0" i="0" sz="3600" u="none" cap="none" strike="noStrike">
              <a:solidFill>
                <a:srgbClr val="38619D"/>
              </a:solidFill>
              <a:latin typeface="Calibri"/>
              <a:ea typeface="Calibri"/>
              <a:cs typeface="Calibri"/>
              <a:sym typeface="Calibri"/>
            </a:endParaRPr>
          </a:p>
          <a:p>
            <a:pPr indent="-571500" lvl="0" marL="1104900" marR="0" rtl="0" algn="l">
              <a:lnSpc>
                <a:spcPct val="100000"/>
              </a:lnSpc>
              <a:spcBef>
                <a:spcPts val="0"/>
              </a:spcBef>
              <a:spcAft>
                <a:spcPts val="0"/>
              </a:spcAft>
              <a:buClr>
                <a:srgbClr val="38619D"/>
              </a:buClr>
              <a:buSzPts val="2400"/>
              <a:buFont typeface="Noto Sans Symbols"/>
              <a:buChar char="❖"/>
            </a:pPr>
            <a:r>
              <a:rPr b="0" i="0" lang="en-US" sz="3600" u="none" cap="none" strike="noStrike">
                <a:solidFill>
                  <a:srgbClr val="38619D"/>
                </a:solidFill>
                <a:latin typeface="Calibri"/>
                <a:ea typeface="Calibri"/>
                <a:cs typeface="Calibri"/>
                <a:sym typeface="Calibri"/>
              </a:rPr>
              <a:t>Focused on organizational culture</a:t>
            </a:r>
            <a:endParaRPr/>
          </a:p>
          <a:p>
            <a:pPr indent="0" lvl="0" marL="533400" marR="0" rtl="0" algn="l">
              <a:lnSpc>
                <a:spcPct val="100000"/>
              </a:lnSpc>
              <a:spcBef>
                <a:spcPts val="0"/>
              </a:spcBef>
              <a:spcAft>
                <a:spcPts val="0"/>
              </a:spcAft>
              <a:buNone/>
            </a:pPr>
            <a:r>
              <a:t/>
            </a:r>
            <a:endParaRPr b="0" i="0" sz="3600" u="none" cap="none" strike="noStrike">
              <a:solidFill>
                <a:srgbClr val="38619D"/>
              </a:solidFill>
              <a:latin typeface="Calibri"/>
              <a:ea typeface="Calibri"/>
              <a:cs typeface="Calibri"/>
              <a:sym typeface="Calibri"/>
            </a:endParaRPr>
          </a:p>
          <a:p>
            <a:pPr indent="-571500" lvl="0" marL="1104900" marR="0" rtl="0" algn="l">
              <a:lnSpc>
                <a:spcPct val="100000"/>
              </a:lnSpc>
              <a:spcBef>
                <a:spcPts val="0"/>
              </a:spcBef>
              <a:spcAft>
                <a:spcPts val="0"/>
              </a:spcAft>
              <a:buClr>
                <a:srgbClr val="38619D"/>
              </a:buClr>
              <a:buSzPts val="2400"/>
              <a:buFont typeface="Noto Sans Symbols"/>
              <a:buChar char="❖"/>
            </a:pPr>
            <a:r>
              <a:rPr b="0" i="0" lang="en-US" sz="3600" u="none" cap="none" strike="noStrike">
                <a:solidFill>
                  <a:srgbClr val="38619D"/>
                </a:solidFill>
                <a:latin typeface="Calibri"/>
                <a:ea typeface="Calibri"/>
                <a:cs typeface="Calibri"/>
                <a:sym typeface="Calibri"/>
              </a:rPr>
              <a:t>Designed to support new leaders to elevate the quality of care in their centers, and recruit, motivate, and retain exceptional teachers</a:t>
            </a:r>
            <a:endParaRPr/>
          </a:p>
        </p:txBody>
      </p:sp>
      <p:pic>
        <p:nvPicPr>
          <p:cNvPr descr="A close up of a logo&#10;&#10;Description automatically generated" id="264" name="Google Shape;264;p30"/>
          <p:cNvPicPr preferRelativeResize="0"/>
          <p:nvPr/>
        </p:nvPicPr>
        <p:blipFill rotWithShape="1">
          <a:blip r:embed="rId4">
            <a:alphaModFix/>
          </a:blip>
          <a:srcRect b="0" l="0" r="0" t="0"/>
          <a:stretch/>
        </p:blipFill>
        <p:spPr>
          <a:xfrm>
            <a:off x="7488404" y="8777660"/>
            <a:ext cx="3459480" cy="72237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32"/>
          <p:cNvSpPr/>
          <p:nvPr/>
        </p:nvSpPr>
        <p:spPr>
          <a:xfrm>
            <a:off x="0" y="0"/>
            <a:ext cx="18288000" cy="10287000"/>
          </a:xfrm>
          <a:custGeom>
            <a:rect b="b" l="l" r="r" t="t"/>
            <a:pathLst>
              <a:path extrusionOk="0" h="10287000" w="18288000">
                <a:moveTo>
                  <a:pt x="18287998" y="10286999"/>
                </a:moveTo>
                <a:lnTo>
                  <a:pt x="0" y="10286999"/>
                </a:lnTo>
                <a:lnTo>
                  <a:pt x="0" y="0"/>
                </a:lnTo>
                <a:lnTo>
                  <a:pt x="18287998" y="0"/>
                </a:lnTo>
                <a:lnTo>
                  <a:pt x="18287998" y="10286999"/>
                </a:lnTo>
                <a:close/>
              </a:path>
            </a:pathLst>
          </a:custGeom>
          <a:solidFill>
            <a:srgbClr val="38619D"/>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70" name="Google Shape;270;p32"/>
          <p:cNvSpPr/>
          <p:nvPr/>
        </p:nvSpPr>
        <p:spPr>
          <a:xfrm>
            <a:off x="457200" y="487069"/>
            <a:ext cx="17373600" cy="9315450"/>
          </a:xfrm>
          <a:custGeom>
            <a:rect b="b" l="l" r="r" t="t"/>
            <a:pathLst>
              <a:path extrusionOk="0" h="9315450" w="17373600">
                <a:moveTo>
                  <a:pt x="17373598" y="9315449"/>
                </a:moveTo>
                <a:lnTo>
                  <a:pt x="0" y="9315449"/>
                </a:lnTo>
                <a:lnTo>
                  <a:pt x="0" y="0"/>
                </a:lnTo>
                <a:lnTo>
                  <a:pt x="17373598" y="0"/>
                </a:lnTo>
                <a:lnTo>
                  <a:pt x="17373598" y="9315449"/>
                </a:lnTo>
                <a:close/>
              </a:path>
            </a:pathLst>
          </a:custGeom>
          <a:solidFill>
            <a:srgbClr val="FFFF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71" name="Google Shape;271;p32"/>
          <p:cNvSpPr/>
          <p:nvPr/>
        </p:nvSpPr>
        <p:spPr>
          <a:xfrm>
            <a:off x="8234363" y="2385293"/>
            <a:ext cx="1819275" cy="66675"/>
          </a:xfrm>
          <a:custGeom>
            <a:rect b="b" l="l" r="r" t="t"/>
            <a:pathLst>
              <a:path extrusionOk="0" h="66675" w="1819275">
                <a:moveTo>
                  <a:pt x="0" y="66674"/>
                </a:moveTo>
                <a:lnTo>
                  <a:pt x="0" y="0"/>
                </a:lnTo>
                <a:lnTo>
                  <a:pt x="1819274" y="0"/>
                </a:lnTo>
                <a:lnTo>
                  <a:pt x="1819274" y="66674"/>
                </a:lnTo>
                <a:lnTo>
                  <a:pt x="0" y="66674"/>
                </a:lnTo>
                <a:close/>
              </a:path>
            </a:pathLst>
          </a:custGeom>
          <a:solidFill>
            <a:srgbClr val="48AA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72" name="Google Shape;272;p32"/>
          <p:cNvSpPr txBox="1"/>
          <p:nvPr>
            <p:ph type="title"/>
          </p:nvPr>
        </p:nvSpPr>
        <p:spPr>
          <a:xfrm flipH="1">
            <a:off x="3738900" y="1293200"/>
            <a:ext cx="10810200" cy="751800"/>
          </a:xfrm>
          <a:prstGeom prst="rect">
            <a:avLst/>
          </a:prstGeom>
          <a:noFill/>
          <a:ln>
            <a:noFill/>
          </a:ln>
        </p:spPr>
        <p:txBody>
          <a:bodyPr anchorCtr="0" anchor="t" bIns="0" lIns="0" spcFirstLastPara="1" rIns="0" wrap="square" tIns="12700">
            <a:spAutoFit/>
          </a:bodyPr>
          <a:lstStyle/>
          <a:p>
            <a:pPr indent="0" lvl="0" marL="12700" rtl="0" algn="ctr">
              <a:lnSpc>
                <a:spcPct val="100000"/>
              </a:lnSpc>
              <a:spcBef>
                <a:spcPts val="0"/>
              </a:spcBef>
              <a:spcAft>
                <a:spcPts val="0"/>
              </a:spcAft>
              <a:buSzPts val="1400"/>
              <a:buNone/>
            </a:pPr>
            <a:r>
              <a:rPr lang="en-US" sz="4800"/>
              <a:t>Community Educational Campaign</a:t>
            </a:r>
            <a:endParaRPr sz="4800"/>
          </a:p>
        </p:txBody>
      </p:sp>
      <p:sp>
        <p:nvSpPr>
          <p:cNvPr id="273" name="Google Shape;273;p32"/>
          <p:cNvSpPr txBox="1"/>
          <p:nvPr/>
        </p:nvSpPr>
        <p:spPr>
          <a:xfrm>
            <a:off x="1482750" y="3188568"/>
            <a:ext cx="15322500" cy="5079600"/>
          </a:xfrm>
          <a:prstGeom prst="rect">
            <a:avLst/>
          </a:prstGeom>
          <a:noFill/>
          <a:ln>
            <a:noFill/>
          </a:ln>
        </p:spPr>
        <p:txBody>
          <a:bodyPr anchorCtr="0" anchor="t" bIns="45700" lIns="91425" spcFirstLastPara="1" rIns="91425" wrap="square" tIns="45700">
            <a:spAutoFit/>
          </a:bodyPr>
          <a:lstStyle/>
          <a:p>
            <a:pPr indent="-571500" lvl="0" marL="1104900" marR="0" rtl="0" algn="l">
              <a:lnSpc>
                <a:spcPct val="100000"/>
              </a:lnSpc>
              <a:spcBef>
                <a:spcPts val="0"/>
              </a:spcBef>
              <a:spcAft>
                <a:spcPts val="0"/>
              </a:spcAft>
              <a:buClr>
                <a:srgbClr val="38619D"/>
              </a:buClr>
              <a:buSzPts val="2400"/>
              <a:buFont typeface="Noto Sans Symbols"/>
              <a:buChar char="❖"/>
            </a:pPr>
            <a:r>
              <a:rPr b="0" i="0" lang="en-US" sz="3600" u="none" cap="none" strike="noStrike">
                <a:solidFill>
                  <a:srgbClr val="38619D"/>
                </a:solidFill>
                <a:latin typeface="Calibri"/>
                <a:ea typeface="Calibri"/>
                <a:cs typeface="Calibri"/>
                <a:sym typeface="Calibri"/>
              </a:rPr>
              <a:t>Long-term purpose: Educate the public on the importance of ECE and the need for </a:t>
            </a:r>
            <a:r>
              <a:rPr b="1" i="0" lang="en-US" sz="3600" u="none" cap="none" strike="noStrike">
                <a:solidFill>
                  <a:srgbClr val="38619D"/>
                </a:solidFill>
                <a:latin typeface="Calibri"/>
                <a:ea typeface="Calibri"/>
                <a:cs typeface="Calibri"/>
                <a:sym typeface="Calibri"/>
              </a:rPr>
              <a:t>sustainable funding</a:t>
            </a:r>
            <a:r>
              <a:rPr b="0" i="0" lang="en-US" sz="3600" u="none" cap="none" strike="noStrike">
                <a:solidFill>
                  <a:srgbClr val="38619D"/>
                </a:solidFill>
                <a:latin typeface="Calibri"/>
                <a:ea typeface="Calibri"/>
                <a:cs typeface="Calibri"/>
                <a:sym typeface="Calibri"/>
              </a:rPr>
              <a:t> for maximum impact</a:t>
            </a:r>
            <a:endParaRPr/>
          </a:p>
          <a:p>
            <a:pPr indent="-419100" lvl="0" marL="1104900" marR="0" rtl="0" algn="l">
              <a:lnSpc>
                <a:spcPct val="100000"/>
              </a:lnSpc>
              <a:spcBef>
                <a:spcPts val="0"/>
              </a:spcBef>
              <a:spcAft>
                <a:spcPts val="0"/>
              </a:spcAft>
              <a:buClr>
                <a:srgbClr val="38619D"/>
              </a:buClr>
              <a:buSzPts val="2400"/>
              <a:buFont typeface="Noto Sans Symbols"/>
              <a:buNone/>
            </a:pPr>
            <a:r>
              <a:t/>
            </a:r>
            <a:endParaRPr b="0" i="0" sz="3600" u="none" cap="none" strike="noStrike">
              <a:solidFill>
                <a:srgbClr val="38619D"/>
              </a:solidFill>
              <a:latin typeface="Calibri"/>
              <a:ea typeface="Calibri"/>
              <a:cs typeface="Calibri"/>
              <a:sym typeface="Calibri"/>
            </a:endParaRPr>
          </a:p>
          <a:p>
            <a:pPr indent="-571500" lvl="0" marL="1104900" marR="0" rtl="0" algn="l">
              <a:lnSpc>
                <a:spcPct val="100000"/>
              </a:lnSpc>
              <a:spcBef>
                <a:spcPts val="0"/>
              </a:spcBef>
              <a:spcAft>
                <a:spcPts val="0"/>
              </a:spcAft>
              <a:buClr>
                <a:srgbClr val="38619D"/>
              </a:buClr>
              <a:buSzPts val="2400"/>
              <a:buFont typeface="Noto Sans Symbols"/>
              <a:buChar char="❖"/>
            </a:pPr>
            <a:r>
              <a:rPr b="0" i="0" lang="en-US" sz="3600" u="none" cap="none" strike="noStrike">
                <a:solidFill>
                  <a:srgbClr val="38619D"/>
                </a:solidFill>
                <a:latin typeface="Calibri"/>
                <a:ea typeface="Calibri"/>
                <a:cs typeface="Calibri"/>
                <a:sym typeface="Calibri"/>
              </a:rPr>
              <a:t>Completed survey/poll of 500 residents regarding knowledge of the importance of early childhood and to identify outcomes important to them</a:t>
            </a:r>
            <a:endParaRPr/>
          </a:p>
          <a:p>
            <a:pPr indent="0" lvl="0" marL="533400" marR="0" rtl="0" algn="l">
              <a:lnSpc>
                <a:spcPct val="100000"/>
              </a:lnSpc>
              <a:spcBef>
                <a:spcPts val="0"/>
              </a:spcBef>
              <a:spcAft>
                <a:spcPts val="0"/>
              </a:spcAft>
              <a:buNone/>
            </a:pPr>
            <a:r>
              <a:t/>
            </a:r>
            <a:endParaRPr b="0" i="0" sz="3600" u="none" cap="none" strike="noStrike">
              <a:solidFill>
                <a:srgbClr val="38619D"/>
              </a:solidFill>
              <a:latin typeface="Calibri"/>
              <a:ea typeface="Calibri"/>
              <a:cs typeface="Calibri"/>
              <a:sym typeface="Calibri"/>
            </a:endParaRPr>
          </a:p>
          <a:p>
            <a:pPr indent="-571500" lvl="0" marL="1104900" marR="0" rtl="0" algn="l">
              <a:lnSpc>
                <a:spcPct val="100000"/>
              </a:lnSpc>
              <a:spcBef>
                <a:spcPts val="0"/>
              </a:spcBef>
              <a:spcAft>
                <a:spcPts val="0"/>
              </a:spcAft>
              <a:buClr>
                <a:srgbClr val="38619D"/>
              </a:buClr>
              <a:buSzPts val="2400"/>
              <a:buFont typeface="Noto Sans Symbols"/>
              <a:buChar char="❖"/>
            </a:pPr>
            <a:r>
              <a:rPr b="0" i="0" lang="en-US" sz="3600" u="none" cap="none" strike="noStrike">
                <a:solidFill>
                  <a:srgbClr val="38619D"/>
                </a:solidFill>
                <a:latin typeface="Calibri"/>
                <a:ea typeface="Calibri"/>
                <a:cs typeface="Calibri"/>
                <a:sym typeface="Calibri"/>
              </a:rPr>
              <a:t>Worked with demographer to identify areas in Jefferson to target campaign</a:t>
            </a:r>
            <a:endParaRPr/>
          </a:p>
          <a:p>
            <a:pPr indent="0" lvl="0" marL="533400" marR="0" rtl="0" algn="l">
              <a:lnSpc>
                <a:spcPct val="100000"/>
              </a:lnSpc>
              <a:spcBef>
                <a:spcPts val="0"/>
              </a:spcBef>
              <a:spcAft>
                <a:spcPts val="0"/>
              </a:spcAft>
              <a:buNone/>
            </a:pPr>
            <a:r>
              <a:t/>
            </a:r>
            <a:endParaRPr b="0" i="0" sz="3600" u="none" cap="none" strike="noStrike">
              <a:solidFill>
                <a:srgbClr val="38619D"/>
              </a:solidFill>
              <a:latin typeface="Calibri"/>
              <a:ea typeface="Calibri"/>
              <a:cs typeface="Calibri"/>
              <a:sym typeface="Calibri"/>
            </a:endParaRPr>
          </a:p>
          <a:p>
            <a:pPr indent="-571500" lvl="0" marL="1104900" marR="0" rtl="0" algn="l">
              <a:lnSpc>
                <a:spcPct val="100000"/>
              </a:lnSpc>
              <a:spcBef>
                <a:spcPts val="0"/>
              </a:spcBef>
              <a:spcAft>
                <a:spcPts val="0"/>
              </a:spcAft>
              <a:buClr>
                <a:srgbClr val="38619D"/>
              </a:buClr>
              <a:buSzPts val="2400"/>
              <a:buFont typeface="Noto Sans Symbols"/>
              <a:buChar char="❖"/>
            </a:pPr>
            <a:r>
              <a:rPr b="0" i="0" lang="en-US" sz="3600" u="none" cap="none" strike="noStrike">
                <a:solidFill>
                  <a:srgbClr val="38619D"/>
                </a:solidFill>
                <a:latin typeface="Calibri"/>
                <a:ea typeface="Calibri"/>
                <a:cs typeface="Calibri"/>
                <a:sym typeface="Calibri"/>
              </a:rPr>
              <a:t>Developed and launched ad and mailer</a:t>
            </a:r>
            <a:endParaRPr/>
          </a:p>
        </p:txBody>
      </p:sp>
      <p:pic>
        <p:nvPicPr>
          <p:cNvPr id="274" name="Google Shape;274;p32"/>
          <p:cNvPicPr preferRelativeResize="0"/>
          <p:nvPr/>
        </p:nvPicPr>
        <p:blipFill rotWithShape="1">
          <a:blip r:embed="rId3">
            <a:alphaModFix/>
          </a:blip>
          <a:srcRect b="0" l="0" r="0" t="0"/>
          <a:stretch/>
        </p:blipFill>
        <p:spPr>
          <a:xfrm>
            <a:off x="15359150" y="684550"/>
            <a:ext cx="2052500" cy="15916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78" name="Shape 278"/>
        <p:cNvGrpSpPr/>
        <p:nvPr/>
      </p:nvGrpSpPr>
      <p:grpSpPr>
        <a:xfrm>
          <a:off x="0" y="0"/>
          <a:ext cx="0" cy="0"/>
          <a:chOff x="0" y="0"/>
          <a:chExt cx="0" cy="0"/>
        </a:xfrm>
      </p:grpSpPr>
      <p:pic>
        <p:nvPicPr>
          <p:cNvPr descr="A group of people standing together&#10;&#10;Description automatically generated" id="279" name="Google Shape;279;p33"/>
          <p:cNvPicPr preferRelativeResize="0"/>
          <p:nvPr/>
        </p:nvPicPr>
        <p:blipFill rotWithShape="1">
          <a:blip r:embed="rId3">
            <a:alphaModFix/>
          </a:blip>
          <a:srcRect b="0" l="0" r="0" t="0"/>
          <a:stretch/>
        </p:blipFill>
        <p:spPr>
          <a:xfrm>
            <a:off x="1344709" y="-215153"/>
            <a:ext cx="15796209" cy="1124174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84" name="Shape 284"/>
        <p:cNvGrpSpPr/>
        <p:nvPr/>
      </p:nvGrpSpPr>
      <p:grpSpPr>
        <a:xfrm>
          <a:off x="0" y="0"/>
          <a:ext cx="0" cy="0"/>
          <a:chOff x="0" y="0"/>
          <a:chExt cx="0" cy="0"/>
        </a:xfrm>
      </p:grpSpPr>
      <p:sp>
        <p:nvSpPr>
          <p:cNvPr id="285" name="Google Shape;285;p16"/>
          <p:cNvSpPr/>
          <p:nvPr/>
        </p:nvSpPr>
        <p:spPr>
          <a:xfrm>
            <a:off x="0" y="0"/>
            <a:ext cx="18285714" cy="10293572"/>
          </a:xfrm>
          <a:custGeom>
            <a:rect b="b" l="l" r="r" t="t"/>
            <a:pathLst>
              <a:path extrusionOk="0" h="9315450" w="17373600">
                <a:moveTo>
                  <a:pt x="17373598" y="9315449"/>
                </a:moveTo>
                <a:lnTo>
                  <a:pt x="0" y="9315449"/>
                </a:lnTo>
                <a:lnTo>
                  <a:pt x="0" y="0"/>
                </a:lnTo>
                <a:lnTo>
                  <a:pt x="17373598" y="0"/>
                </a:lnTo>
                <a:lnTo>
                  <a:pt x="17373598" y="9315449"/>
                </a:lnTo>
                <a:close/>
              </a:path>
            </a:pathLst>
          </a:custGeom>
          <a:solidFill>
            <a:srgbClr val="38619D"/>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descr="Unlocking a brighter future for Jefferson Parish children starts with high-quality early care and education. And at Jefferson Ready Start Network, we work everyday to ensure that every child has access to it. Help us change lives as we build a better future for all. Are you ready to join us?" id="286" name="Google Shape;286;p16" title="JRSN - Jefferson Ready Start Network">
            <a:hlinkClick r:id="rId3"/>
          </p:cNvPr>
          <p:cNvPicPr preferRelativeResize="0"/>
          <p:nvPr/>
        </p:nvPicPr>
        <p:blipFill>
          <a:blip r:embed="rId4">
            <a:alphaModFix/>
          </a:blip>
          <a:stretch>
            <a:fillRect/>
          </a:stretch>
        </p:blipFill>
        <p:spPr>
          <a:xfrm>
            <a:off x="2910600" y="1637213"/>
            <a:ext cx="12466800" cy="70125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6"/>
                                        </p:tgtEl>
                                        <p:attrNameLst>
                                          <p:attrName>style.visibility</p:attrName>
                                        </p:attrNameLst>
                                      </p:cBhvr>
                                      <p:to>
                                        <p:strVal val="visible"/>
                                      </p:to>
                                    </p:set>
                                    <p:animEffect filter="fade" transition="in">
                                      <p:cBhvr>
                                        <p:cTn dur="1000"/>
                                        <p:tgtEl>
                                          <p:spTgt spid="28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67" name="Shape 67"/>
        <p:cNvGrpSpPr/>
        <p:nvPr/>
      </p:nvGrpSpPr>
      <p:grpSpPr>
        <a:xfrm>
          <a:off x="0" y="0"/>
          <a:ext cx="0" cy="0"/>
          <a:chOff x="0" y="0"/>
          <a:chExt cx="0" cy="0"/>
        </a:xfrm>
      </p:grpSpPr>
      <p:sp>
        <p:nvSpPr>
          <p:cNvPr id="68" name="Google Shape;68;p2"/>
          <p:cNvSpPr/>
          <p:nvPr/>
        </p:nvSpPr>
        <p:spPr>
          <a:xfrm>
            <a:off x="0" y="0"/>
            <a:ext cx="18288000" cy="10287000"/>
          </a:xfrm>
          <a:custGeom>
            <a:rect b="b" l="l" r="r" t="t"/>
            <a:pathLst>
              <a:path extrusionOk="0" h="10287000" w="18288000">
                <a:moveTo>
                  <a:pt x="18287998" y="10286999"/>
                </a:moveTo>
                <a:lnTo>
                  <a:pt x="0" y="10286999"/>
                </a:lnTo>
                <a:lnTo>
                  <a:pt x="0" y="0"/>
                </a:lnTo>
                <a:lnTo>
                  <a:pt x="18287998" y="0"/>
                </a:lnTo>
                <a:lnTo>
                  <a:pt x="18287998" y="10286999"/>
                </a:lnTo>
                <a:close/>
              </a:path>
            </a:pathLst>
          </a:custGeom>
          <a:solidFill>
            <a:srgbClr val="38619D"/>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69" name="Google Shape;69;p2"/>
          <p:cNvGrpSpPr/>
          <p:nvPr/>
        </p:nvGrpSpPr>
        <p:grpSpPr>
          <a:xfrm>
            <a:off x="457200" y="487069"/>
            <a:ext cx="17373600" cy="9315450"/>
            <a:chOff x="455208" y="487069"/>
            <a:chExt cx="17373600" cy="9315450"/>
          </a:xfrm>
        </p:grpSpPr>
        <p:sp>
          <p:nvSpPr>
            <p:cNvPr id="70" name="Google Shape;70;p2"/>
            <p:cNvSpPr/>
            <p:nvPr/>
          </p:nvSpPr>
          <p:spPr>
            <a:xfrm>
              <a:off x="455208" y="487069"/>
              <a:ext cx="17373600" cy="9315450"/>
            </a:xfrm>
            <a:custGeom>
              <a:rect b="b" l="l" r="r" t="t"/>
              <a:pathLst>
                <a:path extrusionOk="0" h="9315450" w="17373600">
                  <a:moveTo>
                    <a:pt x="17373598" y="9315449"/>
                  </a:moveTo>
                  <a:lnTo>
                    <a:pt x="0" y="9315449"/>
                  </a:lnTo>
                  <a:lnTo>
                    <a:pt x="0" y="0"/>
                  </a:lnTo>
                  <a:lnTo>
                    <a:pt x="17373598" y="0"/>
                  </a:lnTo>
                  <a:lnTo>
                    <a:pt x="17373598" y="9315449"/>
                  </a:lnTo>
                  <a:close/>
                </a:path>
              </a:pathLst>
            </a:custGeom>
            <a:solidFill>
              <a:srgbClr val="FFFF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1" name="Google Shape;71;p2"/>
            <p:cNvSpPr/>
            <p:nvPr/>
          </p:nvSpPr>
          <p:spPr>
            <a:xfrm>
              <a:off x="8236123" y="2461493"/>
              <a:ext cx="1819275" cy="66675"/>
            </a:xfrm>
            <a:custGeom>
              <a:rect b="b" l="l" r="r" t="t"/>
              <a:pathLst>
                <a:path extrusionOk="0" h="66675" w="1819275">
                  <a:moveTo>
                    <a:pt x="0" y="66674"/>
                  </a:moveTo>
                  <a:lnTo>
                    <a:pt x="0" y="0"/>
                  </a:lnTo>
                  <a:lnTo>
                    <a:pt x="1819274" y="0"/>
                  </a:lnTo>
                  <a:lnTo>
                    <a:pt x="1819274" y="66674"/>
                  </a:lnTo>
                  <a:lnTo>
                    <a:pt x="0" y="66674"/>
                  </a:lnTo>
                  <a:close/>
                </a:path>
              </a:pathLst>
            </a:custGeom>
            <a:solidFill>
              <a:srgbClr val="48AA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pic>
        <p:nvPicPr>
          <p:cNvPr id="72" name="Google Shape;72;p2"/>
          <p:cNvPicPr preferRelativeResize="0"/>
          <p:nvPr/>
        </p:nvPicPr>
        <p:blipFill rotWithShape="1">
          <a:blip r:embed="rId3">
            <a:alphaModFix/>
          </a:blip>
          <a:srcRect b="0" l="0" r="0" t="0"/>
          <a:stretch/>
        </p:blipFill>
        <p:spPr>
          <a:xfrm>
            <a:off x="14325300" y="707774"/>
            <a:ext cx="2629650" cy="1966100"/>
          </a:xfrm>
          <a:prstGeom prst="rect">
            <a:avLst/>
          </a:prstGeom>
          <a:noFill/>
          <a:ln>
            <a:noFill/>
          </a:ln>
        </p:spPr>
      </p:pic>
      <p:sp>
        <p:nvSpPr>
          <p:cNvPr id="73" name="Google Shape;73;p2"/>
          <p:cNvSpPr txBox="1"/>
          <p:nvPr>
            <p:ph type="title"/>
          </p:nvPr>
        </p:nvSpPr>
        <p:spPr>
          <a:xfrm>
            <a:off x="6152558" y="1064590"/>
            <a:ext cx="5982900" cy="1121100"/>
          </a:xfrm>
          <a:prstGeom prst="rect">
            <a:avLst/>
          </a:prstGeom>
          <a:noFill/>
          <a:ln>
            <a:noFill/>
          </a:ln>
        </p:spPr>
        <p:txBody>
          <a:bodyPr anchorCtr="0" anchor="t" bIns="0" lIns="0" spcFirstLastPara="1" rIns="0" wrap="square" tIns="12700">
            <a:spAutoFit/>
          </a:bodyPr>
          <a:lstStyle/>
          <a:p>
            <a:pPr indent="0" lvl="0" marL="12700" rtl="0" algn="ctr">
              <a:lnSpc>
                <a:spcPct val="100000"/>
              </a:lnSpc>
              <a:spcBef>
                <a:spcPts val="0"/>
              </a:spcBef>
              <a:spcAft>
                <a:spcPts val="0"/>
              </a:spcAft>
              <a:buSzPts val="1400"/>
              <a:buNone/>
            </a:pPr>
            <a:r>
              <a:rPr lang="en-US" sz="7200">
                <a:solidFill>
                  <a:srgbClr val="38619D"/>
                </a:solidFill>
              </a:rPr>
              <a:t>ABOUT US</a:t>
            </a:r>
            <a:endParaRPr sz="7200"/>
          </a:p>
        </p:txBody>
      </p:sp>
      <p:sp>
        <p:nvSpPr>
          <p:cNvPr id="74" name="Google Shape;74;p2"/>
          <p:cNvSpPr txBox="1"/>
          <p:nvPr/>
        </p:nvSpPr>
        <p:spPr>
          <a:xfrm>
            <a:off x="1516800" y="3080325"/>
            <a:ext cx="15254400" cy="50796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1" i="0" lang="en-US" sz="3600" u="none" cap="none" strike="noStrike">
                <a:solidFill>
                  <a:srgbClr val="E36C09"/>
                </a:solidFill>
                <a:latin typeface="Calibri"/>
                <a:ea typeface="Calibri"/>
                <a:cs typeface="Calibri"/>
                <a:sym typeface="Calibri"/>
              </a:rPr>
              <a:t>Jefferson Ready Start Network (JRSN) is a coalition of thought partners committed to creating and implementing a bold local vision for early care and education – driven by our community’s need to improve opportunities and inspire change for children from birth to age five.</a:t>
            </a:r>
            <a:endParaRPr i="0" sz="14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3600"/>
              <a:buFont typeface="Arial"/>
              <a:buNone/>
            </a:pPr>
            <a:r>
              <a:t/>
            </a:r>
            <a:endParaRPr b="1" i="0" sz="3600" u="none" cap="none" strike="noStrike">
              <a:solidFill>
                <a:srgbClr val="E36C09"/>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3600"/>
              <a:buFont typeface="Arial"/>
              <a:buNone/>
            </a:pPr>
            <a:r>
              <a:rPr b="1" i="0" lang="en-US" sz="3600" u="none" cap="none" strike="noStrike">
                <a:solidFill>
                  <a:srgbClr val="E36C09"/>
                </a:solidFill>
                <a:latin typeface="Calibri"/>
                <a:ea typeface="Calibri"/>
                <a:cs typeface="Calibri"/>
                <a:sym typeface="Calibri"/>
              </a:rPr>
              <a:t>We bring together coalitions of individuals to increase access to quality early childhood experiences in Jefferson Parish. Guided by local data and context, we collaborate to develop intentional plans, secure and weave together resources, and implement creative solutions.</a:t>
            </a:r>
            <a:endParaRPr i="0" sz="1400" u="none" cap="none" strike="noStrike">
              <a:solidFill>
                <a:srgbClr val="000000"/>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pic>
        <p:nvPicPr>
          <p:cNvPr id="291" name="Google Shape;291;g316462f4c4f_0_9"/>
          <p:cNvPicPr preferRelativeResize="0"/>
          <p:nvPr/>
        </p:nvPicPr>
        <p:blipFill>
          <a:blip r:embed="rId3">
            <a:alphaModFix/>
          </a:blip>
          <a:stretch>
            <a:fillRect/>
          </a:stretch>
        </p:blipFill>
        <p:spPr>
          <a:xfrm>
            <a:off x="13957450" y="8398050"/>
            <a:ext cx="4133850" cy="1657350"/>
          </a:xfrm>
          <a:prstGeom prst="rect">
            <a:avLst/>
          </a:prstGeom>
          <a:noFill/>
          <a:ln>
            <a:noFill/>
          </a:ln>
        </p:spPr>
      </p:pic>
      <p:sp>
        <p:nvSpPr>
          <p:cNvPr id="292" name="Google Shape;292;g316462f4c4f_0_9"/>
          <p:cNvSpPr/>
          <p:nvPr/>
        </p:nvSpPr>
        <p:spPr>
          <a:xfrm>
            <a:off x="0" y="0"/>
            <a:ext cx="18288000" cy="1930200"/>
          </a:xfrm>
          <a:prstGeom prst="rect">
            <a:avLst/>
          </a:prstGeom>
          <a:solidFill>
            <a:srgbClr val="FF8345"/>
          </a:solidFill>
          <a:ln>
            <a:noFill/>
          </a:ln>
        </p:spPr>
        <p:txBody>
          <a:bodyPr anchorCtr="0" anchor="ctr" bIns="182850" lIns="182850" spcFirstLastPara="1" rIns="182850" wrap="square" tIns="182850">
            <a:noAutofit/>
          </a:bodyPr>
          <a:lstStyle/>
          <a:p>
            <a:pPr indent="0" lvl="0" marL="0" rtl="0" algn="ctr">
              <a:spcBef>
                <a:spcPts val="0"/>
              </a:spcBef>
              <a:spcAft>
                <a:spcPts val="0"/>
              </a:spcAft>
              <a:buNone/>
            </a:pPr>
            <a:r>
              <a:t/>
            </a:r>
            <a:endParaRPr sz="2800"/>
          </a:p>
        </p:txBody>
      </p:sp>
      <p:sp>
        <p:nvSpPr>
          <p:cNvPr id="293" name="Google Shape;293;g316462f4c4f_0_9"/>
          <p:cNvSpPr txBox="1"/>
          <p:nvPr/>
        </p:nvSpPr>
        <p:spPr>
          <a:xfrm>
            <a:off x="596500" y="416000"/>
            <a:ext cx="14497200" cy="1244400"/>
          </a:xfrm>
          <a:prstGeom prst="rect">
            <a:avLst/>
          </a:prstGeom>
          <a:noFill/>
          <a:ln>
            <a:noFill/>
          </a:ln>
        </p:spPr>
        <p:txBody>
          <a:bodyPr anchorCtr="0" anchor="t" bIns="182850" lIns="182850" spcFirstLastPara="1" rIns="182850" wrap="square" tIns="182850">
            <a:noAutofit/>
          </a:bodyPr>
          <a:lstStyle/>
          <a:p>
            <a:pPr indent="0" lvl="0" marL="0" rtl="0" algn="l">
              <a:spcBef>
                <a:spcPts val="0"/>
              </a:spcBef>
              <a:spcAft>
                <a:spcPts val="0"/>
              </a:spcAft>
              <a:buNone/>
            </a:pPr>
            <a:r>
              <a:rPr lang="en-US" sz="5000">
                <a:solidFill>
                  <a:schemeClr val="lt1"/>
                </a:solidFill>
              </a:rPr>
              <a:t>What are the School Readiness Tax Credits?</a:t>
            </a:r>
            <a:endParaRPr sz="5000">
              <a:solidFill>
                <a:schemeClr val="lt1"/>
              </a:solidFill>
            </a:endParaRPr>
          </a:p>
        </p:txBody>
      </p:sp>
      <p:sp>
        <p:nvSpPr>
          <p:cNvPr id="294" name="Google Shape;294;g316462f4c4f_0_9"/>
          <p:cNvSpPr txBox="1"/>
          <p:nvPr/>
        </p:nvSpPr>
        <p:spPr>
          <a:xfrm>
            <a:off x="-150" y="1947950"/>
            <a:ext cx="18288000" cy="5992800"/>
          </a:xfrm>
          <a:prstGeom prst="rect">
            <a:avLst/>
          </a:prstGeom>
          <a:noFill/>
          <a:ln>
            <a:noFill/>
          </a:ln>
        </p:spPr>
        <p:txBody>
          <a:bodyPr anchorCtr="0" anchor="t" bIns="182850" lIns="182850" spcFirstLastPara="1" rIns="182850" wrap="square" tIns="182850">
            <a:noAutofit/>
          </a:bodyPr>
          <a:lstStyle/>
          <a:p>
            <a:pPr indent="0" lvl="0" marL="0" rtl="0" algn="l">
              <a:spcBef>
                <a:spcPts val="0"/>
              </a:spcBef>
              <a:spcAft>
                <a:spcPts val="0"/>
              </a:spcAft>
              <a:buNone/>
            </a:pPr>
            <a:r>
              <a:rPr lang="en-US" sz="3600">
                <a:solidFill>
                  <a:schemeClr val="dk2"/>
                </a:solidFill>
              </a:rPr>
              <a:t>In 2007, Louisiana passed Act 394 which provided a package of tax credits known as the </a:t>
            </a:r>
            <a:r>
              <a:rPr lang="en-US" sz="3600" u="sng">
                <a:solidFill>
                  <a:schemeClr val="hlink"/>
                </a:solidFill>
                <a:hlinkClick r:id="rId4"/>
              </a:rPr>
              <a:t>School Readiness Tax Credit.</a:t>
            </a:r>
            <a:r>
              <a:rPr lang="en-US" sz="3600">
                <a:solidFill>
                  <a:schemeClr val="dk2"/>
                </a:solidFill>
              </a:rPr>
              <a:t> There are </a:t>
            </a:r>
            <a:r>
              <a:rPr lang="en-US" sz="3600" u="sng">
                <a:solidFill>
                  <a:schemeClr val="hlink"/>
                </a:solidFill>
                <a:hlinkClick r:id="rId5"/>
              </a:rPr>
              <a:t>five kinds</a:t>
            </a:r>
            <a:r>
              <a:rPr lang="en-US" sz="3600">
                <a:solidFill>
                  <a:schemeClr val="dk2"/>
                </a:solidFill>
              </a:rPr>
              <a:t>: </a:t>
            </a:r>
            <a:endParaRPr sz="3600">
              <a:solidFill>
                <a:schemeClr val="dk2"/>
              </a:solidFill>
            </a:endParaRPr>
          </a:p>
          <a:p>
            <a:pPr indent="0" lvl="0" marL="0" rtl="0" algn="l">
              <a:spcBef>
                <a:spcPts val="0"/>
              </a:spcBef>
              <a:spcAft>
                <a:spcPts val="0"/>
              </a:spcAft>
              <a:buNone/>
            </a:pPr>
            <a:r>
              <a:t/>
            </a:r>
            <a:endParaRPr sz="3600">
              <a:solidFill>
                <a:schemeClr val="dk2"/>
              </a:solidFill>
            </a:endParaRPr>
          </a:p>
          <a:p>
            <a:pPr indent="-647700" lvl="0" marL="914400" rtl="0" algn="l">
              <a:spcBef>
                <a:spcPts val="0"/>
              </a:spcBef>
              <a:spcAft>
                <a:spcPts val="0"/>
              </a:spcAft>
              <a:buClr>
                <a:schemeClr val="dk2"/>
              </a:buClr>
              <a:buSzPts val="3000"/>
              <a:buAutoNum type="arabicPeriod"/>
            </a:pPr>
            <a:r>
              <a:rPr b="1" lang="en-US" sz="3000">
                <a:solidFill>
                  <a:schemeClr val="dk2"/>
                </a:solidFill>
              </a:rPr>
              <a:t>Child Care Expense Tax Credit: </a:t>
            </a:r>
            <a:r>
              <a:rPr lang="en-US" sz="3000">
                <a:solidFill>
                  <a:schemeClr val="dk2"/>
                </a:solidFill>
              </a:rPr>
              <a:t>allows tax payers with qualified dependent under age 6 attending a program (2 star or higher) to claim tax credit</a:t>
            </a:r>
            <a:endParaRPr sz="3000">
              <a:solidFill>
                <a:schemeClr val="dk2"/>
              </a:solidFill>
            </a:endParaRPr>
          </a:p>
          <a:p>
            <a:pPr indent="0" lvl="0" marL="914400" rtl="0" algn="l">
              <a:spcBef>
                <a:spcPts val="0"/>
              </a:spcBef>
              <a:spcAft>
                <a:spcPts val="0"/>
              </a:spcAft>
              <a:buNone/>
            </a:pPr>
            <a:r>
              <a:t/>
            </a:r>
            <a:endParaRPr sz="3000">
              <a:solidFill>
                <a:schemeClr val="dk2"/>
              </a:solidFill>
            </a:endParaRPr>
          </a:p>
          <a:p>
            <a:pPr indent="-647700" lvl="0" marL="914400" rtl="0" algn="l">
              <a:spcBef>
                <a:spcPts val="0"/>
              </a:spcBef>
              <a:spcAft>
                <a:spcPts val="0"/>
              </a:spcAft>
              <a:buClr>
                <a:schemeClr val="dk2"/>
              </a:buClr>
              <a:buSzPts val="3000"/>
              <a:buAutoNum type="arabicPeriod"/>
            </a:pPr>
            <a:r>
              <a:rPr b="1" lang="en-US" sz="3000">
                <a:solidFill>
                  <a:schemeClr val="dk2"/>
                </a:solidFill>
              </a:rPr>
              <a:t>Child Care Provider Tax Credit</a:t>
            </a:r>
            <a:r>
              <a:rPr lang="en-US" sz="3000">
                <a:solidFill>
                  <a:schemeClr val="dk2"/>
                </a:solidFill>
              </a:rPr>
              <a:t>: allows providers to claim credit for providing care to foster children and CCAP children</a:t>
            </a:r>
            <a:endParaRPr sz="3000">
              <a:solidFill>
                <a:schemeClr val="dk2"/>
              </a:solidFill>
            </a:endParaRPr>
          </a:p>
          <a:p>
            <a:pPr indent="0" lvl="0" marL="914400" rtl="0" algn="l">
              <a:spcBef>
                <a:spcPts val="0"/>
              </a:spcBef>
              <a:spcAft>
                <a:spcPts val="0"/>
              </a:spcAft>
              <a:buNone/>
            </a:pPr>
            <a:r>
              <a:t/>
            </a:r>
            <a:endParaRPr sz="3000">
              <a:solidFill>
                <a:schemeClr val="dk2"/>
              </a:solidFill>
            </a:endParaRPr>
          </a:p>
          <a:p>
            <a:pPr indent="-647700" lvl="0" marL="914400" rtl="0" algn="l">
              <a:spcBef>
                <a:spcPts val="0"/>
              </a:spcBef>
              <a:spcAft>
                <a:spcPts val="0"/>
              </a:spcAft>
              <a:buClr>
                <a:schemeClr val="dk2"/>
              </a:buClr>
              <a:buSzPts val="3000"/>
              <a:buAutoNum type="arabicPeriod"/>
            </a:pPr>
            <a:r>
              <a:rPr b="1" lang="en-US" sz="3000">
                <a:solidFill>
                  <a:schemeClr val="dk2"/>
                </a:solidFill>
              </a:rPr>
              <a:t>Director and Staff Tax Credit: </a:t>
            </a:r>
            <a:r>
              <a:rPr lang="en-US" sz="3000">
                <a:solidFill>
                  <a:schemeClr val="dk2"/>
                </a:solidFill>
              </a:rPr>
              <a:t>allows staff and directors to claim refundable tax credit if at a  facility that participates in QRS and are enrolled in the </a:t>
            </a:r>
            <a:r>
              <a:rPr lang="en-US" sz="3000" u="sng">
                <a:solidFill>
                  <a:schemeClr val="hlink"/>
                </a:solidFill>
                <a:hlinkClick r:id="rId6"/>
              </a:rPr>
              <a:t>Pathways Career Development System</a:t>
            </a:r>
            <a:endParaRPr sz="3000">
              <a:solidFill>
                <a:schemeClr val="dk2"/>
              </a:solidFill>
            </a:endParaRPr>
          </a:p>
          <a:p>
            <a:pPr indent="0" lvl="0" marL="914400" rtl="0" algn="l">
              <a:spcBef>
                <a:spcPts val="0"/>
              </a:spcBef>
              <a:spcAft>
                <a:spcPts val="0"/>
              </a:spcAft>
              <a:buNone/>
            </a:pPr>
            <a:r>
              <a:t/>
            </a:r>
            <a:endParaRPr sz="3000">
              <a:solidFill>
                <a:schemeClr val="dk2"/>
              </a:solidFill>
            </a:endParaRPr>
          </a:p>
          <a:p>
            <a:pPr indent="-647700" lvl="0" marL="914400" rtl="0" algn="l">
              <a:spcBef>
                <a:spcPts val="0"/>
              </a:spcBef>
              <a:spcAft>
                <a:spcPts val="0"/>
              </a:spcAft>
              <a:buClr>
                <a:schemeClr val="dk2"/>
              </a:buClr>
              <a:buSzPts val="3000"/>
              <a:buAutoNum type="arabicPeriod"/>
            </a:pPr>
            <a:r>
              <a:rPr b="1" lang="en-US" sz="3000">
                <a:solidFill>
                  <a:schemeClr val="dk2"/>
                </a:solidFill>
              </a:rPr>
              <a:t>Tax Credit for Business-Supported Child Care: </a:t>
            </a:r>
            <a:r>
              <a:rPr lang="en-US" sz="3000">
                <a:solidFill>
                  <a:schemeClr val="dk2"/>
                </a:solidFill>
              </a:rPr>
              <a:t>Businesses who support child care can receive credit for a percentage of eligible expenses (e.g. repair or renovation, employee child care, etc.)</a:t>
            </a:r>
            <a:endParaRPr sz="3000">
              <a:solidFill>
                <a:schemeClr val="dk2"/>
              </a:solidFill>
            </a:endParaRPr>
          </a:p>
          <a:p>
            <a:pPr indent="0" lvl="0" marL="914400" rtl="0" algn="l">
              <a:spcBef>
                <a:spcPts val="0"/>
              </a:spcBef>
              <a:spcAft>
                <a:spcPts val="0"/>
              </a:spcAft>
              <a:buNone/>
            </a:pPr>
            <a:r>
              <a:t/>
            </a:r>
            <a:endParaRPr sz="3000">
              <a:solidFill>
                <a:schemeClr val="dk2"/>
              </a:solidFill>
            </a:endParaRPr>
          </a:p>
          <a:p>
            <a:pPr indent="-647700" lvl="0" marL="914400" rtl="0" algn="l">
              <a:spcBef>
                <a:spcPts val="0"/>
              </a:spcBef>
              <a:spcAft>
                <a:spcPts val="0"/>
              </a:spcAft>
              <a:buClr>
                <a:schemeClr val="dk2"/>
              </a:buClr>
              <a:buSzPts val="3000"/>
              <a:buAutoNum type="arabicPeriod"/>
            </a:pPr>
            <a:r>
              <a:rPr b="1" lang="en-US" sz="3000">
                <a:solidFill>
                  <a:schemeClr val="dk2"/>
                </a:solidFill>
              </a:rPr>
              <a:t>Tax Credit for Donation to Resource and Referral Agencies:</a:t>
            </a:r>
            <a:endParaRPr b="1" sz="3000">
              <a:solidFill>
                <a:schemeClr val="dk2"/>
              </a:solidFill>
            </a:endParaRPr>
          </a:p>
          <a:p>
            <a:pPr indent="0" lvl="0" marL="914400" rtl="0" algn="l">
              <a:spcBef>
                <a:spcPts val="0"/>
              </a:spcBef>
              <a:spcAft>
                <a:spcPts val="0"/>
              </a:spcAft>
              <a:buNone/>
            </a:pPr>
            <a:r>
              <a:rPr lang="en-US" sz="3000">
                <a:solidFill>
                  <a:schemeClr val="dk2"/>
                </a:solidFill>
              </a:rPr>
              <a:t>Businesses can receive tax credits for donations made to CCR&amp;R. </a:t>
            </a:r>
            <a:endParaRPr sz="3000">
              <a:solidFill>
                <a:schemeClr val="dk2"/>
              </a:solidFill>
            </a:endParaRPr>
          </a:p>
          <a:p>
            <a:pPr indent="0" lvl="0" marL="0" rtl="0" algn="l">
              <a:spcBef>
                <a:spcPts val="0"/>
              </a:spcBef>
              <a:spcAft>
                <a:spcPts val="0"/>
              </a:spcAft>
              <a:buNone/>
            </a:pPr>
            <a:r>
              <a:t/>
            </a:r>
            <a:endParaRPr sz="3200">
              <a:solidFill>
                <a:schemeClr val="dk2"/>
              </a:solidFill>
            </a:endParaRPr>
          </a:p>
        </p:txBody>
      </p:sp>
      <p:sp>
        <p:nvSpPr>
          <p:cNvPr id="295" name="Google Shape;295;g316462f4c4f_0_9"/>
          <p:cNvSpPr/>
          <p:nvPr/>
        </p:nvSpPr>
        <p:spPr>
          <a:xfrm>
            <a:off x="231800" y="8998050"/>
            <a:ext cx="13126800" cy="1244400"/>
          </a:xfrm>
          <a:prstGeom prst="rect">
            <a:avLst/>
          </a:prstGeom>
          <a:noFill/>
          <a:ln cap="flat" cmpd="sng" w="28575">
            <a:solidFill>
              <a:srgbClr val="FF8345"/>
            </a:solidFill>
            <a:prstDash val="solid"/>
            <a:round/>
            <a:headEnd len="sm" w="sm" type="none"/>
            <a:tailEnd len="sm" w="sm" type="none"/>
          </a:ln>
        </p:spPr>
        <p:txBody>
          <a:bodyPr anchorCtr="0" anchor="ctr" bIns="182850" lIns="182850" spcFirstLastPara="1" rIns="182850" wrap="square" tIns="182850">
            <a:noAutofit/>
          </a:bodyPr>
          <a:lstStyle/>
          <a:p>
            <a:pPr indent="0" lvl="0" marL="0" rtl="0" algn="ctr">
              <a:spcBef>
                <a:spcPts val="0"/>
              </a:spcBef>
              <a:spcAft>
                <a:spcPts val="0"/>
              </a:spcAft>
              <a:buNone/>
            </a:pPr>
            <a:r>
              <a:t/>
            </a:r>
            <a:endParaRPr sz="280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pic>
        <p:nvPicPr>
          <p:cNvPr id="300" name="Google Shape;300;g316462f4c4f_1_6"/>
          <p:cNvPicPr preferRelativeResize="0"/>
          <p:nvPr/>
        </p:nvPicPr>
        <p:blipFill>
          <a:blip r:embed="rId3">
            <a:alphaModFix/>
          </a:blip>
          <a:stretch>
            <a:fillRect/>
          </a:stretch>
        </p:blipFill>
        <p:spPr>
          <a:xfrm>
            <a:off x="13957450" y="8398050"/>
            <a:ext cx="4133850" cy="1657350"/>
          </a:xfrm>
          <a:prstGeom prst="rect">
            <a:avLst/>
          </a:prstGeom>
          <a:noFill/>
          <a:ln>
            <a:noFill/>
          </a:ln>
        </p:spPr>
      </p:pic>
      <p:sp>
        <p:nvSpPr>
          <p:cNvPr id="301" name="Google Shape;301;g316462f4c4f_1_6"/>
          <p:cNvSpPr/>
          <p:nvPr/>
        </p:nvSpPr>
        <p:spPr>
          <a:xfrm>
            <a:off x="0" y="0"/>
            <a:ext cx="18288000" cy="1930200"/>
          </a:xfrm>
          <a:prstGeom prst="rect">
            <a:avLst/>
          </a:prstGeom>
          <a:solidFill>
            <a:srgbClr val="FF8345"/>
          </a:solidFill>
          <a:ln>
            <a:noFill/>
          </a:ln>
        </p:spPr>
        <p:txBody>
          <a:bodyPr anchorCtr="0" anchor="ctr" bIns="182850" lIns="182850" spcFirstLastPara="1" rIns="182850" wrap="square" tIns="182850">
            <a:noAutofit/>
          </a:bodyPr>
          <a:lstStyle/>
          <a:p>
            <a:pPr indent="0" lvl="0" marL="0" rtl="0" algn="ctr">
              <a:spcBef>
                <a:spcPts val="0"/>
              </a:spcBef>
              <a:spcAft>
                <a:spcPts val="0"/>
              </a:spcAft>
              <a:buNone/>
            </a:pPr>
            <a:r>
              <a:t/>
            </a:r>
            <a:endParaRPr sz="2800"/>
          </a:p>
        </p:txBody>
      </p:sp>
      <p:sp>
        <p:nvSpPr>
          <p:cNvPr id="302" name="Google Shape;302;g316462f4c4f_1_6"/>
          <p:cNvSpPr txBox="1"/>
          <p:nvPr/>
        </p:nvSpPr>
        <p:spPr>
          <a:xfrm>
            <a:off x="291700" y="416000"/>
            <a:ext cx="17799600" cy="1244400"/>
          </a:xfrm>
          <a:prstGeom prst="rect">
            <a:avLst/>
          </a:prstGeom>
          <a:noFill/>
          <a:ln>
            <a:noFill/>
          </a:ln>
        </p:spPr>
        <p:txBody>
          <a:bodyPr anchorCtr="0" anchor="t" bIns="182850" lIns="182850" spcFirstLastPara="1" rIns="182850" wrap="square" tIns="182850">
            <a:noAutofit/>
          </a:bodyPr>
          <a:lstStyle/>
          <a:p>
            <a:pPr indent="0" lvl="0" marL="0" rtl="0" algn="l">
              <a:spcBef>
                <a:spcPts val="0"/>
              </a:spcBef>
              <a:spcAft>
                <a:spcPts val="0"/>
              </a:spcAft>
              <a:buNone/>
            </a:pPr>
            <a:r>
              <a:rPr lang="en-US" sz="5000">
                <a:solidFill>
                  <a:schemeClr val="lt1"/>
                </a:solidFill>
              </a:rPr>
              <a:t>The SRTC Process</a:t>
            </a:r>
            <a:endParaRPr sz="5000">
              <a:solidFill>
                <a:schemeClr val="lt1"/>
              </a:solidFill>
            </a:endParaRPr>
          </a:p>
        </p:txBody>
      </p:sp>
      <p:sp>
        <p:nvSpPr>
          <p:cNvPr id="303" name="Google Shape;303;g316462f4c4f_1_6"/>
          <p:cNvSpPr txBox="1"/>
          <p:nvPr/>
        </p:nvSpPr>
        <p:spPr>
          <a:xfrm>
            <a:off x="158850" y="1918950"/>
            <a:ext cx="17799600" cy="2209800"/>
          </a:xfrm>
          <a:prstGeom prst="rect">
            <a:avLst/>
          </a:prstGeom>
          <a:noFill/>
          <a:ln>
            <a:noFill/>
          </a:ln>
        </p:spPr>
        <p:txBody>
          <a:bodyPr anchorCtr="0" anchor="t" bIns="182850" lIns="182850" spcFirstLastPara="1" rIns="182850" wrap="square" tIns="182850">
            <a:noAutofit/>
          </a:bodyPr>
          <a:lstStyle/>
          <a:p>
            <a:pPr indent="0" lvl="0" marL="0" rtl="0" algn="l">
              <a:spcBef>
                <a:spcPts val="0"/>
              </a:spcBef>
              <a:spcAft>
                <a:spcPts val="0"/>
              </a:spcAft>
              <a:buNone/>
            </a:pPr>
            <a:r>
              <a:t/>
            </a:r>
            <a:endParaRPr sz="3600">
              <a:solidFill>
                <a:schemeClr val="dk2"/>
              </a:solidFill>
            </a:endParaRPr>
          </a:p>
        </p:txBody>
      </p:sp>
      <p:sp>
        <p:nvSpPr>
          <p:cNvPr id="304" name="Google Shape;304;g316462f4c4f_1_6"/>
          <p:cNvSpPr txBox="1"/>
          <p:nvPr/>
        </p:nvSpPr>
        <p:spPr>
          <a:xfrm>
            <a:off x="-69000" y="1831500"/>
            <a:ext cx="18357000" cy="4260000"/>
          </a:xfrm>
          <a:prstGeom prst="rect">
            <a:avLst/>
          </a:prstGeom>
          <a:noFill/>
          <a:ln>
            <a:noFill/>
          </a:ln>
        </p:spPr>
        <p:txBody>
          <a:bodyPr anchorCtr="0" anchor="t" bIns="182850" lIns="182850" spcFirstLastPara="1" rIns="182850" wrap="square" tIns="182850">
            <a:noAutofit/>
          </a:bodyPr>
          <a:lstStyle/>
          <a:p>
            <a:pPr indent="-660400" lvl="0" marL="914400" rtl="0" algn="l">
              <a:spcBef>
                <a:spcPts val="0"/>
              </a:spcBef>
              <a:spcAft>
                <a:spcPts val="0"/>
              </a:spcAft>
              <a:buClr>
                <a:schemeClr val="dk2"/>
              </a:buClr>
              <a:buSzPts val="3200"/>
              <a:buAutoNum type="arabicPeriod"/>
            </a:pPr>
            <a:r>
              <a:rPr lang="en-US" sz="3200">
                <a:solidFill>
                  <a:schemeClr val="dk2"/>
                </a:solidFill>
              </a:rPr>
              <a:t>Businesses with a LA Tax ID can go online to </a:t>
            </a:r>
            <a:r>
              <a:rPr lang="en-US" sz="3200" u="sng">
                <a:solidFill>
                  <a:schemeClr val="hlink"/>
                </a:solidFill>
                <a:hlinkClick r:id="rId4"/>
              </a:rPr>
              <a:t>https://jeffersonreadystartnetwork.com/srtc/</a:t>
            </a:r>
            <a:r>
              <a:rPr lang="en-US" sz="3200">
                <a:solidFill>
                  <a:schemeClr val="dk2"/>
                </a:solidFill>
              </a:rPr>
              <a:t> to take advantage of this credit via check or online portal (</a:t>
            </a:r>
            <a:r>
              <a:rPr lang="en-US" sz="3200" u="sng">
                <a:solidFill>
                  <a:schemeClr val="hlink"/>
                </a:solidFill>
                <a:hlinkClick r:id="rId5"/>
              </a:rPr>
              <a:t>https://jeffersoncommunity.org/donate/</a:t>
            </a:r>
            <a:r>
              <a:rPr lang="en-US" sz="3200">
                <a:solidFill>
                  <a:schemeClr val="dk2"/>
                </a:solidFill>
              </a:rPr>
              <a:t>). </a:t>
            </a:r>
            <a:endParaRPr sz="3200">
              <a:solidFill>
                <a:schemeClr val="dk2"/>
              </a:solidFill>
            </a:endParaRPr>
          </a:p>
          <a:p>
            <a:pPr indent="-660400" lvl="1" marL="1828800" rtl="0" algn="l">
              <a:spcBef>
                <a:spcPts val="0"/>
              </a:spcBef>
              <a:spcAft>
                <a:spcPts val="0"/>
              </a:spcAft>
              <a:buClr>
                <a:schemeClr val="dk2"/>
              </a:buClr>
              <a:buSzPts val="3200"/>
              <a:buAutoNum type="alphaLcPeriod"/>
            </a:pPr>
            <a:r>
              <a:rPr lang="en-US" sz="3200">
                <a:solidFill>
                  <a:schemeClr val="dk2"/>
                </a:solidFill>
              </a:rPr>
              <a:t>They can also follow the directions on the </a:t>
            </a:r>
            <a:r>
              <a:rPr lang="en-US" sz="3200">
                <a:solidFill>
                  <a:schemeClr val="dk2"/>
                </a:solidFill>
                <a:extLst>
                  <a:ext uri="http://customooxmlschemas.google.com/">
                    <go:slidesCustomData xmlns:go="http://customooxmlschemas.google.com/" textRoundtripDataId="0"/>
                  </a:ext>
                </a:extLst>
              </a:rPr>
              <a:t>flyer</a:t>
            </a:r>
            <a:r>
              <a:rPr lang="en-US" sz="3200">
                <a:solidFill>
                  <a:schemeClr val="dk2"/>
                </a:solidFill>
              </a:rPr>
              <a:t>.</a:t>
            </a:r>
            <a:endParaRPr sz="3200">
              <a:solidFill>
                <a:schemeClr val="dk2"/>
              </a:solidFill>
            </a:endParaRPr>
          </a:p>
          <a:p>
            <a:pPr indent="-660400" lvl="1" marL="1828800" rtl="0" algn="l">
              <a:spcBef>
                <a:spcPts val="0"/>
              </a:spcBef>
              <a:spcAft>
                <a:spcPts val="0"/>
              </a:spcAft>
              <a:buClr>
                <a:schemeClr val="dk2"/>
              </a:buClr>
              <a:buSzPts val="3200"/>
              <a:buAutoNum type="alphaLcPeriod"/>
            </a:pPr>
            <a:r>
              <a:rPr lang="en-US" sz="3200">
                <a:solidFill>
                  <a:schemeClr val="dk2"/>
                </a:solidFill>
              </a:rPr>
              <a:t>Checks must be made out to Jefferson Ready Start Network.</a:t>
            </a:r>
            <a:endParaRPr sz="3200">
              <a:solidFill>
                <a:schemeClr val="dk2"/>
              </a:solidFill>
            </a:endParaRPr>
          </a:p>
          <a:p>
            <a:pPr indent="0" lvl="0" marL="914400" rtl="0" algn="l">
              <a:spcBef>
                <a:spcPts val="0"/>
              </a:spcBef>
              <a:spcAft>
                <a:spcPts val="0"/>
              </a:spcAft>
              <a:buNone/>
            </a:pPr>
            <a:r>
              <a:t/>
            </a:r>
            <a:endParaRPr sz="2200">
              <a:solidFill>
                <a:schemeClr val="dk2"/>
              </a:solidFill>
            </a:endParaRPr>
          </a:p>
          <a:p>
            <a:pPr indent="-660400" lvl="0" marL="914400" rtl="0" algn="l">
              <a:spcBef>
                <a:spcPts val="0"/>
              </a:spcBef>
              <a:spcAft>
                <a:spcPts val="0"/>
              </a:spcAft>
              <a:buClr>
                <a:schemeClr val="dk2"/>
              </a:buClr>
              <a:buSzPts val="3200"/>
              <a:buAutoNum type="arabicPeriod"/>
            </a:pPr>
            <a:r>
              <a:rPr lang="en-US" sz="3200">
                <a:solidFill>
                  <a:schemeClr val="dk2"/>
                </a:solidFill>
              </a:rPr>
              <a:t>Donations of up to $5,000 are eligible for a dollar-for-dollar refundable tax credit. (Larger donations are welcome but anything over $5,000 will not be counted for a tax credit.)</a:t>
            </a:r>
            <a:endParaRPr sz="3200">
              <a:solidFill>
                <a:schemeClr val="dk2"/>
              </a:solidFill>
            </a:endParaRPr>
          </a:p>
          <a:p>
            <a:pPr indent="0" lvl="0" marL="914400" rtl="0" algn="l">
              <a:spcBef>
                <a:spcPts val="0"/>
              </a:spcBef>
              <a:spcAft>
                <a:spcPts val="0"/>
              </a:spcAft>
              <a:buNone/>
            </a:pPr>
            <a:r>
              <a:t/>
            </a:r>
            <a:endParaRPr sz="2200">
              <a:solidFill>
                <a:schemeClr val="dk2"/>
              </a:solidFill>
            </a:endParaRPr>
          </a:p>
          <a:p>
            <a:pPr indent="-660400" lvl="0" marL="914400" rtl="0" algn="l">
              <a:spcBef>
                <a:spcPts val="0"/>
              </a:spcBef>
              <a:spcAft>
                <a:spcPts val="0"/>
              </a:spcAft>
              <a:buClr>
                <a:schemeClr val="dk2"/>
              </a:buClr>
              <a:buSzPts val="3200"/>
              <a:buAutoNum type="arabicPeriod"/>
            </a:pPr>
            <a:r>
              <a:rPr lang="en-US" sz="3200">
                <a:solidFill>
                  <a:schemeClr val="dk2"/>
                </a:solidFill>
              </a:rPr>
              <a:t>Eligible donors will receive a thank you letter from Jefferson Ready Start Network. </a:t>
            </a:r>
            <a:endParaRPr sz="3200">
              <a:solidFill>
                <a:schemeClr val="dk2"/>
              </a:solidFill>
            </a:endParaRPr>
          </a:p>
          <a:p>
            <a:pPr indent="0" lvl="0" marL="914400" rtl="0" algn="l">
              <a:spcBef>
                <a:spcPts val="0"/>
              </a:spcBef>
              <a:spcAft>
                <a:spcPts val="0"/>
              </a:spcAft>
              <a:buNone/>
            </a:pPr>
            <a:r>
              <a:t/>
            </a:r>
            <a:endParaRPr sz="2200">
              <a:solidFill>
                <a:schemeClr val="dk2"/>
              </a:solidFill>
            </a:endParaRPr>
          </a:p>
          <a:p>
            <a:pPr indent="-660400" lvl="0" marL="914400" rtl="0" algn="l">
              <a:spcBef>
                <a:spcPts val="0"/>
              </a:spcBef>
              <a:spcAft>
                <a:spcPts val="0"/>
              </a:spcAft>
              <a:buClr>
                <a:schemeClr val="dk2"/>
              </a:buClr>
              <a:buSzPts val="3200"/>
              <a:buAutoNum type="arabicPeriod"/>
            </a:pPr>
            <a:r>
              <a:rPr lang="en-US" sz="3200">
                <a:solidFill>
                  <a:schemeClr val="dk2"/>
                </a:solidFill>
              </a:rPr>
              <a:t>Donors can then complete their LA tax returns as typical:</a:t>
            </a:r>
            <a:endParaRPr sz="3200">
              <a:solidFill>
                <a:schemeClr val="dk2"/>
              </a:solidFill>
            </a:endParaRPr>
          </a:p>
          <a:p>
            <a:pPr indent="-660400" lvl="1" marL="1828800" rtl="0" algn="l">
              <a:spcBef>
                <a:spcPts val="0"/>
              </a:spcBef>
              <a:spcAft>
                <a:spcPts val="0"/>
              </a:spcAft>
              <a:buClr>
                <a:schemeClr val="dk2"/>
              </a:buClr>
              <a:buSzPts val="3200"/>
              <a:buAutoNum type="alphaLcPeriod"/>
            </a:pPr>
            <a:r>
              <a:rPr lang="en-US" sz="3200">
                <a:solidFill>
                  <a:schemeClr val="dk2"/>
                </a:solidFill>
              </a:rPr>
              <a:t>Filing individually: complete tax form IT-540.</a:t>
            </a:r>
            <a:endParaRPr sz="3200">
              <a:solidFill>
                <a:schemeClr val="dk2"/>
              </a:solidFill>
            </a:endParaRPr>
          </a:p>
          <a:p>
            <a:pPr indent="-660400" lvl="1" marL="1828800" rtl="0" algn="l">
              <a:spcBef>
                <a:spcPts val="0"/>
              </a:spcBef>
              <a:spcAft>
                <a:spcPts val="0"/>
              </a:spcAft>
              <a:buClr>
                <a:schemeClr val="dk2"/>
              </a:buClr>
              <a:buSzPts val="3200"/>
              <a:buAutoNum type="alphaLcPeriod"/>
            </a:pPr>
            <a:r>
              <a:rPr lang="en-US" sz="3200">
                <a:solidFill>
                  <a:schemeClr val="dk2"/>
                </a:solidFill>
              </a:rPr>
              <a:t>Filing as a corporation or franchise: complete tax form CIFT-620.</a:t>
            </a:r>
            <a:endParaRPr sz="3200">
              <a:solidFill>
                <a:schemeClr val="dk2"/>
              </a:solidFill>
            </a:endParaRPr>
          </a:p>
          <a:p>
            <a:pPr indent="-660400" lvl="1" marL="1828800" rtl="0" algn="l">
              <a:spcBef>
                <a:spcPts val="0"/>
              </a:spcBef>
              <a:spcAft>
                <a:spcPts val="0"/>
              </a:spcAft>
              <a:buClr>
                <a:schemeClr val="dk2"/>
              </a:buClr>
              <a:buSzPts val="3200"/>
              <a:buAutoNum type="alphaLcPeriod"/>
            </a:pPr>
            <a:r>
              <a:rPr lang="en-US" sz="3200">
                <a:solidFill>
                  <a:schemeClr val="dk2"/>
                </a:solidFill>
              </a:rPr>
              <a:t>Enter code 68F and choose “agency” for Child Care Resource and Referral tax credits.</a:t>
            </a:r>
            <a:endParaRPr sz="3200">
              <a:solidFill>
                <a:schemeClr val="dk2"/>
              </a:solidFill>
            </a:endParaRPr>
          </a:p>
          <a:p>
            <a:pPr indent="-660400" lvl="1" marL="1828800" rtl="0" algn="l">
              <a:spcBef>
                <a:spcPts val="0"/>
              </a:spcBef>
              <a:spcAft>
                <a:spcPts val="0"/>
              </a:spcAft>
              <a:buClr>
                <a:schemeClr val="dk2"/>
              </a:buClr>
              <a:buSzPts val="3200"/>
              <a:buAutoNum type="alphaLcPeriod"/>
            </a:pPr>
            <a:r>
              <a:rPr lang="en-US" sz="3200">
                <a:solidFill>
                  <a:schemeClr val="dk2"/>
                </a:solidFill>
              </a:rPr>
              <a:t>Attach documentation (e.g. letter from JRSN, receipt, and/or schedule                            K-1 if appropriate.)</a:t>
            </a:r>
            <a:endParaRPr sz="3200">
              <a:solidFill>
                <a:schemeClr val="dk2"/>
              </a:solidFill>
            </a:endParaRPr>
          </a:p>
          <a:p>
            <a:pPr indent="0" lvl="0" marL="1828800" rtl="0" algn="l">
              <a:spcBef>
                <a:spcPts val="0"/>
              </a:spcBef>
              <a:spcAft>
                <a:spcPts val="0"/>
              </a:spcAft>
              <a:buNone/>
            </a:pPr>
            <a:r>
              <a:t/>
            </a:r>
            <a:endParaRPr sz="2200">
              <a:solidFill>
                <a:schemeClr val="dk2"/>
              </a:solidFill>
            </a:endParaRPr>
          </a:p>
          <a:p>
            <a:pPr indent="-660400" lvl="0" marL="914400" rtl="0" algn="l">
              <a:spcBef>
                <a:spcPts val="0"/>
              </a:spcBef>
              <a:spcAft>
                <a:spcPts val="0"/>
              </a:spcAft>
              <a:buClr>
                <a:schemeClr val="dk2"/>
              </a:buClr>
              <a:buSzPts val="3200"/>
              <a:buAutoNum type="arabicPeriod"/>
            </a:pPr>
            <a:r>
              <a:rPr lang="en-US" sz="3200">
                <a:solidFill>
                  <a:schemeClr val="dk2"/>
                </a:solidFill>
              </a:rPr>
              <a:t>LDOR will review the return and adjust the refund or liability. </a:t>
            </a:r>
            <a:endParaRPr sz="3200">
              <a:solidFill>
                <a:schemeClr val="dk2"/>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08" name="Shape 308"/>
        <p:cNvGrpSpPr/>
        <p:nvPr/>
      </p:nvGrpSpPr>
      <p:grpSpPr>
        <a:xfrm>
          <a:off x="0" y="0"/>
          <a:ext cx="0" cy="0"/>
          <a:chOff x="0" y="0"/>
          <a:chExt cx="0" cy="0"/>
        </a:xfrm>
      </p:grpSpPr>
      <p:sp>
        <p:nvSpPr>
          <p:cNvPr id="309" name="Google Shape;309;p20"/>
          <p:cNvSpPr/>
          <p:nvPr/>
        </p:nvSpPr>
        <p:spPr>
          <a:xfrm>
            <a:off x="0" y="0"/>
            <a:ext cx="18288000" cy="10287000"/>
          </a:xfrm>
          <a:custGeom>
            <a:rect b="b" l="l" r="r" t="t"/>
            <a:pathLst>
              <a:path extrusionOk="0" h="10287000" w="18288000">
                <a:moveTo>
                  <a:pt x="18287998" y="10286999"/>
                </a:moveTo>
                <a:lnTo>
                  <a:pt x="0" y="10286999"/>
                </a:lnTo>
                <a:lnTo>
                  <a:pt x="0" y="0"/>
                </a:lnTo>
                <a:lnTo>
                  <a:pt x="18287998" y="0"/>
                </a:lnTo>
                <a:lnTo>
                  <a:pt x="18287998" y="10286999"/>
                </a:lnTo>
                <a:close/>
              </a:path>
            </a:pathLst>
          </a:custGeom>
          <a:solidFill>
            <a:srgbClr val="38619D"/>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310" name="Google Shape;310;p20"/>
          <p:cNvGrpSpPr/>
          <p:nvPr/>
        </p:nvGrpSpPr>
        <p:grpSpPr>
          <a:xfrm>
            <a:off x="455207" y="485775"/>
            <a:ext cx="17373600" cy="9315450"/>
            <a:chOff x="455207" y="380559"/>
            <a:chExt cx="17373600" cy="9315450"/>
          </a:xfrm>
        </p:grpSpPr>
        <p:sp>
          <p:nvSpPr>
            <p:cNvPr id="311" name="Google Shape;311;p20"/>
            <p:cNvSpPr/>
            <p:nvPr/>
          </p:nvSpPr>
          <p:spPr>
            <a:xfrm>
              <a:off x="455207" y="380559"/>
              <a:ext cx="17373600" cy="9315450"/>
            </a:xfrm>
            <a:custGeom>
              <a:rect b="b" l="l" r="r" t="t"/>
              <a:pathLst>
                <a:path extrusionOk="0" h="9315450" w="17373600">
                  <a:moveTo>
                    <a:pt x="17373598" y="9315449"/>
                  </a:moveTo>
                  <a:lnTo>
                    <a:pt x="0" y="9315449"/>
                  </a:lnTo>
                  <a:lnTo>
                    <a:pt x="0" y="0"/>
                  </a:lnTo>
                  <a:lnTo>
                    <a:pt x="17373598" y="0"/>
                  </a:lnTo>
                  <a:lnTo>
                    <a:pt x="17373598" y="9315449"/>
                  </a:lnTo>
                  <a:close/>
                </a:path>
              </a:pathLst>
            </a:custGeom>
            <a:solidFill>
              <a:srgbClr val="FFFF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id="312" name="Google Shape;312;p20"/>
            <p:cNvPicPr preferRelativeResize="0"/>
            <p:nvPr/>
          </p:nvPicPr>
          <p:blipFill rotWithShape="1">
            <a:blip r:embed="rId3">
              <a:alphaModFix/>
            </a:blip>
            <a:srcRect b="0" l="0" r="0" t="0"/>
            <a:stretch/>
          </p:blipFill>
          <p:spPr>
            <a:xfrm>
              <a:off x="5844875" y="6952510"/>
              <a:ext cx="6598250" cy="2034125"/>
            </a:xfrm>
            <a:prstGeom prst="rect">
              <a:avLst/>
            </a:prstGeom>
            <a:noFill/>
            <a:ln>
              <a:noFill/>
            </a:ln>
          </p:spPr>
        </p:pic>
      </p:grpSp>
      <p:sp>
        <p:nvSpPr>
          <p:cNvPr id="313" name="Google Shape;313;p20"/>
          <p:cNvSpPr txBox="1"/>
          <p:nvPr>
            <p:ph type="title"/>
          </p:nvPr>
        </p:nvSpPr>
        <p:spPr>
          <a:xfrm>
            <a:off x="2772000" y="1223963"/>
            <a:ext cx="12744000" cy="1383900"/>
          </a:xfrm>
          <a:prstGeom prst="rect">
            <a:avLst/>
          </a:prstGeom>
          <a:noFill/>
          <a:ln>
            <a:noFill/>
          </a:ln>
        </p:spPr>
        <p:txBody>
          <a:bodyPr anchorCtr="0" anchor="t" bIns="0" lIns="0" spcFirstLastPara="1" rIns="0" wrap="square" tIns="13950">
            <a:spAutoFit/>
          </a:bodyPr>
          <a:lstStyle/>
          <a:p>
            <a:pPr indent="0" lvl="0" marL="12700" rtl="0" algn="ctr">
              <a:lnSpc>
                <a:spcPct val="100000"/>
              </a:lnSpc>
              <a:spcBef>
                <a:spcPts val="0"/>
              </a:spcBef>
              <a:spcAft>
                <a:spcPts val="0"/>
              </a:spcAft>
              <a:buSzPts val="1400"/>
              <a:buNone/>
            </a:pPr>
            <a:r>
              <a:rPr lang="en-US" sz="8900">
                <a:latin typeface="Calibri"/>
                <a:ea typeface="Calibri"/>
                <a:cs typeface="Calibri"/>
                <a:sym typeface="Calibri"/>
              </a:rPr>
              <a:t>Follow us for updates</a:t>
            </a:r>
            <a:endParaRPr sz="8900"/>
          </a:p>
        </p:txBody>
      </p:sp>
      <p:grpSp>
        <p:nvGrpSpPr>
          <p:cNvPr id="314" name="Google Shape;314;p20"/>
          <p:cNvGrpSpPr/>
          <p:nvPr/>
        </p:nvGrpSpPr>
        <p:grpSpPr>
          <a:xfrm>
            <a:off x="1066800" y="3467413"/>
            <a:ext cx="3658544" cy="2795019"/>
            <a:chOff x="3416949" y="3522807"/>
            <a:chExt cx="3658544" cy="2795019"/>
          </a:xfrm>
        </p:grpSpPr>
        <p:sp>
          <p:nvSpPr>
            <p:cNvPr id="315" name="Google Shape;315;p20"/>
            <p:cNvSpPr/>
            <p:nvPr/>
          </p:nvSpPr>
          <p:spPr>
            <a:xfrm>
              <a:off x="6418268" y="3522807"/>
              <a:ext cx="657225" cy="657225"/>
            </a:xfrm>
            <a:custGeom>
              <a:rect b="b" l="l" r="r" t="t"/>
              <a:pathLst>
                <a:path extrusionOk="0" h="657225" w="657225">
                  <a:moveTo>
                    <a:pt x="530835" y="657224"/>
                  </a:moveTo>
                  <a:lnTo>
                    <a:pt x="126389" y="657224"/>
                  </a:lnTo>
                  <a:lnTo>
                    <a:pt x="77315" y="647251"/>
                  </a:lnTo>
                  <a:lnTo>
                    <a:pt x="37127" y="620097"/>
                  </a:lnTo>
                  <a:lnTo>
                    <a:pt x="9973" y="579909"/>
                  </a:lnTo>
                  <a:lnTo>
                    <a:pt x="0" y="530835"/>
                  </a:lnTo>
                  <a:lnTo>
                    <a:pt x="0" y="126389"/>
                  </a:lnTo>
                  <a:lnTo>
                    <a:pt x="9973" y="77315"/>
                  </a:lnTo>
                  <a:lnTo>
                    <a:pt x="37127" y="37127"/>
                  </a:lnTo>
                  <a:lnTo>
                    <a:pt x="77315" y="9973"/>
                  </a:lnTo>
                  <a:lnTo>
                    <a:pt x="126389" y="0"/>
                  </a:lnTo>
                  <a:lnTo>
                    <a:pt x="530835" y="0"/>
                  </a:lnTo>
                  <a:lnTo>
                    <a:pt x="579909" y="9973"/>
                  </a:lnTo>
                  <a:lnTo>
                    <a:pt x="620097" y="37127"/>
                  </a:lnTo>
                  <a:lnTo>
                    <a:pt x="629171" y="50555"/>
                  </a:lnTo>
                  <a:lnTo>
                    <a:pt x="126389" y="50555"/>
                  </a:lnTo>
                  <a:lnTo>
                    <a:pt x="96731" y="56468"/>
                  </a:lnTo>
                  <a:lnTo>
                    <a:pt x="72642" y="72642"/>
                  </a:lnTo>
                  <a:lnTo>
                    <a:pt x="56468" y="96731"/>
                  </a:lnTo>
                  <a:lnTo>
                    <a:pt x="50555" y="126389"/>
                  </a:lnTo>
                  <a:lnTo>
                    <a:pt x="50555" y="530835"/>
                  </a:lnTo>
                  <a:lnTo>
                    <a:pt x="56468" y="560493"/>
                  </a:lnTo>
                  <a:lnTo>
                    <a:pt x="72642" y="584582"/>
                  </a:lnTo>
                  <a:lnTo>
                    <a:pt x="96731" y="600756"/>
                  </a:lnTo>
                  <a:lnTo>
                    <a:pt x="126389" y="606669"/>
                  </a:lnTo>
                  <a:lnTo>
                    <a:pt x="629171" y="606669"/>
                  </a:lnTo>
                  <a:lnTo>
                    <a:pt x="620097" y="620097"/>
                  </a:lnTo>
                  <a:lnTo>
                    <a:pt x="579909" y="647251"/>
                  </a:lnTo>
                  <a:lnTo>
                    <a:pt x="530835" y="657224"/>
                  </a:lnTo>
                  <a:close/>
                </a:path>
                <a:path extrusionOk="0" h="657225" w="657225">
                  <a:moveTo>
                    <a:pt x="629171" y="606669"/>
                  </a:moveTo>
                  <a:lnTo>
                    <a:pt x="530835" y="606669"/>
                  </a:lnTo>
                  <a:lnTo>
                    <a:pt x="560493" y="600756"/>
                  </a:lnTo>
                  <a:lnTo>
                    <a:pt x="584582" y="584582"/>
                  </a:lnTo>
                  <a:lnTo>
                    <a:pt x="600756" y="560493"/>
                  </a:lnTo>
                  <a:lnTo>
                    <a:pt x="606669" y="530835"/>
                  </a:lnTo>
                  <a:lnTo>
                    <a:pt x="606669" y="126389"/>
                  </a:lnTo>
                  <a:lnTo>
                    <a:pt x="600756" y="96731"/>
                  </a:lnTo>
                  <a:lnTo>
                    <a:pt x="584582" y="72642"/>
                  </a:lnTo>
                  <a:lnTo>
                    <a:pt x="560493" y="56468"/>
                  </a:lnTo>
                  <a:lnTo>
                    <a:pt x="530835" y="50555"/>
                  </a:lnTo>
                  <a:lnTo>
                    <a:pt x="629171" y="50555"/>
                  </a:lnTo>
                  <a:lnTo>
                    <a:pt x="647251" y="77315"/>
                  </a:lnTo>
                  <a:lnTo>
                    <a:pt x="657224" y="126389"/>
                  </a:lnTo>
                  <a:lnTo>
                    <a:pt x="657224" y="530835"/>
                  </a:lnTo>
                  <a:lnTo>
                    <a:pt x="647251" y="579909"/>
                  </a:lnTo>
                  <a:lnTo>
                    <a:pt x="629171" y="606669"/>
                  </a:lnTo>
                  <a:close/>
                </a:path>
                <a:path extrusionOk="0" h="657225" w="657225">
                  <a:moveTo>
                    <a:pt x="450163" y="321404"/>
                  </a:moveTo>
                  <a:lnTo>
                    <a:pt x="365541" y="321404"/>
                  </a:lnTo>
                  <a:lnTo>
                    <a:pt x="365541" y="261468"/>
                  </a:lnTo>
                  <a:lnTo>
                    <a:pt x="373202" y="215334"/>
                  </a:lnTo>
                  <a:lnTo>
                    <a:pt x="394750" y="181665"/>
                  </a:lnTo>
                  <a:lnTo>
                    <a:pt x="428032" y="161040"/>
                  </a:lnTo>
                  <a:lnTo>
                    <a:pt x="470899" y="154037"/>
                  </a:lnTo>
                  <a:lnTo>
                    <a:pt x="492377" y="154388"/>
                  </a:lnTo>
                  <a:lnTo>
                    <a:pt x="510963" y="155237"/>
                  </a:lnTo>
                  <a:lnTo>
                    <a:pt x="525341" y="156276"/>
                  </a:lnTo>
                  <a:lnTo>
                    <a:pt x="534192" y="157196"/>
                  </a:lnTo>
                  <a:lnTo>
                    <a:pt x="534192" y="229969"/>
                  </a:lnTo>
                  <a:lnTo>
                    <a:pt x="490746" y="229969"/>
                  </a:lnTo>
                  <a:lnTo>
                    <a:pt x="470051" y="232843"/>
                  </a:lnTo>
                  <a:lnTo>
                    <a:pt x="457695" y="240932"/>
                  </a:lnTo>
                  <a:lnTo>
                    <a:pt x="451719" y="253439"/>
                  </a:lnTo>
                  <a:lnTo>
                    <a:pt x="450163" y="269564"/>
                  </a:lnTo>
                  <a:lnTo>
                    <a:pt x="450163" y="321404"/>
                  </a:lnTo>
                  <a:close/>
                </a:path>
                <a:path extrusionOk="0" h="657225" w="657225">
                  <a:moveTo>
                    <a:pt x="450163" y="606669"/>
                  </a:moveTo>
                  <a:lnTo>
                    <a:pt x="365541" y="606669"/>
                  </a:lnTo>
                  <a:lnTo>
                    <a:pt x="365541" y="402767"/>
                  </a:lnTo>
                  <a:lnTo>
                    <a:pt x="303334" y="402570"/>
                  </a:lnTo>
                  <a:lnTo>
                    <a:pt x="303334" y="321206"/>
                  </a:lnTo>
                  <a:lnTo>
                    <a:pt x="531329" y="321404"/>
                  </a:lnTo>
                  <a:lnTo>
                    <a:pt x="520763" y="402767"/>
                  </a:lnTo>
                  <a:lnTo>
                    <a:pt x="450163" y="402767"/>
                  </a:lnTo>
                  <a:lnTo>
                    <a:pt x="450163" y="606669"/>
                  </a:lnTo>
                  <a:close/>
                </a:path>
              </a:pathLst>
            </a:custGeom>
            <a:solidFill>
              <a:srgbClr val="F1662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16" name="Google Shape;316;p20"/>
            <p:cNvSpPr/>
            <p:nvPr/>
          </p:nvSpPr>
          <p:spPr>
            <a:xfrm>
              <a:off x="6428155" y="5832051"/>
              <a:ext cx="618490" cy="485775"/>
            </a:xfrm>
            <a:custGeom>
              <a:rect b="b" l="l" r="r" t="t"/>
              <a:pathLst>
                <a:path extrusionOk="0" h="485775" w="618489">
                  <a:moveTo>
                    <a:pt x="359029" y="436549"/>
                  </a:moveTo>
                  <a:lnTo>
                    <a:pt x="355142" y="417309"/>
                  </a:lnTo>
                  <a:lnTo>
                    <a:pt x="344551" y="401624"/>
                  </a:lnTo>
                  <a:lnTo>
                    <a:pt x="328828" y="391058"/>
                  </a:lnTo>
                  <a:lnTo>
                    <a:pt x="309537" y="387184"/>
                  </a:lnTo>
                  <a:lnTo>
                    <a:pt x="290372" y="391058"/>
                  </a:lnTo>
                  <a:lnTo>
                    <a:pt x="274637" y="401599"/>
                  </a:lnTo>
                  <a:lnTo>
                    <a:pt x="263994" y="417207"/>
                  </a:lnTo>
                  <a:lnTo>
                    <a:pt x="260045" y="436295"/>
                  </a:lnTo>
                  <a:lnTo>
                    <a:pt x="263867" y="455510"/>
                  </a:lnTo>
                  <a:lnTo>
                    <a:pt x="274459" y="471233"/>
                  </a:lnTo>
                  <a:lnTo>
                    <a:pt x="290182" y="481863"/>
                  </a:lnTo>
                  <a:lnTo>
                    <a:pt x="309448" y="485775"/>
                  </a:lnTo>
                  <a:lnTo>
                    <a:pt x="328764" y="481952"/>
                  </a:lnTo>
                  <a:lnTo>
                    <a:pt x="344525" y="471424"/>
                  </a:lnTo>
                  <a:lnTo>
                    <a:pt x="355130" y="455764"/>
                  </a:lnTo>
                  <a:lnTo>
                    <a:pt x="359029" y="436549"/>
                  </a:lnTo>
                  <a:close/>
                </a:path>
                <a:path extrusionOk="0" h="485775" w="618489">
                  <a:moveTo>
                    <a:pt x="443915" y="300888"/>
                  </a:moveTo>
                  <a:lnTo>
                    <a:pt x="407835" y="272503"/>
                  </a:lnTo>
                  <a:lnTo>
                    <a:pt x="368046" y="254304"/>
                  </a:lnTo>
                  <a:lnTo>
                    <a:pt x="326275" y="245872"/>
                  </a:lnTo>
                  <a:lnTo>
                    <a:pt x="284264" y="246786"/>
                  </a:lnTo>
                  <a:lnTo>
                    <a:pt x="243738" y="256641"/>
                  </a:lnTo>
                  <a:lnTo>
                    <a:pt x="206438" y="275031"/>
                  </a:lnTo>
                  <a:lnTo>
                    <a:pt x="174104" y="301536"/>
                  </a:lnTo>
                  <a:lnTo>
                    <a:pt x="174345" y="301840"/>
                  </a:lnTo>
                  <a:lnTo>
                    <a:pt x="174574" y="302171"/>
                  </a:lnTo>
                  <a:lnTo>
                    <a:pt x="217398" y="344766"/>
                  </a:lnTo>
                  <a:lnTo>
                    <a:pt x="237553" y="328320"/>
                  </a:lnTo>
                  <a:lnTo>
                    <a:pt x="259549" y="316357"/>
                  </a:lnTo>
                  <a:lnTo>
                    <a:pt x="283413" y="309041"/>
                  </a:lnTo>
                  <a:lnTo>
                    <a:pt x="309206" y="306552"/>
                  </a:lnTo>
                  <a:lnTo>
                    <a:pt x="335038" y="309029"/>
                  </a:lnTo>
                  <a:lnTo>
                    <a:pt x="358863" y="316293"/>
                  </a:lnTo>
                  <a:lnTo>
                    <a:pt x="380657" y="328079"/>
                  </a:lnTo>
                  <a:lnTo>
                    <a:pt x="400380" y="344131"/>
                  </a:lnTo>
                  <a:lnTo>
                    <a:pt x="438200" y="306552"/>
                  </a:lnTo>
                  <a:lnTo>
                    <a:pt x="443915" y="300888"/>
                  </a:lnTo>
                  <a:close/>
                </a:path>
                <a:path extrusionOk="0" h="485775" w="618489">
                  <a:moveTo>
                    <a:pt x="530847" y="214350"/>
                  </a:moveTo>
                  <a:lnTo>
                    <a:pt x="495922" y="184073"/>
                  </a:lnTo>
                  <a:lnTo>
                    <a:pt x="456399" y="158940"/>
                  </a:lnTo>
                  <a:lnTo>
                    <a:pt x="415188" y="140779"/>
                  </a:lnTo>
                  <a:lnTo>
                    <a:pt x="372313" y="128866"/>
                  </a:lnTo>
                  <a:lnTo>
                    <a:pt x="328510" y="123139"/>
                  </a:lnTo>
                  <a:lnTo>
                    <a:pt x="284518" y="123532"/>
                  </a:lnTo>
                  <a:lnTo>
                    <a:pt x="241058" y="129959"/>
                  </a:lnTo>
                  <a:lnTo>
                    <a:pt x="198882" y="142354"/>
                  </a:lnTo>
                  <a:lnTo>
                    <a:pt x="158724" y="160642"/>
                  </a:lnTo>
                  <a:lnTo>
                    <a:pt x="121323" y="184746"/>
                  </a:lnTo>
                  <a:lnTo>
                    <a:pt x="87414" y="214604"/>
                  </a:lnTo>
                  <a:lnTo>
                    <a:pt x="130771" y="257644"/>
                  </a:lnTo>
                  <a:lnTo>
                    <a:pt x="169773" y="225933"/>
                  </a:lnTo>
                  <a:lnTo>
                    <a:pt x="212483" y="202907"/>
                  </a:lnTo>
                  <a:lnTo>
                    <a:pt x="259016" y="188823"/>
                  </a:lnTo>
                  <a:lnTo>
                    <a:pt x="309283" y="184073"/>
                  </a:lnTo>
                  <a:lnTo>
                    <a:pt x="359537" y="188849"/>
                  </a:lnTo>
                  <a:lnTo>
                    <a:pt x="405955" y="202907"/>
                  </a:lnTo>
                  <a:lnTo>
                    <a:pt x="448627" y="225894"/>
                  </a:lnTo>
                  <a:lnTo>
                    <a:pt x="487426" y="257441"/>
                  </a:lnTo>
                  <a:lnTo>
                    <a:pt x="530847" y="214350"/>
                  </a:lnTo>
                  <a:close/>
                </a:path>
                <a:path extrusionOk="0" h="485775" w="618489">
                  <a:moveTo>
                    <a:pt x="618401" y="127609"/>
                  </a:moveTo>
                  <a:lnTo>
                    <a:pt x="616407" y="125869"/>
                  </a:lnTo>
                  <a:lnTo>
                    <a:pt x="614349" y="124206"/>
                  </a:lnTo>
                  <a:lnTo>
                    <a:pt x="612444" y="122364"/>
                  </a:lnTo>
                  <a:lnTo>
                    <a:pt x="574128" y="89458"/>
                  </a:lnTo>
                  <a:lnTo>
                    <a:pt x="532841" y="61493"/>
                  </a:lnTo>
                  <a:lnTo>
                    <a:pt x="488594" y="38481"/>
                  </a:lnTo>
                  <a:lnTo>
                    <a:pt x="441388" y="20408"/>
                  </a:lnTo>
                  <a:lnTo>
                    <a:pt x="403733" y="10198"/>
                  </a:lnTo>
                  <a:lnTo>
                    <a:pt x="365264" y="3759"/>
                  </a:lnTo>
                  <a:lnTo>
                    <a:pt x="336638" y="1206"/>
                  </a:lnTo>
                  <a:lnTo>
                    <a:pt x="326390" y="355"/>
                  </a:lnTo>
                  <a:lnTo>
                    <a:pt x="325691" y="139"/>
                  </a:lnTo>
                  <a:lnTo>
                    <a:pt x="324980" y="0"/>
                  </a:lnTo>
                  <a:lnTo>
                    <a:pt x="293420" y="0"/>
                  </a:lnTo>
                  <a:lnTo>
                    <a:pt x="288493" y="406"/>
                  </a:lnTo>
                  <a:lnTo>
                    <a:pt x="283591" y="889"/>
                  </a:lnTo>
                  <a:lnTo>
                    <a:pt x="278676" y="1168"/>
                  </a:lnTo>
                  <a:lnTo>
                    <a:pt x="222935" y="8534"/>
                  </a:lnTo>
                  <a:lnTo>
                    <a:pt x="163791" y="24828"/>
                  </a:lnTo>
                  <a:lnTo>
                    <a:pt x="124714" y="40779"/>
                  </a:lnTo>
                  <a:lnTo>
                    <a:pt x="87388" y="60464"/>
                  </a:lnTo>
                  <a:lnTo>
                    <a:pt x="51803" y="83858"/>
                  </a:lnTo>
                  <a:lnTo>
                    <a:pt x="14173" y="114630"/>
                  </a:lnTo>
                  <a:lnTo>
                    <a:pt x="1651" y="126441"/>
                  </a:lnTo>
                  <a:lnTo>
                    <a:pt x="800" y="127000"/>
                  </a:lnTo>
                  <a:lnTo>
                    <a:pt x="0" y="127609"/>
                  </a:lnTo>
                  <a:lnTo>
                    <a:pt x="0" y="128841"/>
                  </a:lnTo>
                  <a:lnTo>
                    <a:pt x="876" y="129501"/>
                  </a:lnTo>
                  <a:lnTo>
                    <a:pt x="1828" y="130073"/>
                  </a:lnTo>
                  <a:lnTo>
                    <a:pt x="41871" y="169938"/>
                  </a:lnTo>
                  <a:lnTo>
                    <a:pt x="43357" y="171348"/>
                  </a:lnTo>
                  <a:lnTo>
                    <a:pt x="81686" y="138353"/>
                  </a:lnTo>
                  <a:lnTo>
                    <a:pt x="122351" y="111074"/>
                  </a:lnTo>
                  <a:lnTo>
                    <a:pt x="165392" y="89636"/>
                  </a:lnTo>
                  <a:lnTo>
                    <a:pt x="210870" y="74155"/>
                  </a:lnTo>
                  <a:lnTo>
                    <a:pt x="258787" y="64782"/>
                  </a:lnTo>
                  <a:lnTo>
                    <a:pt x="309206" y="61620"/>
                  </a:lnTo>
                  <a:lnTo>
                    <a:pt x="359676" y="64782"/>
                  </a:lnTo>
                  <a:lnTo>
                    <a:pt x="407644" y="74193"/>
                  </a:lnTo>
                  <a:lnTo>
                    <a:pt x="453174" y="89725"/>
                  </a:lnTo>
                  <a:lnTo>
                    <a:pt x="496290" y="111239"/>
                  </a:lnTo>
                  <a:lnTo>
                    <a:pt x="537057" y="138645"/>
                  </a:lnTo>
                  <a:lnTo>
                    <a:pt x="575500" y="171792"/>
                  </a:lnTo>
                  <a:lnTo>
                    <a:pt x="576199" y="170815"/>
                  </a:lnTo>
                  <a:lnTo>
                    <a:pt x="576770" y="169786"/>
                  </a:lnTo>
                  <a:lnTo>
                    <a:pt x="587108" y="159448"/>
                  </a:lnTo>
                  <a:lnTo>
                    <a:pt x="616585" y="130073"/>
                  </a:lnTo>
                  <a:lnTo>
                    <a:pt x="617537" y="129501"/>
                  </a:lnTo>
                  <a:lnTo>
                    <a:pt x="618401" y="128841"/>
                  </a:lnTo>
                  <a:lnTo>
                    <a:pt x="618401" y="127609"/>
                  </a:lnTo>
                  <a:close/>
                </a:path>
              </a:pathLst>
            </a:custGeom>
            <a:solidFill>
              <a:srgbClr val="48AA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id="317" name="Google Shape;317;p20"/>
            <p:cNvPicPr preferRelativeResize="0"/>
            <p:nvPr/>
          </p:nvPicPr>
          <p:blipFill rotWithShape="1">
            <a:blip r:embed="rId4">
              <a:alphaModFix/>
            </a:blip>
            <a:srcRect b="0" l="0" r="0" t="0"/>
            <a:stretch/>
          </p:blipFill>
          <p:spPr>
            <a:xfrm>
              <a:off x="3416949" y="5948431"/>
              <a:ext cx="98984" cy="98595"/>
            </a:xfrm>
            <a:prstGeom prst="rect">
              <a:avLst/>
            </a:prstGeom>
            <a:noFill/>
            <a:ln>
              <a:noFill/>
            </a:ln>
          </p:spPr>
        </p:pic>
      </p:grpSp>
      <p:sp>
        <p:nvSpPr>
          <p:cNvPr id="318" name="Google Shape;318;p20"/>
          <p:cNvSpPr txBox="1"/>
          <p:nvPr/>
        </p:nvSpPr>
        <p:spPr>
          <a:xfrm>
            <a:off x="4876800" y="2912555"/>
            <a:ext cx="11036100" cy="3417000"/>
          </a:xfrm>
          <a:prstGeom prst="rect">
            <a:avLst/>
          </a:prstGeom>
          <a:noFill/>
          <a:ln>
            <a:noFill/>
          </a:ln>
        </p:spPr>
        <p:txBody>
          <a:bodyPr anchorCtr="0" anchor="t" bIns="45700" lIns="91425" spcFirstLastPara="1" rIns="91425" wrap="square" tIns="45700">
            <a:spAutoFit/>
          </a:bodyPr>
          <a:lstStyle/>
          <a:p>
            <a:pPr indent="0" lvl="0" marL="12700" marR="0" rtl="0" algn="l">
              <a:lnSpc>
                <a:spcPct val="100000"/>
              </a:lnSpc>
              <a:spcBef>
                <a:spcPts val="0"/>
              </a:spcBef>
              <a:spcAft>
                <a:spcPts val="0"/>
              </a:spcAft>
              <a:buClr>
                <a:srgbClr val="000000"/>
              </a:buClr>
              <a:buSzPts val="3600"/>
              <a:buFont typeface="Arial"/>
              <a:buNone/>
            </a:pPr>
            <a:r>
              <a:t/>
            </a:r>
            <a:endParaRPr b="1" i="0" sz="3600" u="none" cap="none" strike="noStrike">
              <a:solidFill>
                <a:srgbClr val="366092"/>
              </a:solidFill>
              <a:latin typeface="Calibri"/>
              <a:ea typeface="Calibri"/>
              <a:cs typeface="Calibri"/>
              <a:sym typeface="Calibri"/>
            </a:endParaRPr>
          </a:p>
          <a:p>
            <a:pPr indent="0" lvl="0" marL="12700" marR="0" rtl="0" algn="l">
              <a:lnSpc>
                <a:spcPct val="100000"/>
              </a:lnSpc>
              <a:spcBef>
                <a:spcPts val="0"/>
              </a:spcBef>
              <a:spcAft>
                <a:spcPts val="0"/>
              </a:spcAft>
              <a:buClr>
                <a:srgbClr val="000000"/>
              </a:buClr>
              <a:buSzPts val="3600"/>
              <a:buFont typeface="Arial"/>
              <a:buNone/>
            </a:pPr>
            <a:r>
              <a:rPr b="1" i="0" lang="en-US" sz="3600" u="none" cap="none" strike="noStrike">
                <a:solidFill>
                  <a:srgbClr val="366092"/>
                </a:solidFill>
                <a:latin typeface="Calibri"/>
                <a:ea typeface="Calibri"/>
                <a:cs typeface="Calibri"/>
                <a:sym typeface="Calibri"/>
              </a:rPr>
              <a:t>@JEFFERSON-READY-START-NETWORK</a:t>
            </a:r>
            <a:endParaRPr i="0" sz="1400" u="none" cap="none" strike="noStrike">
              <a:solidFill>
                <a:srgbClr val="000000"/>
              </a:solidFill>
              <a:latin typeface="Calibri"/>
              <a:ea typeface="Calibri"/>
              <a:cs typeface="Calibri"/>
              <a:sym typeface="Calibri"/>
            </a:endParaRPr>
          </a:p>
          <a:p>
            <a:pPr indent="0" lvl="0" marL="12700" marR="0" rtl="0" algn="l">
              <a:lnSpc>
                <a:spcPct val="100000"/>
              </a:lnSpc>
              <a:spcBef>
                <a:spcPts val="0"/>
              </a:spcBef>
              <a:spcAft>
                <a:spcPts val="0"/>
              </a:spcAft>
              <a:buClr>
                <a:srgbClr val="000000"/>
              </a:buClr>
              <a:buSzPts val="3600"/>
              <a:buFont typeface="Arial"/>
              <a:buNone/>
            </a:pPr>
            <a:r>
              <a:t/>
            </a:r>
            <a:endParaRPr b="1" i="0" sz="3600" u="none" cap="none" strike="noStrike">
              <a:solidFill>
                <a:srgbClr val="366092"/>
              </a:solidFill>
              <a:latin typeface="Calibri"/>
              <a:ea typeface="Calibri"/>
              <a:cs typeface="Calibri"/>
              <a:sym typeface="Calibri"/>
            </a:endParaRPr>
          </a:p>
          <a:p>
            <a:pPr indent="0" lvl="0" marL="12700" marR="0" rtl="0" algn="l">
              <a:lnSpc>
                <a:spcPct val="100000"/>
              </a:lnSpc>
              <a:spcBef>
                <a:spcPts val="0"/>
              </a:spcBef>
              <a:spcAft>
                <a:spcPts val="0"/>
              </a:spcAft>
              <a:buClr>
                <a:srgbClr val="000000"/>
              </a:buClr>
              <a:buSzPts val="3600"/>
              <a:buFont typeface="Arial"/>
              <a:buNone/>
            </a:pPr>
            <a:r>
              <a:rPr b="1" i="0" lang="en-US" sz="3600" u="none" cap="none" strike="noStrike">
                <a:solidFill>
                  <a:srgbClr val="366092"/>
                </a:solidFill>
                <a:latin typeface="Calibri"/>
                <a:ea typeface="Calibri"/>
                <a:cs typeface="Calibri"/>
                <a:sym typeface="Calibri"/>
              </a:rPr>
              <a:t>@JEFFERSON-READY-START-NETWORK</a:t>
            </a:r>
            <a:endParaRPr i="0" sz="1400" u="none" cap="none" strike="noStrike">
              <a:solidFill>
                <a:srgbClr val="000000"/>
              </a:solidFill>
              <a:latin typeface="Calibri"/>
              <a:ea typeface="Calibri"/>
              <a:cs typeface="Calibri"/>
              <a:sym typeface="Calibri"/>
            </a:endParaRPr>
          </a:p>
          <a:p>
            <a:pPr indent="0" lvl="0" marL="12700" marR="0" rtl="0" algn="l">
              <a:lnSpc>
                <a:spcPct val="100000"/>
              </a:lnSpc>
              <a:spcBef>
                <a:spcPts val="0"/>
              </a:spcBef>
              <a:spcAft>
                <a:spcPts val="0"/>
              </a:spcAft>
              <a:buClr>
                <a:srgbClr val="000000"/>
              </a:buClr>
              <a:buSzPts val="3600"/>
              <a:buFont typeface="Arial"/>
              <a:buNone/>
            </a:pPr>
            <a:r>
              <a:t/>
            </a:r>
            <a:endParaRPr b="1" i="0" sz="3600" u="none" cap="none" strike="noStrike">
              <a:solidFill>
                <a:srgbClr val="366092"/>
              </a:solidFill>
              <a:latin typeface="Calibri"/>
              <a:ea typeface="Calibri"/>
              <a:cs typeface="Calibri"/>
              <a:sym typeface="Calibri"/>
            </a:endParaRPr>
          </a:p>
          <a:p>
            <a:pPr indent="0" lvl="0" marL="12700" marR="0" rtl="0" algn="l">
              <a:lnSpc>
                <a:spcPct val="100000"/>
              </a:lnSpc>
              <a:spcBef>
                <a:spcPts val="0"/>
              </a:spcBef>
              <a:spcAft>
                <a:spcPts val="0"/>
              </a:spcAft>
              <a:buClr>
                <a:srgbClr val="000000"/>
              </a:buClr>
              <a:buSzPts val="3600"/>
              <a:buFont typeface="Arial"/>
              <a:buNone/>
            </a:pPr>
            <a:r>
              <a:rPr b="1" i="0" lang="en-US" sz="3600" u="none" cap="none" strike="noStrike">
                <a:solidFill>
                  <a:srgbClr val="366092"/>
                </a:solidFill>
                <a:latin typeface="Calibri"/>
                <a:ea typeface="Calibri"/>
                <a:cs typeface="Calibri"/>
                <a:sym typeface="Calibri"/>
              </a:rPr>
              <a:t>WWW.JEFFERSONREADYSTARTNETWORK.COM</a:t>
            </a:r>
            <a:endParaRPr b="1" i="0" sz="3600" u="none" cap="none" strike="noStrike">
              <a:solidFill>
                <a:srgbClr val="366092"/>
              </a:solidFill>
              <a:latin typeface="Calibri"/>
              <a:ea typeface="Calibri"/>
              <a:cs typeface="Calibri"/>
              <a:sym typeface="Calibri"/>
            </a:endParaRPr>
          </a:p>
        </p:txBody>
      </p:sp>
      <p:pic>
        <p:nvPicPr>
          <p:cNvPr descr="Icon&#10;&#10;Description automatically generated" id="319" name="Google Shape;319;p20"/>
          <p:cNvPicPr preferRelativeResize="0"/>
          <p:nvPr/>
        </p:nvPicPr>
        <p:blipFill rotWithShape="1">
          <a:blip r:embed="rId5">
            <a:alphaModFix/>
          </a:blip>
          <a:srcRect b="0" l="0" r="0" t="0"/>
          <a:stretch/>
        </p:blipFill>
        <p:spPr>
          <a:xfrm>
            <a:off x="4067174" y="4534213"/>
            <a:ext cx="657226" cy="680469"/>
          </a:xfrm>
          <a:prstGeom prst="rect">
            <a:avLst/>
          </a:prstGeom>
          <a:noFill/>
          <a:ln>
            <a:noFill/>
          </a:ln>
        </p:spPr>
      </p:pic>
      <p:sp>
        <p:nvSpPr>
          <p:cNvPr id="320" name="Google Shape;320;p20"/>
          <p:cNvSpPr/>
          <p:nvPr/>
        </p:nvSpPr>
        <p:spPr>
          <a:xfrm>
            <a:off x="990600" y="5295900"/>
            <a:ext cx="838200" cy="838200"/>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79" name="Shape 79"/>
        <p:cNvGrpSpPr/>
        <p:nvPr/>
      </p:nvGrpSpPr>
      <p:grpSpPr>
        <a:xfrm>
          <a:off x="0" y="0"/>
          <a:ext cx="0" cy="0"/>
          <a:chOff x="0" y="0"/>
          <a:chExt cx="0" cy="0"/>
        </a:xfrm>
      </p:grpSpPr>
      <p:pic>
        <p:nvPicPr>
          <p:cNvPr id="80" name="Google Shape;80;p3"/>
          <p:cNvPicPr preferRelativeResize="0"/>
          <p:nvPr/>
        </p:nvPicPr>
        <p:blipFill rotWithShape="1">
          <a:blip r:embed="rId3">
            <a:alphaModFix/>
          </a:blip>
          <a:srcRect b="21083" l="-820" r="820" t="10483"/>
          <a:stretch/>
        </p:blipFill>
        <p:spPr>
          <a:xfrm>
            <a:off x="-152401" y="0"/>
            <a:ext cx="18440401" cy="6804453"/>
          </a:xfrm>
          <a:prstGeom prst="rect">
            <a:avLst/>
          </a:prstGeom>
          <a:noFill/>
          <a:ln>
            <a:noFill/>
          </a:ln>
        </p:spPr>
      </p:pic>
      <p:sp>
        <p:nvSpPr>
          <p:cNvPr id="81" name="Google Shape;81;p3"/>
          <p:cNvSpPr txBox="1"/>
          <p:nvPr/>
        </p:nvSpPr>
        <p:spPr>
          <a:xfrm>
            <a:off x="378942" y="7785784"/>
            <a:ext cx="17488800" cy="2207700"/>
          </a:xfrm>
          <a:prstGeom prst="rect">
            <a:avLst/>
          </a:prstGeom>
          <a:noFill/>
          <a:ln>
            <a:noFill/>
          </a:ln>
        </p:spPr>
        <p:txBody>
          <a:bodyPr anchorCtr="0" anchor="t" bIns="0" lIns="0" spcFirstLastPara="1" rIns="0" wrap="square" tIns="12700">
            <a:spAutoFit/>
          </a:bodyPr>
          <a:lstStyle/>
          <a:p>
            <a:pPr indent="100329" lvl="0" marL="12700" marR="5080" rtl="0" algn="ctr">
              <a:lnSpc>
                <a:spcPct val="115199"/>
              </a:lnSpc>
              <a:spcBef>
                <a:spcPts val="0"/>
              </a:spcBef>
              <a:spcAft>
                <a:spcPts val="0"/>
              </a:spcAft>
              <a:buClr>
                <a:srgbClr val="000000"/>
              </a:buClr>
              <a:buSzPts val="3200"/>
              <a:buFont typeface="Arial"/>
              <a:buNone/>
            </a:pPr>
            <a:r>
              <a:rPr b="1" i="0" lang="en-US" sz="3200" u="none" cap="none" strike="noStrike">
                <a:solidFill>
                  <a:srgbClr val="366092"/>
                </a:solidFill>
                <a:latin typeface="Calibri"/>
                <a:ea typeface="Calibri"/>
                <a:cs typeface="Calibri"/>
                <a:sym typeface="Calibri"/>
              </a:rPr>
              <a:t>Jefferson Parish Schools </a:t>
            </a:r>
            <a:r>
              <a:rPr i="0" lang="en-US" sz="3200" u="none" cap="none" strike="noStrike">
                <a:solidFill>
                  <a:srgbClr val="366092"/>
                </a:solidFill>
                <a:latin typeface="Calibri"/>
                <a:ea typeface="Calibri"/>
                <a:cs typeface="Calibri"/>
                <a:sym typeface="Calibri"/>
              </a:rPr>
              <a:t>serves as fiscal agent for JRSN for programmatic initiatives. The </a:t>
            </a:r>
            <a:r>
              <a:rPr b="1" i="0" lang="en-US" sz="3200" u="none" cap="none" strike="noStrike">
                <a:solidFill>
                  <a:srgbClr val="366092"/>
                </a:solidFill>
                <a:latin typeface="Calibri"/>
                <a:ea typeface="Calibri"/>
                <a:cs typeface="Calibri"/>
                <a:sym typeface="Calibri"/>
              </a:rPr>
              <a:t>Jefferson Community Foundation </a:t>
            </a:r>
            <a:r>
              <a:rPr i="0" lang="en-US" sz="3200" u="none" cap="none" strike="noStrike">
                <a:solidFill>
                  <a:srgbClr val="366092"/>
                </a:solidFill>
                <a:latin typeface="Calibri"/>
                <a:ea typeface="Calibri"/>
                <a:cs typeface="Calibri"/>
                <a:sym typeface="Calibri"/>
              </a:rPr>
              <a:t>serves as fiscal agent for fundraising and community nonprofit initiatives. The work of JRSN is directed by a coalition of </a:t>
            </a:r>
            <a:r>
              <a:rPr b="1" i="0" lang="en-US" sz="3200" u="none" cap="none" strike="noStrike">
                <a:solidFill>
                  <a:srgbClr val="366092"/>
                </a:solidFill>
                <a:latin typeface="Calibri"/>
                <a:ea typeface="Calibri"/>
                <a:cs typeface="Calibri"/>
                <a:sym typeface="Calibri"/>
              </a:rPr>
              <a:t>Thought Partners </a:t>
            </a:r>
            <a:r>
              <a:rPr i="0" lang="en-US" sz="3200" u="none" cap="none" strike="noStrike">
                <a:solidFill>
                  <a:srgbClr val="366092"/>
                </a:solidFill>
                <a:latin typeface="Calibri"/>
                <a:ea typeface="Calibri"/>
                <a:cs typeface="Calibri"/>
                <a:sym typeface="Calibri"/>
              </a:rPr>
              <a:t>(community leaders from multiple sectors) and supported by a </a:t>
            </a:r>
            <a:r>
              <a:rPr b="1" i="0" lang="en-US" sz="3200" u="none" cap="none" strike="noStrike">
                <a:solidFill>
                  <a:srgbClr val="366092"/>
                </a:solidFill>
                <a:latin typeface="Calibri"/>
                <a:ea typeface="Calibri"/>
                <a:cs typeface="Calibri"/>
                <a:sym typeface="Calibri"/>
              </a:rPr>
              <a:t>Core Leadership Team </a:t>
            </a:r>
            <a:r>
              <a:rPr i="0" lang="en-US" sz="3200" u="none" cap="none" strike="noStrike">
                <a:solidFill>
                  <a:srgbClr val="366092"/>
                </a:solidFill>
                <a:latin typeface="Calibri"/>
                <a:ea typeface="Calibri"/>
                <a:cs typeface="Calibri"/>
                <a:sym typeface="Calibri"/>
              </a:rPr>
              <a:t>(early childhood stakeholders).</a:t>
            </a:r>
            <a:endParaRPr i="0" sz="3200" u="none" cap="none" strike="noStrike">
              <a:solidFill>
                <a:srgbClr val="366092"/>
              </a:solidFill>
              <a:latin typeface="Calibri"/>
              <a:ea typeface="Calibri"/>
              <a:cs typeface="Calibri"/>
              <a:sym typeface="Calibri"/>
            </a:endParaRPr>
          </a:p>
        </p:txBody>
      </p:sp>
      <p:sp>
        <p:nvSpPr>
          <p:cNvPr id="82" name="Google Shape;82;p3"/>
          <p:cNvSpPr txBox="1"/>
          <p:nvPr/>
        </p:nvSpPr>
        <p:spPr>
          <a:xfrm>
            <a:off x="6466204" y="6987140"/>
            <a:ext cx="5355590" cy="773930"/>
          </a:xfrm>
          <a:prstGeom prst="rect">
            <a:avLst/>
          </a:prstGeom>
          <a:noFill/>
          <a:ln>
            <a:noFill/>
          </a:ln>
        </p:spPr>
        <p:txBody>
          <a:bodyPr anchorCtr="0" anchor="t" bIns="0" lIns="0" spcFirstLastPara="1" rIns="0" wrap="square" tIns="12050">
            <a:spAutoFit/>
          </a:bodyPr>
          <a:lstStyle/>
          <a:p>
            <a:pPr indent="0" lvl="0" marL="12700" marR="0" rtl="0" algn="ctr">
              <a:lnSpc>
                <a:spcPct val="100000"/>
              </a:lnSpc>
              <a:spcBef>
                <a:spcPts val="0"/>
              </a:spcBef>
              <a:spcAft>
                <a:spcPts val="0"/>
              </a:spcAft>
              <a:buClr>
                <a:srgbClr val="000000"/>
              </a:buClr>
              <a:buSzPts val="4950"/>
              <a:buFont typeface="Arial"/>
              <a:buNone/>
            </a:pPr>
            <a:r>
              <a:rPr b="1" i="0" lang="en-US" sz="4950" u="none" cap="none" strike="noStrike">
                <a:solidFill>
                  <a:schemeClr val="accent6"/>
                </a:solidFill>
                <a:latin typeface="Calibri"/>
                <a:ea typeface="Calibri"/>
                <a:cs typeface="Calibri"/>
                <a:sym typeface="Calibri"/>
              </a:rPr>
              <a:t>WHO’S INVOLVED</a:t>
            </a:r>
            <a:endParaRPr b="1" i="0" sz="4950" u="none" cap="none" strike="noStrike">
              <a:solidFill>
                <a:schemeClr val="accent6"/>
              </a:solidFill>
              <a:latin typeface="Calibri"/>
              <a:ea typeface="Calibri"/>
              <a:cs typeface="Calibri"/>
              <a:sym typeface="Calibri"/>
            </a:endParaRPr>
          </a:p>
        </p:txBody>
      </p:sp>
      <p:pic>
        <p:nvPicPr>
          <p:cNvPr descr="A black background with blue and yellow text&#10;&#10;Description automatically generated" id="83" name="Google Shape;83;p3"/>
          <p:cNvPicPr preferRelativeResize="0"/>
          <p:nvPr/>
        </p:nvPicPr>
        <p:blipFill rotWithShape="1">
          <a:blip r:embed="rId4">
            <a:alphaModFix/>
          </a:blip>
          <a:srcRect b="0" l="0" r="0" t="0"/>
          <a:stretch/>
        </p:blipFill>
        <p:spPr>
          <a:xfrm>
            <a:off x="12835959" y="4930634"/>
            <a:ext cx="5029210" cy="180137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88" name="Shape 88"/>
        <p:cNvGrpSpPr/>
        <p:nvPr/>
      </p:nvGrpSpPr>
      <p:grpSpPr>
        <a:xfrm>
          <a:off x="0" y="0"/>
          <a:ext cx="0" cy="0"/>
          <a:chOff x="0" y="0"/>
          <a:chExt cx="0" cy="0"/>
        </a:xfrm>
      </p:grpSpPr>
      <p:pic>
        <p:nvPicPr>
          <p:cNvPr id="89" name="Google Shape;89;g31799f9d1d5_0_35"/>
          <p:cNvPicPr preferRelativeResize="0"/>
          <p:nvPr/>
        </p:nvPicPr>
        <p:blipFill rotWithShape="1">
          <a:blip r:embed="rId3">
            <a:alphaModFix/>
          </a:blip>
          <a:srcRect b="22321" l="0" r="0" t="22316"/>
          <a:stretch/>
        </p:blipFill>
        <p:spPr>
          <a:xfrm>
            <a:off x="-152365" y="-6"/>
            <a:ext cx="18440673" cy="6804402"/>
          </a:xfrm>
          <a:prstGeom prst="rect">
            <a:avLst/>
          </a:prstGeom>
          <a:noFill/>
          <a:ln>
            <a:noFill/>
          </a:ln>
        </p:spPr>
      </p:pic>
      <p:grpSp>
        <p:nvGrpSpPr>
          <p:cNvPr id="90" name="Google Shape;90;g31799f9d1d5_0_35"/>
          <p:cNvGrpSpPr/>
          <p:nvPr/>
        </p:nvGrpSpPr>
        <p:grpSpPr>
          <a:xfrm>
            <a:off x="2449287" y="7215492"/>
            <a:ext cx="13389425" cy="2321100"/>
            <a:chOff x="2504035" y="7215492"/>
            <a:chExt cx="13389425" cy="2321100"/>
          </a:xfrm>
        </p:grpSpPr>
        <p:sp>
          <p:nvSpPr>
            <p:cNvPr id="91" name="Google Shape;91;g31799f9d1d5_0_35"/>
            <p:cNvSpPr txBox="1"/>
            <p:nvPr/>
          </p:nvSpPr>
          <p:spPr>
            <a:xfrm>
              <a:off x="4636797" y="7215492"/>
              <a:ext cx="9123900" cy="2321100"/>
            </a:xfrm>
            <a:prstGeom prst="rect">
              <a:avLst/>
            </a:prstGeom>
            <a:noFill/>
            <a:ln>
              <a:noFill/>
            </a:ln>
          </p:spPr>
          <p:txBody>
            <a:bodyPr anchorCtr="0" anchor="t" bIns="0" lIns="0" spcFirstLastPara="1" rIns="0" wrap="square" tIns="12050">
              <a:spAutoFit/>
            </a:bodyPr>
            <a:lstStyle/>
            <a:p>
              <a:pPr indent="0" lvl="0" marL="12700" marR="0" rtl="0" algn="ctr">
                <a:lnSpc>
                  <a:spcPct val="100000"/>
                </a:lnSpc>
                <a:spcBef>
                  <a:spcPts val="0"/>
                </a:spcBef>
                <a:spcAft>
                  <a:spcPts val="0"/>
                </a:spcAft>
                <a:buClr>
                  <a:srgbClr val="000000"/>
                </a:buClr>
                <a:buSzPts val="4950"/>
                <a:buFont typeface="Arial"/>
                <a:buNone/>
              </a:pPr>
              <a:r>
                <a:rPr b="1" lang="en-US" sz="7500">
                  <a:solidFill>
                    <a:schemeClr val="accent6"/>
                  </a:solidFill>
                  <a:latin typeface="Calibri"/>
                  <a:ea typeface="Calibri"/>
                  <a:cs typeface="Calibri"/>
                  <a:sym typeface="Calibri"/>
                </a:rPr>
                <a:t>WHY EARLY CHILDHOOD MATTERS</a:t>
              </a:r>
              <a:endParaRPr b="1" i="0" sz="7500" u="none" cap="none" strike="noStrike">
                <a:solidFill>
                  <a:schemeClr val="accent6"/>
                </a:solidFill>
                <a:latin typeface="Calibri"/>
                <a:ea typeface="Calibri"/>
                <a:cs typeface="Calibri"/>
                <a:sym typeface="Calibri"/>
              </a:endParaRPr>
            </a:p>
          </p:txBody>
        </p:sp>
        <p:grpSp>
          <p:nvGrpSpPr>
            <p:cNvPr id="92" name="Google Shape;92;g31799f9d1d5_0_35"/>
            <p:cNvGrpSpPr/>
            <p:nvPr/>
          </p:nvGrpSpPr>
          <p:grpSpPr>
            <a:xfrm>
              <a:off x="13862935" y="7358524"/>
              <a:ext cx="2030525" cy="2035038"/>
              <a:chOff x="15175517" y="180201"/>
              <a:chExt cx="1183083" cy="1185712"/>
            </a:xfrm>
          </p:grpSpPr>
          <p:pic>
            <p:nvPicPr>
              <p:cNvPr id="93" name="Google Shape;93;g31799f9d1d5_0_35"/>
              <p:cNvPicPr preferRelativeResize="0"/>
              <p:nvPr/>
            </p:nvPicPr>
            <p:blipFill rotWithShape="1">
              <a:blip r:embed="rId4">
                <a:alphaModFix/>
              </a:blip>
              <a:srcRect b="0" l="0" r="0" t="0"/>
              <a:stretch/>
            </p:blipFill>
            <p:spPr>
              <a:xfrm>
                <a:off x="15175517" y="180201"/>
                <a:ext cx="733424" cy="647699"/>
              </a:xfrm>
              <a:prstGeom prst="rect">
                <a:avLst/>
              </a:prstGeom>
              <a:noFill/>
              <a:ln>
                <a:noFill/>
              </a:ln>
            </p:spPr>
          </p:pic>
          <p:pic>
            <p:nvPicPr>
              <p:cNvPr id="94" name="Google Shape;94;g31799f9d1d5_0_35"/>
              <p:cNvPicPr preferRelativeResize="0"/>
              <p:nvPr/>
            </p:nvPicPr>
            <p:blipFill rotWithShape="1">
              <a:blip r:embed="rId5">
                <a:alphaModFix/>
              </a:blip>
              <a:srcRect b="0" l="0" r="0" t="0"/>
              <a:stretch/>
            </p:blipFill>
            <p:spPr>
              <a:xfrm>
                <a:off x="15691851" y="489894"/>
                <a:ext cx="666749" cy="542924"/>
              </a:xfrm>
              <a:prstGeom prst="rect">
                <a:avLst/>
              </a:prstGeom>
              <a:noFill/>
              <a:ln>
                <a:noFill/>
              </a:ln>
            </p:spPr>
          </p:pic>
          <p:pic>
            <p:nvPicPr>
              <p:cNvPr id="95" name="Google Shape;95;g31799f9d1d5_0_35"/>
              <p:cNvPicPr preferRelativeResize="0"/>
              <p:nvPr/>
            </p:nvPicPr>
            <p:blipFill rotWithShape="1">
              <a:blip r:embed="rId6">
                <a:alphaModFix/>
              </a:blip>
              <a:srcRect b="0" l="0" r="0" t="0"/>
              <a:stretch/>
            </p:blipFill>
            <p:spPr>
              <a:xfrm>
                <a:off x="15364449" y="851564"/>
                <a:ext cx="542924" cy="514349"/>
              </a:xfrm>
              <a:prstGeom prst="rect">
                <a:avLst/>
              </a:prstGeom>
              <a:noFill/>
              <a:ln>
                <a:noFill/>
              </a:ln>
            </p:spPr>
          </p:pic>
        </p:grpSp>
        <p:grpSp>
          <p:nvGrpSpPr>
            <p:cNvPr id="96" name="Google Shape;96;g31799f9d1d5_0_35"/>
            <p:cNvGrpSpPr/>
            <p:nvPr/>
          </p:nvGrpSpPr>
          <p:grpSpPr>
            <a:xfrm flipH="1">
              <a:off x="2504035" y="7358524"/>
              <a:ext cx="2030525" cy="2035038"/>
              <a:chOff x="15175517" y="180201"/>
              <a:chExt cx="1183083" cy="1185712"/>
            </a:xfrm>
          </p:grpSpPr>
          <p:pic>
            <p:nvPicPr>
              <p:cNvPr id="97" name="Google Shape;97;g31799f9d1d5_0_35"/>
              <p:cNvPicPr preferRelativeResize="0"/>
              <p:nvPr/>
            </p:nvPicPr>
            <p:blipFill rotWithShape="1">
              <a:blip r:embed="rId4">
                <a:alphaModFix/>
              </a:blip>
              <a:srcRect b="0" l="0" r="0" t="0"/>
              <a:stretch/>
            </p:blipFill>
            <p:spPr>
              <a:xfrm>
                <a:off x="15175517" y="180201"/>
                <a:ext cx="733424" cy="647699"/>
              </a:xfrm>
              <a:prstGeom prst="rect">
                <a:avLst/>
              </a:prstGeom>
              <a:noFill/>
              <a:ln>
                <a:noFill/>
              </a:ln>
            </p:spPr>
          </p:pic>
          <p:pic>
            <p:nvPicPr>
              <p:cNvPr id="98" name="Google Shape;98;g31799f9d1d5_0_35"/>
              <p:cNvPicPr preferRelativeResize="0"/>
              <p:nvPr/>
            </p:nvPicPr>
            <p:blipFill rotWithShape="1">
              <a:blip r:embed="rId5">
                <a:alphaModFix/>
              </a:blip>
              <a:srcRect b="0" l="0" r="0" t="0"/>
              <a:stretch/>
            </p:blipFill>
            <p:spPr>
              <a:xfrm>
                <a:off x="15691851" y="489894"/>
                <a:ext cx="666749" cy="542924"/>
              </a:xfrm>
              <a:prstGeom prst="rect">
                <a:avLst/>
              </a:prstGeom>
              <a:noFill/>
              <a:ln>
                <a:noFill/>
              </a:ln>
            </p:spPr>
          </p:pic>
          <p:pic>
            <p:nvPicPr>
              <p:cNvPr id="99" name="Google Shape;99;g31799f9d1d5_0_35"/>
              <p:cNvPicPr preferRelativeResize="0"/>
              <p:nvPr/>
            </p:nvPicPr>
            <p:blipFill rotWithShape="1">
              <a:blip r:embed="rId6">
                <a:alphaModFix/>
              </a:blip>
              <a:srcRect b="0" l="0" r="0" t="0"/>
              <a:stretch/>
            </p:blipFill>
            <p:spPr>
              <a:xfrm>
                <a:off x="15364449" y="851564"/>
                <a:ext cx="542924" cy="514349"/>
              </a:xfrm>
              <a:prstGeom prst="rect">
                <a:avLst/>
              </a:prstGeom>
              <a:noFill/>
              <a:ln>
                <a:noFill/>
              </a:ln>
            </p:spPr>
          </p:pic>
        </p:gr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04" name="Shape 104"/>
        <p:cNvGrpSpPr/>
        <p:nvPr/>
      </p:nvGrpSpPr>
      <p:grpSpPr>
        <a:xfrm>
          <a:off x="0" y="0"/>
          <a:ext cx="0" cy="0"/>
          <a:chOff x="0" y="0"/>
          <a:chExt cx="0" cy="0"/>
        </a:xfrm>
      </p:grpSpPr>
      <p:sp>
        <p:nvSpPr>
          <p:cNvPr id="105" name="Google Shape;105;g31799f9d1d5_0_0"/>
          <p:cNvSpPr/>
          <p:nvPr/>
        </p:nvSpPr>
        <p:spPr>
          <a:xfrm>
            <a:off x="-1375" y="0"/>
            <a:ext cx="18287429" cy="10287000"/>
          </a:xfrm>
          <a:custGeom>
            <a:rect b="b" l="l" r="r" t="t"/>
            <a:pathLst>
              <a:path extrusionOk="0" h="10287000" w="1257300">
                <a:moveTo>
                  <a:pt x="0" y="10286999"/>
                </a:moveTo>
                <a:lnTo>
                  <a:pt x="1256938" y="10286999"/>
                </a:lnTo>
                <a:lnTo>
                  <a:pt x="1256938" y="0"/>
                </a:lnTo>
                <a:lnTo>
                  <a:pt x="0" y="0"/>
                </a:lnTo>
                <a:lnTo>
                  <a:pt x="0" y="10286999"/>
                </a:lnTo>
                <a:close/>
              </a:path>
            </a:pathLst>
          </a:custGeom>
          <a:solidFill>
            <a:srgbClr val="38619D"/>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106" name="Google Shape;106;g31799f9d1d5_0_0"/>
          <p:cNvGrpSpPr/>
          <p:nvPr/>
        </p:nvGrpSpPr>
        <p:grpSpPr>
          <a:xfrm>
            <a:off x="313126" y="-31875"/>
            <a:ext cx="9068050" cy="10350779"/>
            <a:chOff x="8134711" y="0"/>
            <a:chExt cx="8896350" cy="10287000"/>
          </a:xfrm>
        </p:grpSpPr>
        <p:sp>
          <p:nvSpPr>
            <p:cNvPr id="107" name="Google Shape;107;g31799f9d1d5_0_0"/>
            <p:cNvSpPr/>
            <p:nvPr/>
          </p:nvSpPr>
          <p:spPr>
            <a:xfrm>
              <a:off x="8134711" y="0"/>
              <a:ext cx="8896350" cy="10287000"/>
            </a:xfrm>
            <a:custGeom>
              <a:rect b="b" l="l" r="r" t="t"/>
              <a:pathLst>
                <a:path extrusionOk="0" h="10287000" w="8896350">
                  <a:moveTo>
                    <a:pt x="8896349" y="10286999"/>
                  </a:moveTo>
                  <a:lnTo>
                    <a:pt x="0" y="10286999"/>
                  </a:lnTo>
                  <a:lnTo>
                    <a:pt x="0" y="0"/>
                  </a:lnTo>
                  <a:lnTo>
                    <a:pt x="8896349" y="0"/>
                  </a:lnTo>
                  <a:lnTo>
                    <a:pt x="8896349" y="10286999"/>
                  </a:lnTo>
                  <a:close/>
                </a:path>
              </a:pathLst>
            </a:custGeom>
            <a:solidFill>
              <a:srgbClr val="FFFF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08" name="Google Shape;108;g31799f9d1d5_0_0"/>
            <p:cNvSpPr/>
            <p:nvPr/>
          </p:nvSpPr>
          <p:spPr>
            <a:xfrm>
              <a:off x="8513160" y="2382011"/>
              <a:ext cx="1819275" cy="66675"/>
            </a:xfrm>
            <a:custGeom>
              <a:rect b="b" l="l" r="r" t="t"/>
              <a:pathLst>
                <a:path extrusionOk="0" h="66675" w="1819275">
                  <a:moveTo>
                    <a:pt x="0" y="0"/>
                  </a:moveTo>
                  <a:lnTo>
                    <a:pt x="1819274" y="0"/>
                  </a:lnTo>
                  <a:lnTo>
                    <a:pt x="1819274" y="66674"/>
                  </a:lnTo>
                  <a:lnTo>
                    <a:pt x="0" y="66674"/>
                  </a:lnTo>
                  <a:lnTo>
                    <a:pt x="0" y="0"/>
                  </a:lnTo>
                  <a:close/>
                </a:path>
              </a:pathLst>
            </a:custGeom>
            <a:solidFill>
              <a:srgbClr val="E36C09"/>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Calibri"/>
                <a:ea typeface="Calibri"/>
                <a:cs typeface="Calibri"/>
                <a:sym typeface="Calibri"/>
              </a:endParaRPr>
            </a:p>
          </p:txBody>
        </p:sp>
        <p:pic>
          <p:nvPicPr>
            <p:cNvPr id="109" name="Google Shape;109;g31799f9d1d5_0_0"/>
            <p:cNvPicPr preferRelativeResize="0"/>
            <p:nvPr/>
          </p:nvPicPr>
          <p:blipFill rotWithShape="1">
            <a:blip r:embed="rId3">
              <a:alphaModFix/>
            </a:blip>
            <a:srcRect b="0" l="0" r="0" t="0"/>
            <a:stretch/>
          </p:blipFill>
          <p:spPr>
            <a:xfrm>
              <a:off x="15175517" y="180201"/>
              <a:ext cx="733424" cy="647699"/>
            </a:xfrm>
            <a:prstGeom prst="rect">
              <a:avLst/>
            </a:prstGeom>
            <a:noFill/>
            <a:ln>
              <a:noFill/>
            </a:ln>
          </p:spPr>
        </p:pic>
        <p:pic>
          <p:nvPicPr>
            <p:cNvPr id="110" name="Google Shape;110;g31799f9d1d5_0_0"/>
            <p:cNvPicPr preferRelativeResize="0"/>
            <p:nvPr/>
          </p:nvPicPr>
          <p:blipFill rotWithShape="1">
            <a:blip r:embed="rId4">
              <a:alphaModFix/>
            </a:blip>
            <a:srcRect b="0" l="0" r="0" t="0"/>
            <a:stretch/>
          </p:blipFill>
          <p:spPr>
            <a:xfrm>
              <a:off x="15691851" y="489894"/>
              <a:ext cx="666749" cy="542924"/>
            </a:xfrm>
            <a:prstGeom prst="rect">
              <a:avLst/>
            </a:prstGeom>
            <a:noFill/>
            <a:ln>
              <a:noFill/>
            </a:ln>
          </p:spPr>
        </p:pic>
        <p:pic>
          <p:nvPicPr>
            <p:cNvPr id="111" name="Google Shape;111;g31799f9d1d5_0_0"/>
            <p:cNvPicPr preferRelativeResize="0"/>
            <p:nvPr/>
          </p:nvPicPr>
          <p:blipFill rotWithShape="1">
            <a:blip r:embed="rId5">
              <a:alphaModFix/>
            </a:blip>
            <a:srcRect b="0" l="0" r="0" t="0"/>
            <a:stretch/>
          </p:blipFill>
          <p:spPr>
            <a:xfrm>
              <a:off x="15364449" y="851564"/>
              <a:ext cx="542924" cy="514349"/>
            </a:xfrm>
            <a:prstGeom prst="rect">
              <a:avLst/>
            </a:prstGeom>
            <a:noFill/>
            <a:ln>
              <a:noFill/>
            </a:ln>
          </p:spPr>
        </p:pic>
      </p:grpSp>
      <p:sp>
        <p:nvSpPr>
          <p:cNvPr id="112" name="Google Shape;112;g31799f9d1d5_0_0"/>
          <p:cNvSpPr txBox="1"/>
          <p:nvPr>
            <p:ph type="title"/>
          </p:nvPr>
        </p:nvSpPr>
        <p:spPr>
          <a:xfrm>
            <a:off x="670220" y="1567400"/>
            <a:ext cx="7898700" cy="5361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SzPts val="1400"/>
              <a:buNone/>
            </a:pPr>
            <a:r>
              <a:rPr lang="en-US" sz="3400"/>
              <a:t>WHY EARLY CHILDHOOD MATTERS</a:t>
            </a:r>
            <a:endParaRPr sz="3400"/>
          </a:p>
        </p:txBody>
      </p:sp>
      <p:sp>
        <p:nvSpPr>
          <p:cNvPr id="113" name="Google Shape;113;g31799f9d1d5_0_0"/>
          <p:cNvSpPr txBox="1"/>
          <p:nvPr/>
        </p:nvSpPr>
        <p:spPr>
          <a:xfrm>
            <a:off x="745110" y="3637679"/>
            <a:ext cx="7494900" cy="5091600"/>
          </a:xfrm>
          <a:prstGeom prst="rect">
            <a:avLst/>
          </a:prstGeom>
          <a:noFill/>
          <a:ln>
            <a:noFill/>
          </a:ln>
        </p:spPr>
        <p:txBody>
          <a:bodyPr anchorCtr="0" anchor="t" bIns="0" lIns="0" spcFirstLastPara="1" rIns="0" wrap="square" tIns="12050">
            <a:spAutoFit/>
          </a:bodyPr>
          <a:lstStyle/>
          <a:p>
            <a:pPr indent="0" lvl="0" marL="0" marR="5080" rtl="0" algn="l">
              <a:lnSpc>
                <a:spcPct val="100000"/>
              </a:lnSpc>
              <a:spcBef>
                <a:spcPts val="0"/>
              </a:spcBef>
              <a:spcAft>
                <a:spcPts val="0"/>
              </a:spcAft>
              <a:buClr>
                <a:srgbClr val="000000"/>
              </a:buClr>
              <a:buSzPts val="5400"/>
              <a:buFont typeface="Arial"/>
              <a:buNone/>
            </a:pPr>
            <a:r>
              <a:rPr lang="en-US" sz="3000">
                <a:solidFill>
                  <a:srgbClr val="366092"/>
                </a:solidFill>
                <a:latin typeface="Calibri"/>
                <a:ea typeface="Calibri"/>
                <a:cs typeface="Calibri"/>
                <a:sym typeface="Calibri"/>
              </a:rPr>
              <a:t>Unfortunately, many children who do not participate in high-quality early childhood programs are not fully prepared to begin school.  </a:t>
            </a:r>
            <a:endParaRPr sz="3000">
              <a:solidFill>
                <a:srgbClr val="366092"/>
              </a:solidFill>
              <a:latin typeface="Calibri"/>
              <a:ea typeface="Calibri"/>
              <a:cs typeface="Calibri"/>
              <a:sym typeface="Calibri"/>
            </a:endParaRPr>
          </a:p>
          <a:p>
            <a:pPr indent="0" lvl="0" marL="0" marR="5080" rtl="0" algn="l">
              <a:lnSpc>
                <a:spcPct val="100000"/>
              </a:lnSpc>
              <a:spcBef>
                <a:spcPts val="0"/>
              </a:spcBef>
              <a:spcAft>
                <a:spcPts val="0"/>
              </a:spcAft>
              <a:buClr>
                <a:srgbClr val="000000"/>
              </a:buClr>
              <a:buSzPts val="5400"/>
              <a:buFont typeface="Arial"/>
              <a:buNone/>
            </a:pPr>
            <a:r>
              <a:t/>
            </a:r>
            <a:endParaRPr sz="3000">
              <a:solidFill>
                <a:srgbClr val="366092"/>
              </a:solidFill>
              <a:latin typeface="Calibri"/>
              <a:ea typeface="Calibri"/>
              <a:cs typeface="Calibri"/>
              <a:sym typeface="Calibri"/>
            </a:endParaRPr>
          </a:p>
          <a:p>
            <a:pPr indent="0" lvl="0" marL="0" marR="5080" rtl="0" algn="l">
              <a:lnSpc>
                <a:spcPct val="100000"/>
              </a:lnSpc>
              <a:spcBef>
                <a:spcPts val="0"/>
              </a:spcBef>
              <a:spcAft>
                <a:spcPts val="0"/>
              </a:spcAft>
              <a:buClr>
                <a:srgbClr val="000000"/>
              </a:buClr>
              <a:buSzPts val="5400"/>
              <a:buFont typeface="Arial"/>
              <a:buNone/>
            </a:pPr>
            <a:r>
              <a:rPr lang="en-US" sz="3000">
                <a:solidFill>
                  <a:srgbClr val="366092"/>
                </a:solidFill>
                <a:latin typeface="Calibri"/>
                <a:ea typeface="Calibri"/>
                <a:cs typeface="Calibri"/>
                <a:sym typeface="Calibri"/>
              </a:rPr>
              <a:t>Those most likely to begin kindergarten at an academic disadvantage are low-income and minority children.  </a:t>
            </a:r>
            <a:endParaRPr sz="3000">
              <a:solidFill>
                <a:srgbClr val="366092"/>
              </a:solidFill>
              <a:latin typeface="Calibri"/>
              <a:ea typeface="Calibri"/>
              <a:cs typeface="Calibri"/>
              <a:sym typeface="Calibri"/>
            </a:endParaRPr>
          </a:p>
          <a:p>
            <a:pPr indent="0" lvl="0" marL="0" marR="5080" rtl="0" algn="l">
              <a:lnSpc>
                <a:spcPct val="100000"/>
              </a:lnSpc>
              <a:spcBef>
                <a:spcPts val="0"/>
              </a:spcBef>
              <a:spcAft>
                <a:spcPts val="0"/>
              </a:spcAft>
              <a:buClr>
                <a:srgbClr val="000000"/>
              </a:buClr>
              <a:buSzPts val="5400"/>
              <a:buFont typeface="Arial"/>
              <a:buNone/>
            </a:pPr>
            <a:r>
              <a:t/>
            </a:r>
            <a:endParaRPr sz="3000">
              <a:solidFill>
                <a:srgbClr val="366092"/>
              </a:solidFill>
              <a:latin typeface="Calibri"/>
              <a:ea typeface="Calibri"/>
              <a:cs typeface="Calibri"/>
              <a:sym typeface="Calibri"/>
            </a:endParaRPr>
          </a:p>
          <a:p>
            <a:pPr indent="0" lvl="0" marL="0" marR="5080" rtl="0" algn="l">
              <a:lnSpc>
                <a:spcPct val="100000"/>
              </a:lnSpc>
              <a:spcBef>
                <a:spcPts val="0"/>
              </a:spcBef>
              <a:spcAft>
                <a:spcPts val="0"/>
              </a:spcAft>
              <a:buClr>
                <a:srgbClr val="000000"/>
              </a:buClr>
              <a:buSzPts val="5400"/>
              <a:buFont typeface="Arial"/>
              <a:buNone/>
            </a:pPr>
            <a:r>
              <a:rPr lang="en-US" sz="3000">
                <a:solidFill>
                  <a:srgbClr val="366092"/>
                </a:solidFill>
                <a:latin typeface="Calibri"/>
                <a:ea typeface="Calibri"/>
                <a:cs typeface="Calibri"/>
                <a:sym typeface="Calibri"/>
              </a:rPr>
              <a:t>Children from disadvantaged families have less than 50 percent of the vocabulary their more affluent peers do.</a:t>
            </a:r>
            <a:endParaRPr i="0" sz="3000" u="none" cap="none" strike="noStrike">
              <a:solidFill>
                <a:srgbClr val="000000"/>
              </a:solidFill>
              <a:latin typeface="Calibri"/>
              <a:ea typeface="Calibri"/>
              <a:cs typeface="Calibri"/>
              <a:sym typeface="Calibri"/>
            </a:endParaRPr>
          </a:p>
        </p:txBody>
      </p:sp>
      <p:pic>
        <p:nvPicPr>
          <p:cNvPr id="114" name="Google Shape;114;g31799f9d1d5_0_0"/>
          <p:cNvPicPr preferRelativeResize="0"/>
          <p:nvPr/>
        </p:nvPicPr>
        <p:blipFill>
          <a:blip r:embed="rId6">
            <a:alphaModFix/>
          </a:blip>
          <a:stretch>
            <a:fillRect/>
          </a:stretch>
        </p:blipFill>
        <p:spPr>
          <a:xfrm>
            <a:off x="9736200" y="2667000"/>
            <a:ext cx="8267700" cy="4953000"/>
          </a:xfrm>
          <a:prstGeom prst="rect">
            <a:avLst/>
          </a:prstGeom>
          <a:noFill/>
          <a:ln>
            <a:noFill/>
          </a:ln>
        </p:spPr>
      </p:pic>
      <p:sp>
        <p:nvSpPr>
          <p:cNvPr id="115" name="Google Shape;115;g31799f9d1d5_0_0"/>
          <p:cNvSpPr txBox="1"/>
          <p:nvPr/>
        </p:nvSpPr>
        <p:spPr>
          <a:xfrm>
            <a:off x="776975" y="2742150"/>
            <a:ext cx="7085400" cy="504600"/>
          </a:xfrm>
          <a:prstGeom prst="rect">
            <a:avLst/>
          </a:prstGeom>
          <a:noFill/>
          <a:ln>
            <a:noFill/>
          </a:ln>
        </p:spPr>
        <p:txBody>
          <a:bodyPr anchorCtr="0" anchor="t" bIns="0" lIns="0" spcFirstLastPara="1" rIns="0" wrap="square" tIns="12050">
            <a:spAutoFit/>
          </a:bodyPr>
          <a:lstStyle/>
          <a:p>
            <a:pPr indent="0" lvl="0" marL="0" marR="5080" rtl="0" algn="l">
              <a:lnSpc>
                <a:spcPct val="100000"/>
              </a:lnSpc>
              <a:spcBef>
                <a:spcPts val="0"/>
              </a:spcBef>
              <a:spcAft>
                <a:spcPts val="0"/>
              </a:spcAft>
              <a:buClr>
                <a:srgbClr val="000000"/>
              </a:buClr>
              <a:buSzPts val="5400"/>
              <a:buFont typeface="Arial"/>
              <a:buNone/>
            </a:pPr>
            <a:r>
              <a:rPr b="1" lang="en-US" sz="3200">
                <a:solidFill>
                  <a:srgbClr val="366092"/>
                </a:solidFill>
                <a:latin typeface="Calibri"/>
                <a:ea typeface="Calibri"/>
                <a:cs typeface="Calibri"/>
                <a:sym typeface="Calibri"/>
              </a:rPr>
              <a:t>Achievement gaps before kindergarten</a:t>
            </a:r>
            <a:endParaRPr b="1" sz="3200">
              <a:solidFill>
                <a:srgbClr val="366092"/>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20" name="Shape 120"/>
        <p:cNvGrpSpPr/>
        <p:nvPr/>
      </p:nvGrpSpPr>
      <p:grpSpPr>
        <a:xfrm>
          <a:off x="0" y="0"/>
          <a:ext cx="0" cy="0"/>
          <a:chOff x="0" y="0"/>
          <a:chExt cx="0" cy="0"/>
        </a:xfrm>
      </p:grpSpPr>
      <p:pic>
        <p:nvPicPr>
          <p:cNvPr descr="Graphical user interface&#10;&#10;Description automatically generated with medium confidence" id="121" name="Google Shape;121;p6"/>
          <p:cNvPicPr preferRelativeResize="0"/>
          <p:nvPr/>
        </p:nvPicPr>
        <p:blipFill rotWithShape="1">
          <a:blip r:embed="rId3">
            <a:alphaModFix/>
          </a:blip>
          <a:srcRect b="0" l="0" r="0" t="0"/>
          <a:stretch/>
        </p:blipFill>
        <p:spPr>
          <a:xfrm>
            <a:off x="-1447800" y="-952500"/>
            <a:ext cx="12192000" cy="12192000"/>
          </a:xfrm>
          <a:prstGeom prst="rect">
            <a:avLst/>
          </a:prstGeom>
          <a:noFill/>
          <a:ln>
            <a:noFill/>
          </a:ln>
        </p:spPr>
      </p:pic>
      <p:sp>
        <p:nvSpPr>
          <p:cNvPr id="122" name="Google Shape;122;p6"/>
          <p:cNvSpPr txBox="1"/>
          <p:nvPr/>
        </p:nvSpPr>
        <p:spPr>
          <a:xfrm>
            <a:off x="9677400" y="2019300"/>
            <a:ext cx="7924800" cy="61878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E36C09"/>
              </a:buClr>
              <a:buSzPts val="1600"/>
              <a:buFont typeface="Cambria"/>
              <a:buNone/>
            </a:pPr>
            <a:r>
              <a:rPr i="0" lang="en-US" sz="4400" u="none" cap="none" strike="noStrike">
                <a:solidFill>
                  <a:srgbClr val="E36C09"/>
                </a:solidFill>
                <a:latin typeface="Calibri"/>
                <a:ea typeface="Calibri"/>
                <a:cs typeface="Calibri"/>
                <a:sym typeface="Calibri"/>
              </a:rPr>
              <a:t>The first five years are the most critical in the development of a child’s brain. From birth to age 3, children grow and learn at the most intense rate, forming more than a million neural connections every second; these are the years when children are learning how to learn.  </a:t>
            </a:r>
            <a:r>
              <a:rPr i="0" lang="en-US" sz="4400" u="sng" cap="none" strike="noStrike">
                <a:solidFill>
                  <a:srgbClr val="E36C09"/>
                </a:solidFill>
                <a:latin typeface="Calibri"/>
                <a:ea typeface="Calibri"/>
                <a:cs typeface="Calibri"/>
                <a:sym typeface="Calibri"/>
                <a:hlinkClick r:id="rId4">
                  <a:extLst>
                    <a:ext uri="{A12FA001-AC4F-418D-AE19-62706E023703}">
                      <ahyp:hlinkClr val="tx"/>
                    </a:ext>
                  </a:extLst>
                </a:hlinkClick>
              </a:rPr>
              <a:t>[1]</a:t>
            </a:r>
            <a:endParaRPr i="0" sz="4400" u="none" cap="none" strike="noStrike">
              <a:solidFill>
                <a:srgbClr val="E36C09"/>
              </a:solidFill>
              <a:latin typeface="Calibri"/>
              <a:ea typeface="Calibri"/>
              <a:cs typeface="Calibri"/>
              <a:sym typeface="Calibri"/>
            </a:endParaRPr>
          </a:p>
        </p:txBody>
      </p:sp>
      <p:sp>
        <p:nvSpPr>
          <p:cNvPr id="123" name="Google Shape;123;p6"/>
          <p:cNvSpPr txBox="1"/>
          <p:nvPr/>
        </p:nvSpPr>
        <p:spPr>
          <a:xfrm>
            <a:off x="9105899" y="690621"/>
            <a:ext cx="9022200" cy="708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000"/>
              <a:buFont typeface="Arial"/>
              <a:buNone/>
            </a:pPr>
            <a:r>
              <a:rPr b="1" i="0" lang="en-US" sz="4000" u="none" cap="none" strike="noStrike">
                <a:solidFill>
                  <a:srgbClr val="366092"/>
                </a:solidFill>
                <a:latin typeface="Calibri"/>
                <a:ea typeface="Calibri"/>
                <a:cs typeface="Calibri"/>
                <a:sym typeface="Calibri"/>
              </a:rPr>
              <a:t>WHY EARLY CHILDHOOD MATTERS</a:t>
            </a:r>
            <a:endParaRPr b="0" i="0" sz="1400" u="none" cap="none" strike="noStrike">
              <a:solidFill>
                <a:srgbClr val="000000"/>
              </a:solidFill>
              <a:latin typeface="Arial"/>
              <a:ea typeface="Arial"/>
              <a:cs typeface="Arial"/>
              <a:sym typeface="Arial"/>
            </a:endParaRPr>
          </a:p>
        </p:txBody>
      </p:sp>
      <p:sp>
        <p:nvSpPr>
          <p:cNvPr id="124" name="Google Shape;124;p6"/>
          <p:cNvSpPr/>
          <p:nvPr/>
        </p:nvSpPr>
        <p:spPr>
          <a:xfrm>
            <a:off x="12707302" y="1614993"/>
            <a:ext cx="1819275" cy="66675"/>
          </a:xfrm>
          <a:custGeom>
            <a:rect b="b" l="l" r="r" t="t"/>
            <a:pathLst>
              <a:path extrusionOk="0" h="66675" w="1819275">
                <a:moveTo>
                  <a:pt x="0" y="66674"/>
                </a:moveTo>
                <a:lnTo>
                  <a:pt x="0" y="0"/>
                </a:lnTo>
                <a:lnTo>
                  <a:pt x="1819274" y="0"/>
                </a:lnTo>
                <a:lnTo>
                  <a:pt x="1819274" y="66674"/>
                </a:lnTo>
                <a:lnTo>
                  <a:pt x="0" y="66674"/>
                </a:lnTo>
                <a:close/>
              </a:path>
            </a:pathLst>
          </a:custGeom>
          <a:solidFill>
            <a:srgbClr val="48AA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29" name="Shape 129"/>
        <p:cNvGrpSpPr/>
        <p:nvPr/>
      </p:nvGrpSpPr>
      <p:grpSpPr>
        <a:xfrm>
          <a:off x="0" y="0"/>
          <a:ext cx="0" cy="0"/>
          <a:chOff x="0" y="0"/>
          <a:chExt cx="0" cy="0"/>
        </a:xfrm>
      </p:grpSpPr>
      <p:sp>
        <p:nvSpPr>
          <p:cNvPr id="130" name="Google Shape;130;g31799f9d1d5_0_20"/>
          <p:cNvSpPr/>
          <p:nvPr/>
        </p:nvSpPr>
        <p:spPr>
          <a:xfrm>
            <a:off x="1391031" y="2021600"/>
            <a:ext cx="15505938" cy="7918133"/>
          </a:xfrm>
          <a:custGeom>
            <a:rect b="b" l="l" r="r" t="t"/>
            <a:pathLst>
              <a:path extrusionOk="0" h="9315450" w="17373600">
                <a:moveTo>
                  <a:pt x="17373598" y="9315449"/>
                </a:moveTo>
                <a:lnTo>
                  <a:pt x="0" y="9315449"/>
                </a:lnTo>
                <a:lnTo>
                  <a:pt x="0" y="0"/>
                </a:lnTo>
                <a:lnTo>
                  <a:pt x="17373598" y="0"/>
                </a:lnTo>
                <a:lnTo>
                  <a:pt x="17373598" y="9315449"/>
                </a:lnTo>
                <a:close/>
              </a:path>
            </a:pathLst>
          </a:custGeom>
          <a:solidFill>
            <a:srgbClr val="38619D"/>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descr="This video is a part of the Curriculum Toolkit." id="131" name="Google Shape;131;g31799f9d1d5_0_20" title="Tronick's Still Face Experiment">
            <a:hlinkClick r:id="rId3"/>
          </p:cNvPr>
          <p:cNvPicPr preferRelativeResize="0"/>
          <p:nvPr/>
        </p:nvPicPr>
        <p:blipFill>
          <a:blip r:embed="rId4">
            <a:alphaModFix/>
          </a:blip>
          <a:stretch>
            <a:fillRect/>
          </a:stretch>
        </p:blipFill>
        <p:spPr>
          <a:xfrm>
            <a:off x="3423638" y="2914322"/>
            <a:ext cx="11440725" cy="6435400"/>
          </a:xfrm>
          <a:prstGeom prst="rect">
            <a:avLst/>
          </a:prstGeom>
          <a:noFill/>
          <a:ln>
            <a:noFill/>
          </a:ln>
        </p:spPr>
      </p:pic>
      <p:sp>
        <p:nvSpPr>
          <p:cNvPr id="132" name="Google Shape;132;g31799f9d1d5_0_20"/>
          <p:cNvSpPr txBox="1"/>
          <p:nvPr>
            <p:ph type="title"/>
          </p:nvPr>
        </p:nvSpPr>
        <p:spPr>
          <a:xfrm>
            <a:off x="2772000" y="389226"/>
            <a:ext cx="12744000" cy="12315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US" sz="6000"/>
              <a:t>Brain Development</a:t>
            </a:r>
            <a:endParaRPr sz="6000"/>
          </a:p>
        </p:txBody>
      </p:sp>
      <p:sp>
        <p:nvSpPr>
          <p:cNvPr id="133" name="Google Shape;133;g31799f9d1d5_0_20"/>
          <p:cNvSpPr/>
          <p:nvPr/>
        </p:nvSpPr>
        <p:spPr>
          <a:xfrm>
            <a:off x="8197799" y="1670380"/>
            <a:ext cx="1819275" cy="66675"/>
          </a:xfrm>
          <a:custGeom>
            <a:rect b="b" l="l" r="r" t="t"/>
            <a:pathLst>
              <a:path extrusionOk="0" h="66675" w="1819275">
                <a:moveTo>
                  <a:pt x="0" y="0"/>
                </a:moveTo>
                <a:lnTo>
                  <a:pt x="1819274" y="0"/>
                </a:lnTo>
                <a:lnTo>
                  <a:pt x="1819274" y="66674"/>
                </a:lnTo>
                <a:lnTo>
                  <a:pt x="0" y="66674"/>
                </a:lnTo>
                <a:lnTo>
                  <a:pt x="0" y="0"/>
                </a:lnTo>
                <a:close/>
              </a:path>
            </a:pathLst>
          </a:custGeom>
          <a:solidFill>
            <a:srgbClr val="F26B2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1"/>
                                        </p:tgtEl>
                                        <p:attrNameLst>
                                          <p:attrName>style.visibility</p:attrName>
                                        </p:attrNameLst>
                                      </p:cBhvr>
                                      <p:to>
                                        <p:strVal val="visible"/>
                                      </p:to>
                                    </p:set>
                                    <p:animEffect filter="fade" transition="in">
                                      <p:cBhvr>
                                        <p:cTn dur="1000"/>
                                        <p:tgtEl>
                                          <p:spTgt spid="13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38" name="Shape 138"/>
        <p:cNvGrpSpPr/>
        <p:nvPr/>
      </p:nvGrpSpPr>
      <p:grpSpPr>
        <a:xfrm>
          <a:off x="0" y="0"/>
          <a:ext cx="0" cy="0"/>
          <a:chOff x="0" y="0"/>
          <a:chExt cx="0" cy="0"/>
        </a:xfrm>
      </p:grpSpPr>
      <p:sp>
        <p:nvSpPr>
          <p:cNvPr id="139" name="Google Shape;139;p8"/>
          <p:cNvSpPr/>
          <p:nvPr/>
        </p:nvSpPr>
        <p:spPr>
          <a:xfrm>
            <a:off x="468386" y="1525333"/>
            <a:ext cx="1819275" cy="66675"/>
          </a:xfrm>
          <a:custGeom>
            <a:rect b="b" l="l" r="r" t="t"/>
            <a:pathLst>
              <a:path extrusionOk="0" h="66675" w="1819275">
                <a:moveTo>
                  <a:pt x="1819274" y="66674"/>
                </a:moveTo>
                <a:lnTo>
                  <a:pt x="0" y="66674"/>
                </a:lnTo>
                <a:lnTo>
                  <a:pt x="0" y="0"/>
                </a:lnTo>
                <a:lnTo>
                  <a:pt x="1819274" y="0"/>
                </a:lnTo>
                <a:lnTo>
                  <a:pt x="1819274" y="66674"/>
                </a:lnTo>
                <a:close/>
              </a:path>
            </a:pathLst>
          </a:custGeom>
          <a:solidFill>
            <a:srgbClr val="F26B2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id="140" name="Google Shape;140;p8"/>
          <p:cNvPicPr preferRelativeResize="0"/>
          <p:nvPr/>
        </p:nvPicPr>
        <p:blipFill rotWithShape="1">
          <a:blip r:embed="rId3">
            <a:alphaModFix/>
          </a:blip>
          <a:srcRect b="0" l="0" r="0" t="0"/>
          <a:stretch/>
        </p:blipFill>
        <p:spPr>
          <a:xfrm>
            <a:off x="8242764" y="0"/>
            <a:ext cx="10010775" cy="10286998"/>
          </a:xfrm>
          <a:prstGeom prst="rect">
            <a:avLst/>
          </a:prstGeom>
          <a:noFill/>
          <a:ln>
            <a:noFill/>
          </a:ln>
        </p:spPr>
      </p:pic>
      <p:sp>
        <p:nvSpPr>
          <p:cNvPr id="141" name="Google Shape;141;p8"/>
          <p:cNvSpPr txBox="1"/>
          <p:nvPr>
            <p:ph type="title"/>
          </p:nvPr>
        </p:nvSpPr>
        <p:spPr>
          <a:xfrm>
            <a:off x="490048" y="1918083"/>
            <a:ext cx="7494900" cy="4169100"/>
          </a:xfrm>
          <a:prstGeom prst="rect">
            <a:avLst/>
          </a:prstGeom>
          <a:noFill/>
          <a:ln>
            <a:noFill/>
          </a:ln>
        </p:spPr>
        <p:txBody>
          <a:bodyPr anchorCtr="0" anchor="t" bIns="0" lIns="0" spcFirstLastPara="1" rIns="0" wrap="square" tIns="12050">
            <a:spAutoFit/>
          </a:bodyPr>
          <a:lstStyle/>
          <a:p>
            <a:pPr indent="0" lvl="0" marL="12700" marR="5080" rtl="0" algn="l">
              <a:lnSpc>
                <a:spcPct val="116700"/>
              </a:lnSpc>
              <a:spcBef>
                <a:spcPts val="0"/>
              </a:spcBef>
              <a:spcAft>
                <a:spcPts val="0"/>
              </a:spcAft>
              <a:buSzPts val="1400"/>
              <a:buNone/>
            </a:pPr>
            <a:r>
              <a:rPr lang="en-US" sz="6000"/>
              <a:t>In Jefferson Parish, </a:t>
            </a:r>
            <a:endParaRPr sz="6000"/>
          </a:p>
          <a:p>
            <a:pPr indent="0" lvl="0" marL="12700" marR="5080" rtl="0" algn="l">
              <a:lnSpc>
                <a:spcPct val="116700"/>
              </a:lnSpc>
              <a:spcBef>
                <a:spcPts val="0"/>
              </a:spcBef>
              <a:spcAft>
                <a:spcPts val="0"/>
              </a:spcAft>
              <a:buSzPts val="1400"/>
              <a:buNone/>
            </a:pPr>
            <a:r>
              <a:rPr lang="en-US" sz="6000"/>
              <a:t>less than 20% </a:t>
            </a:r>
            <a:endParaRPr sz="6000"/>
          </a:p>
          <a:p>
            <a:pPr indent="0" lvl="0" marL="12700" marR="5080" rtl="0" algn="l">
              <a:lnSpc>
                <a:spcPct val="116700"/>
              </a:lnSpc>
              <a:spcBef>
                <a:spcPts val="0"/>
              </a:spcBef>
              <a:spcAft>
                <a:spcPts val="0"/>
              </a:spcAft>
              <a:buSzPts val="1400"/>
              <a:buNone/>
            </a:pPr>
            <a:r>
              <a:rPr lang="en-US" sz="6000"/>
              <a:t>of children are kindergarten ready.</a:t>
            </a:r>
            <a:endParaRPr sz="6000"/>
          </a:p>
        </p:txBody>
      </p:sp>
      <p:grpSp>
        <p:nvGrpSpPr>
          <p:cNvPr id="142" name="Google Shape;142;p8"/>
          <p:cNvGrpSpPr/>
          <p:nvPr/>
        </p:nvGrpSpPr>
        <p:grpSpPr>
          <a:xfrm>
            <a:off x="437906" y="6286500"/>
            <a:ext cx="4254021" cy="1390649"/>
            <a:chOff x="468386" y="6549651"/>
            <a:chExt cx="4254021" cy="1390649"/>
          </a:xfrm>
        </p:grpSpPr>
        <p:pic>
          <p:nvPicPr>
            <p:cNvPr id="143" name="Google Shape;143;p8"/>
            <p:cNvPicPr preferRelativeResize="0"/>
            <p:nvPr/>
          </p:nvPicPr>
          <p:blipFill rotWithShape="1">
            <a:blip r:embed="rId4">
              <a:alphaModFix/>
            </a:blip>
            <a:srcRect b="0" l="0" r="0" t="0"/>
            <a:stretch/>
          </p:blipFill>
          <p:spPr>
            <a:xfrm>
              <a:off x="468386" y="6655771"/>
              <a:ext cx="1104899" cy="1038224"/>
            </a:xfrm>
            <a:prstGeom prst="rect">
              <a:avLst/>
            </a:prstGeom>
            <a:noFill/>
            <a:ln>
              <a:noFill/>
            </a:ln>
          </p:spPr>
        </p:pic>
        <p:pic>
          <p:nvPicPr>
            <p:cNvPr id="144" name="Google Shape;144;p8"/>
            <p:cNvPicPr preferRelativeResize="0"/>
            <p:nvPr/>
          </p:nvPicPr>
          <p:blipFill rotWithShape="1">
            <a:blip r:embed="rId5">
              <a:alphaModFix/>
            </a:blip>
            <a:srcRect b="0" l="0" r="0" t="0"/>
            <a:stretch/>
          </p:blipFill>
          <p:spPr>
            <a:xfrm>
              <a:off x="1560368" y="6593281"/>
              <a:ext cx="1447799" cy="1276349"/>
            </a:xfrm>
            <a:prstGeom prst="rect">
              <a:avLst/>
            </a:prstGeom>
            <a:noFill/>
            <a:ln>
              <a:noFill/>
            </a:ln>
          </p:spPr>
        </p:pic>
        <p:pic>
          <p:nvPicPr>
            <p:cNvPr id="145" name="Google Shape;145;p8"/>
            <p:cNvPicPr preferRelativeResize="0"/>
            <p:nvPr/>
          </p:nvPicPr>
          <p:blipFill rotWithShape="1">
            <a:blip r:embed="rId6">
              <a:alphaModFix/>
            </a:blip>
            <a:srcRect b="0" l="0" r="0" t="0"/>
            <a:stretch/>
          </p:blipFill>
          <p:spPr>
            <a:xfrm>
              <a:off x="3007908" y="6549651"/>
              <a:ext cx="1714499" cy="1390649"/>
            </a:xfrm>
            <a:prstGeom prst="rect">
              <a:avLst/>
            </a:prstGeom>
            <a:noFill/>
            <a:ln>
              <a:noFill/>
            </a:ln>
          </p:spPr>
        </p:pic>
      </p:grpSp>
      <p:sp>
        <p:nvSpPr>
          <p:cNvPr id="146" name="Google Shape;146;p8"/>
          <p:cNvSpPr txBox="1"/>
          <p:nvPr/>
        </p:nvSpPr>
        <p:spPr>
          <a:xfrm>
            <a:off x="455686" y="647993"/>
            <a:ext cx="5183114" cy="505267"/>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3200"/>
              <a:buFont typeface="Arial"/>
              <a:buNone/>
            </a:pPr>
            <a:r>
              <a:rPr b="1" i="0" lang="en-US" sz="3200" u="none" cap="none" strike="noStrike">
                <a:solidFill>
                  <a:srgbClr val="38619D"/>
                </a:solidFill>
                <a:latin typeface="Calibri"/>
                <a:ea typeface="Calibri"/>
                <a:cs typeface="Calibri"/>
                <a:sym typeface="Calibri"/>
              </a:rPr>
              <a:t>AN EDUCATION ISSUE</a:t>
            </a:r>
            <a:endParaRPr b="0" i="0" sz="3200" u="none" cap="none" strike="noStrike">
              <a:solidFill>
                <a:schemeClr val="dk1"/>
              </a:solidFill>
              <a:latin typeface="Calibri"/>
              <a:ea typeface="Calibri"/>
              <a:cs typeface="Calibri"/>
              <a:sym typeface="Calibri"/>
            </a:endParaRPr>
          </a:p>
        </p:txBody>
      </p:sp>
      <p:sp>
        <p:nvSpPr>
          <p:cNvPr id="147" name="Google Shape;147;p8"/>
          <p:cNvSpPr txBox="1"/>
          <p:nvPr/>
        </p:nvSpPr>
        <p:spPr>
          <a:xfrm>
            <a:off x="490048" y="7756919"/>
            <a:ext cx="6901351" cy="1805623"/>
          </a:xfrm>
          <a:prstGeom prst="rect">
            <a:avLst/>
          </a:prstGeom>
          <a:noFill/>
          <a:ln>
            <a:noFill/>
          </a:ln>
        </p:spPr>
        <p:txBody>
          <a:bodyPr anchorCtr="0" anchor="t" bIns="0" lIns="0" spcFirstLastPara="1" rIns="0" wrap="square" tIns="81275">
            <a:spAutoFit/>
          </a:bodyPr>
          <a:lstStyle/>
          <a:p>
            <a:pPr indent="0" lvl="0" marL="12700" marR="0" rtl="0" algn="l">
              <a:lnSpc>
                <a:spcPct val="100000"/>
              </a:lnSpc>
              <a:spcBef>
                <a:spcPts val="0"/>
              </a:spcBef>
              <a:spcAft>
                <a:spcPts val="0"/>
              </a:spcAft>
              <a:buClr>
                <a:srgbClr val="000000"/>
              </a:buClr>
              <a:buSzPts val="2800"/>
              <a:buFont typeface="Arial"/>
              <a:buNone/>
            </a:pPr>
            <a:r>
              <a:rPr b="0" i="1" lang="en-US" sz="2800" u="none" cap="none" strike="noStrike">
                <a:solidFill>
                  <a:srgbClr val="38619D"/>
                </a:solidFill>
                <a:latin typeface="Calibri"/>
                <a:ea typeface="Calibri"/>
                <a:cs typeface="Calibri"/>
                <a:sym typeface="Calibri"/>
              </a:rPr>
              <a:t>High-quality early care and education helps ensure that our youngest children are ready for success in school and life!</a:t>
            </a:r>
            <a:endParaRPr b="0" i="0" sz="2800" u="none" cap="none" strike="noStrike">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52" name="Shape 152"/>
        <p:cNvGrpSpPr/>
        <p:nvPr/>
      </p:nvGrpSpPr>
      <p:grpSpPr>
        <a:xfrm>
          <a:off x="0" y="0"/>
          <a:ext cx="0" cy="0"/>
          <a:chOff x="0" y="0"/>
          <a:chExt cx="0" cy="0"/>
        </a:xfrm>
      </p:grpSpPr>
      <p:sp>
        <p:nvSpPr>
          <p:cNvPr id="153" name="Google Shape;153;p9"/>
          <p:cNvSpPr/>
          <p:nvPr/>
        </p:nvSpPr>
        <p:spPr>
          <a:xfrm>
            <a:off x="17031059" y="0"/>
            <a:ext cx="1257300" cy="10287000"/>
          </a:xfrm>
          <a:custGeom>
            <a:rect b="b" l="l" r="r" t="t"/>
            <a:pathLst>
              <a:path extrusionOk="0" h="10287000" w="1257300">
                <a:moveTo>
                  <a:pt x="0" y="10286999"/>
                </a:moveTo>
                <a:lnTo>
                  <a:pt x="1256938" y="10286999"/>
                </a:lnTo>
                <a:lnTo>
                  <a:pt x="1256938" y="0"/>
                </a:lnTo>
                <a:lnTo>
                  <a:pt x="0" y="0"/>
                </a:lnTo>
                <a:lnTo>
                  <a:pt x="0" y="10286999"/>
                </a:lnTo>
                <a:close/>
              </a:path>
            </a:pathLst>
          </a:custGeom>
          <a:solidFill>
            <a:srgbClr val="38619D"/>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54" name="Google Shape;154;p9"/>
          <p:cNvSpPr/>
          <p:nvPr/>
        </p:nvSpPr>
        <p:spPr>
          <a:xfrm>
            <a:off x="0" y="0"/>
            <a:ext cx="8134984" cy="10287000"/>
          </a:xfrm>
          <a:custGeom>
            <a:rect b="b" l="l" r="r" t="t"/>
            <a:pathLst>
              <a:path extrusionOk="0" h="10287000" w="8134984">
                <a:moveTo>
                  <a:pt x="0" y="10286999"/>
                </a:moveTo>
                <a:lnTo>
                  <a:pt x="8134710" y="10286999"/>
                </a:lnTo>
                <a:lnTo>
                  <a:pt x="8134710" y="0"/>
                </a:lnTo>
                <a:lnTo>
                  <a:pt x="0" y="0"/>
                </a:lnTo>
                <a:lnTo>
                  <a:pt x="0" y="10286999"/>
                </a:lnTo>
                <a:close/>
              </a:path>
            </a:pathLst>
          </a:custGeom>
          <a:solidFill>
            <a:srgbClr val="38619D"/>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id="155" name="Google Shape;155;p9"/>
          <p:cNvPicPr preferRelativeResize="0"/>
          <p:nvPr/>
        </p:nvPicPr>
        <p:blipFill rotWithShape="1">
          <a:blip r:embed="rId3">
            <a:alphaModFix/>
          </a:blip>
          <a:srcRect b="0" l="0" r="0" t="0"/>
          <a:stretch/>
        </p:blipFill>
        <p:spPr>
          <a:xfrm>
            <a:off x="0" y="825472"/>
            <a:ext cx="9392007" cy="8743949"/>
          </a:xfrm>
          <a:prstGeom prst="rect">
            <a:avLst/>
          </a:prstGeom>
          <a:noFill/>
          <a:ln>
            <a:noFill/>
          </a:ln>
        </p:spPr>
      </p:pic>
      <p:sp>
        <p:nvSpPr>
          <p:cNvPr id="156" name="Google Shape;156;p9"/>
          <p:cNvSpPr/>
          <p:nvPr/>
        </p:nvSpPr>
        <p:spPr>
          <a:xfrm>
            <a:off x="8134711" y="0"/>
            <a:ext cx="8896350" cy="10287000"/>
          </a:xfrm>
          <a:custGeom>
            <a:rect b="b" l="l" r="r" t="t"/>
            <a:pathLst>
              <a:path extrusionOk="0" h="10287000" w="8896350">
                <a:moveTo>
                  <a:pt x="8896349" y="10286999"/>
                </a:moveTo>
                <a:lnTo>
                  <a:pt x="0" y="10286999"/>
                </a:lnTo>
                <a:lnTo>
                  <a:pt x="0" y="0"/>
                </a:lnTo>
                <a:lnTo>
                  <a:pt x="8896349" y="0"/>
                </a:lnTo>
                <a:lnTo>
                  <a:pt x="8896349" y="10286999"/>
                </a:lnTo>
                <a:close/>
              </a:path>
            </a:pathLst>
          </a:custGeom>
          <a:solidFill>
            <a:srgbClr val="FFFF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57" name="Google Shape;157;p9"/>
          <p:cNvSpPr/>
          <p:nvPr/>
        </p:nvSpPr>
        <p:spPr>
          <a:xfrm>
            <a:off x="8513160" y="2382011"/>
            <a:ext cx="1819275" cy="66675"/>
          </a:xfrm>
          <a:custGeom>
            <a:rect b="b" l="l" r="r" t="t"/>
            <a:pathLst>
              <a:path extrusionOk="0" h="66675" w="1819275">
                <a:moveTo>
                  <a:pt x="0" y="0"/>
                </a:moveTo>
                <a:lnTo>
                  <a:pt x="1819274" y="0"/>
                </a:lnTo>
                <a:lnTo>
                  <a:pt x="1819274" y="66674"/>
                </a:lnTo>
                <a:lnTo>
                  <a:pt x="0" y="66674"/>
                </a:lnTo>
                <a:lnTo>
                  <a:pt x="0" y="0"/>
                </a:lnTo>
                <a:close/>
              </a:path>
            </a:pathLst>
          </a:custGeom>
          <a:solidFill>
            <a:srgbClr val="E36C09"/>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Calibri"/>
              <a:ea typeface="Calibri"/>
              <a:cs typeface="Calibri"/>
              <a:sym typeface="Calibri"/>
            </a:endParaRPr>
          </a:p>
        </p:txBody>
      </p:sp>
      <p:grpSp>
        <p:nvGrpSpPr>
          <p:cNvPr id="158" name="Google Shape;158;p9"/>
          <p:cNvGrpSpPr/>
          <p:nvPr/>
        </p:nvGrpSpPr>
        <p:grpSpPr>
          <a:xfrm>
            <a:off x="15175517" y="180201"/>
            <a:ext cx="1183083" cy="1185712"/>
            <a:chOff x="15175517" y="180201"/>
            <a:chExt cx="1183083" cy="1185712"/>
          </a:xfrm>
        </p:grpSpPr>
        <p:pic>
          <p:nvPicPr>
            <p:cNvPr id="159" name="Google Shape;159;p9"/>
            <p:cNvPicPr preferRelativeResize="0"/>
            <p:nvPr/>
          </p:nvPicPr>
          <p:blipFill rotWithShape="1">
            <a:blip r:embed="rId4">
              <a:alphaModFix/>
            </a:blip>
            <a:srcRect b="0" l="0" r="0" t="0"/>
            <a:stretch/>
          </p:blipFill>
          <p:spPr>
            <a:xfrm>
              <a:off x="15175517" y="180201"/>
              <a:ext cx="733424" cy="647699"/>
            </a:xfrm>
            <a:prstGeom prst="rect">
              <a:avLst/>
            </a:prstGeom>
            <a:noFill/>
            <a:ln>
              <a:noFill/>
            </a:ln>
          </p:spPr>
        </p:pic>
        <p:pic>
          <p:nvPicPr>
            <p:cNvPr id="160" name="Google Shape;160;p9"/>
            <p:cNvPicPr preferRelativeResize="0"/>
            <p:nvPr/>
          </p:nvPicPr>
          <p:blipFill rotWithShape="1">
            <a:blip r:embed="rId5">
              <a:alphaModFix/>
            </a:blip>
            <a:srcRect b="0" l="0" r="0" t="0"/>
            <a:stretch/>
          </p:blipFill>
          <p:spPr>
            <a:xfrm>
              <a:off x="15691851" y="489894"/>
              <a:ext cx="666749" cy="542924"/>
            </a:xfrm>
            <a:prstGeom prst="rect">
              <a:avLst/>
            </a:prstGeom>
            <a:noFill/>
            <a:ln>
              <a:noFill/>
            </a:ln>
          </p:spPr>
        </p:pic>
        <p:pic>
          <p:nvPicPr>
            <p:cNvPr id="161" name="Google Shape;161;p9"/>
            <p:cNvPicPr preferRelativeResize="0"/>
            <p:nvPr/>
          </p:nvPicPr>
          <p:blipFill rotWithShape="1">
            <a:blip r:embed="rId6">
              <a:alphaModFix/>
            </a:blip>
            <a:srcRect b="0" l="0" r="0" t="0"/>
            <a:stretch/>
          </p:blipFill>
          <p:spPr>
            <a:xfrm>
              <a:off x="15364449" y="851564"/>
              <a:ext cx="542924" cy="514349"/>
            </a:xfrm>
            <a:prstGeom prst="rect">
              <a:avLst/>
            </a:prstGeom>
            <a:noFill/>
            <a:ln>
              <a:noFill/>
            </a:ln>
          </p:spPr>
        </p:pic>
      </p:grpSp>
      <p:sp>
        <p:nvSpPr>
          <p:cNvPr id="162" name="Google Shape;162;p9"/>
          <p:cNvSpPr txBox="1"/>
          <p:nvPr>
            <p:ph type="title"/>
          </p:nvPr>
        </p:nvSpPr>
        <p:spPr>
          <a:xfrm>
            <a:off x="8529845" y="1257300"/>
            <a:ext cx="7898765" cy="536044"/>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SzPts val="1400"/>
              <a:buNone/>
            </a:pPr>
            <a:r>
              <a:rPr lang="en-US" sz="3400">
                <a:latin typeface="Calibri"/>
                <a:ea typeface="Calibri"/>
                <a:cs typeface="Calibri"/>
                <a:sym typeface="Calibri"/>
              </a:rPr>
              <a:t>A WORKFORCE DEVELOPMENT ISSUE</a:t>
            </a:r>
            <a:endParaRPr sz="3400">
              <a:latin typeface="Calibri"/>
              <a:ea typeface="Calibri"/>
              <a:cs typeface="Calibri"/>
              <a:sym typeface="Calibri"/>
            </a:endParaRPr>
          </a:p>
        </p:txBody>
      </p:sp>
      <p:sp>
        <p:nvSpPr>
          <p:cNvPr id="163" name="Google Shape;163;p9"/>
          <p:cNvSpPr txBox="1"/>
          <p:nvPr/>
        </p:nvSpPr>
        <p:spPr>
          <a:xfrm>
            <a:off x="8562067" y="8042923"/>
            <a:ext cx="7898700" cy="1140600"/>
          </a:xfrm>
          <a:prstGeom prst="rect">
            <a:avLst/>
          </a:prstGeom>
          <a:noFill/>
          <a:ln>
            <a:noFill/>
          </a:ln>
        </p:spPr>
        <p:txBody>
          <a:bodyPr anchorCtr="0" anchor="t" bIns="0" lIns="0" spcFirstLastPara="1" rIns="0" wrap="square" tIns="20300">
            <a:spAutoFit/>
          </a:bodyPr>
          <a:lstStyle/>
          <a:p>
            <a:pPr indent="0" lvl="0" marL="41910" marR="5080" rtl="0" algn="l">
              <a:lnSpc>
                <a:spcPct val="101600"/>
              </a:lnSpc>
              <a:spcBef>
                <a:spcPts val="0"/>
              </a:spcBef>
              <a:spcAft>
                <a:spcPts val="0"/>
              </a:spcAft>
              <a:buClr>
                <a:srgbClr val="000000"/>
              </a:buClr>
              <a:buSzPts val="2400"/>
              <a:buFont typeface="Arial"/>
              <a:buNone/>
            </a:pPr>
            <a:r>
              <a:rPr b="0" i="1" lang="en-US" sz="2400" u="none" cap="none" strike="noStrike">
                <a:solidFill>
                  <a:srgbClr val="38619D"/>
                </a:solidFill>
                <a:latin typeface="Calibri"/>
                <a:ea typeface="Calibri"/>
                <a:cs typeface="Calibri"/>
                <a:sym typeface="Calibri"/>
              </a:rPr>
              <a:t>Our working families rely on high-quality, affordable  early care and education programs to enable them to leave the home for work or school.</a:t>
            </a:r>
            <a:endParaRPr b="0" i="0" sz="2400" u="none" cap="none" strike="noStrike">
              <a:solidFill>
                <a:schemeClr val="dk1"/>
              </a:solidFill>
              <a:latin typeface="Calibri"/>
              <a:ea typeface="Calibri"/>
              <a:cs typeface="Calibri"/>
              <a:sym typeface="Calibri"/>
            </a:endParaRPr>
          </a:p>
        </p:txBody>
      </p:sp>
      <p:sp>
        <p:nvSpPr>
          <p:cNvPr id="164" name="Google Shape;164;p9"/>
          <p:cNvSpPr txBox="1"/>
          <p:nvPr/>
        </p:nvSpPr>
        <p:spPr>
          <a:xfrm>
            <a:off x="8529860" y="3101879"/>
            <a:ext cx="7494900" cy="4168200"/>
          </a:xfrm>
          <a:prstGeom prst="rect">
            <a:avLst/>
          </a:prstGeom>
          <a:noFill/>
          <a:ln>
            <a:noFill/>
          </a:ln>
        </p:spPr>
        <p:txBody>
          <a:bodyPr anchorCtr="0" anchor="t" bIns="0" lIns="0" spcFirstLastPara="1" rIns="0" wrap="square" tIns="12050">
            <a:spAutoFit/>
          </a:bodyPr>
          <a:lstStyle/>
          <a:p>
            <a:pPr indent="0" lvl="0" marL="12700" marR="5080" rtl="0" algn="l">
              <a:lnSpc>
                <a:spcPct val="100000"/>
              </a:lnSpc>
              <a:spcBef>
                <a:spcPts val="0"/>
              </a:spcBef>
              <a:spcAft>
                <a:spcPts val="0"/>
              </a:spcAft>
              <a:buClr>
                <a:srgbClr val="000000"/>
              </a:buClr>
              <a:buSzPts val="5400"/>
              <a:buFont typeface="Arial"/>
              <a:buNone/>
            </a:pPr>
            <a:r>
              <a:rPr b="1" i="0" lang="en-US" sz="5400" u="none" cap="none" strike="noStrike">
                <a:solidFill>
                  <a:srgbClr val="366092"/>
                </a:solidFill>
                <a:latin typeface="Calibri"/>
                <a:ea typeface="Calibri"/>
                <a:cs typeface="Calibri"/>
                <a:sym typeface="Calibri"/>
              </a:rPr>
              <a:t>In Louisiana, 2 out of 3 children under age 5 </a:t>
            </a:r>
            <a:endParaRPr b="1" i="0" sz="5400" u="none" cap="none" strike="noStrike">
              <a:solidFill>
                <a:srgbClr val="366092"/>
              </a:solidFill>
              <a:latin typeface="Calibri"/>
              <a:ea typeface="Calibri"/>
              <a:cs typeface="Calibri"/>
              <a:sym typeface="Calibri"/>
            </a:endParaRPr>
          </a:p>
          <a:p>
            <a:pPr indent="0" lvl="0" marL="12700" marR="5080" rtl="0" algn="l">
              <a:lnSpc>
                <a:spcPct val="100000"/>
              </a:lnSpc>
              <a:spcBef>
                <a:spcPts val="0"/>
              </a:spcBef>
              <a:spcAft>
                <a:spcPts val="0"/>
              </a:spcAft>
              <a:buClr>
                <a:srgbClr val="000000"/>
              </a:buClr>
              <a:buSzPts val="5400"/>
              <a:buFont typeface="Arial"/>
              <a:buNone/>
            </a:pPr>
            <a:r>
              <a:rPr b="1" i="0" lang="en-US" sz="5400" u="none" cap="none" strike="noStrike">
                <a:solidFill>
                  <a:srgbClr val="366092"/>
                </a:solidFill>
                <a:latin typeface="Calibri"/>
                <a:ea typeface="Calibri"/>
                <a:cs typeface="Calibri"/>
                <a:sym typeface="Calibri"/>
              </a:rPr>
              <a:t>have both parents or </a:t>
            </a:r>
            <a:endParaRPr b="1" i="0" sz="5400" u="none" cap="none" strike="noStrike">
              <a:solidFill>
                <a:srgbClr val="366092"/>
              </a:solidFill>
              <a:latin typeface="Calibri"/>
              <a:ea typeface="Calibri"/>
              <a:cs typeface="Calibri"/>
              <a:sym typeface="Calibri"/>
            </a:endParaRPr>
          </a:p>
          <a:p>
            <a:pPr indent="0" lvl="0" marL="12700" marR="5080" rtl="0" algn="l">
              <a:lnSpc>
                <a:spcPct val="100000"/>
              </a:lnSpc>
              <a:spcBef>
                <a:spcPts val="0"/>
              </a:spcBef>
              <a:spcAft>
                <a:spcPts val="0"/>
              </a:spcAft>
              <a:buClr>
                <a:srgbClr val="000000"/>
              </a:buClr>
              <a:buSzPts val="5400"/>
              <a:buFont typeface="Arial"/>
              <a:buNone/>
            </a:pPr>
            <a:r>
              <a:rPr b="1" i="0" lang="en-US" sz="5400" u="none" cap="none" strike="noStrike">
                <a:solidFill>
                  <a:srgbClr val="366092"/>
                </a:solidFill>
                <a:latin typeface="Calibri"/>
                <a:ea typeface="Calibri"/>
                <a:cs typeface="Calibri"/>
                <a:sym typeface="Calibri"/>
              </a:rPr>
              <a:t>their single parent in </a:t>
            </a:r>
            <a:endParaRPr b="1" i="0" sz="5400" u="none" cap="none" strike="noStrike">
              <a:solidFill>
                <a:srgbClr val="366092"/>
              </a:solidFill>
              <a:latin typeface="Calibri"/>
              <a:ea typeface="Calibri"/>
              <a:cs typeface="Calibri"/>
              <a:sym typeface="Calibri"/>
            </a:endParaRPr>
          </a:p>
          <a:p>
            <a:pPr indent="0" lvl="0" marL="12700" marR="5080" rtl="0" algn="l">
              <a:lnSpc>
                <a:spcPct val="100000"/>
              </a:lnSpc>
              <a:spcBef>
                <a:spcPts val="0"/>
              </a:spcBef>
              <a:spcAft>
                <a:spcPts val="0"/>
              </a:spcAft>
              <a:buClr>
                <a:srgbClr val="000000"/>
              </a:buClr>
              <a:buSzPts val="5400"/>
              <a:buFont typeface="Arial"/>
              <a:buNone/>
            </a:pPr>
            <a:r>
              <a:rPr b="1" i="0" lang="en-US" sz="5400" u="none" cap="none" strike="noStrike">
                <a:solidFill>
                  <a:srgbClr val="366092"/>
                </a:solidFill>
                <a:latin typeface="Calibri"/>
                <a:ea typeface="Calibri"/>
                <a:cs typeface="Calibri"/>
                <a:sym typeface="Calibri"/>
              </a:rPr>
              <a:t>the workforce.</a:t>
            </a:r>
            <a:endParaRPr i="0" sz="1400" u="none" cap="none" strike="noStrike">
              <a:solidFill>
                <a:srgbClr val="000000"/>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2021-10-29T14:41:29Z</dcterms:created>
  <dc:creator>acatarella</dc:creator>
</cp:coreProperties>
</file>