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Proxima Nova"/>
      <p:regular r:id="rId27"/>
      <p:bold r:id="rId28"/>
      <p:italic r:id="rId29"/>
      <p:boldItalic r:id="rId30"/>
    </p:embeddedFont>
    <p:embeddedFont>
      <p:font typeface="Playfair Display"/>
      <p:regular r:id="rId31"/>
      <p:bold r:id="rId32"/>
      <p:italic r:id="rId33"/>
      <p:boldItalic r:id="rId34"/>
    </p:embeddedFont>
    <p:embeddedFont>
      <p:font typeface="Montserrat Medium"/>
      <p:regular r:id="rId35"/>
      <p:bold r:id="rId36"/>
      <p:italic r:id="rId37"/>
      <p:boldItalic r:id="rId38"/>
    </p:embeddedFont>
    <p:embeddedFont>
      <p:font typeface="Playfair Display ExtraBold"/>
      <p:bold r:id="rId39"/>
      <p:boldItalic r:id="rId40"/>
    </p:embeddedFont>
    <p:embeddedFont>
      <p:font typeface="Playfair Display SemiBold"/>
      <p:regular r:id="rId41"/>
      <p:bold r:id="rId42"/>
      <p:italic r:id="rId43"/>
      <p:boldItalic r:id="rId44"/>
    </p:embeddedFont>
    <p:embeddedFont>
      <p:font typeface="Caveat SemiBold"/>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ayfairDisplayExtraBold-boldItalic.fntdata"/><Relationship Id="rId20" Type="http://schemas.openxmlformats.org/officeDocument/2006/relationships/slide" Target="slides/slide15.xml"/><Relationship Id="rId42" Type="http://schemas.openxmlformats.org/officeDocument/2006/relationships/font" Target="fonts/PlayfairDisplaySemiBold-bold.fntdata"/><Relationship Id="rId41" Type="http://schemas.openxmlformats.org/officeDocument/2006/relationships/font" Target="fonts/PlayfairDisplaySemiBold-regular.fntdata"/><Relationship Id="rId22" Type="http://schemas.openxmlformats.org/officeDocument/2006/relationships/slide" Target="slides/slide17.xml"/><Relationship Id="rId44" Type="http://schemas.openxmlformats.org/officeDocument/2006/relationships/font" Target="fonts/PlayfairDisplaySemiBold-boldItalic.fntdata"/><Relationship Id="rId21" Type="http://schemas.openxmlformats.org/officeDocument/2006/relationships/slide" Target="slides/slide16.xml"/><Relationship Id="rId43" Type="http://schemas.openxmlformats.org/officeDocument/2006/relationships/font" Target="fonts/PlayfairDisplaySemiBold-italic.fntdata"/><Relationship Id="rId24" Type="http://schemas.openxmlformats.org/officeDocument/2006/relationships/slide" Target="slides/slide19.xml"/><Relationship Id="rId46" Type="http://schemas.openxmlformats.org/officeDocument/2006/relationships/font" Target="fonts/CaveatSemiBold-bold.fntdata"/><Relationship Id="rId23" Type="http://schemas.openxmlformats.org/officeDocument/2006/relationships/slide" Target="slides/slide18.xml"/><Relationship Id="rId45" Type="http://schemas.openxmlformats.org/officeDocument/2006/relationships/font" Target="fonts/Caveat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regular.fntdata"/><Relationship Id="rId30" Type="http://schemas.openxmlformats.org/officeDocument/2006/relationships/font" Target="fonts/ProximaNova-boldItalic.fntdata"/><Relationship Id="rId11" Type="http://schemas.openxmlformats.org/officeDocument/2006/relationships/slide" Target="slides/slide6.xml"/><Relationship Id="rId33" Type="http://schemas.openxmlformats.org/officeDocument/2006/relationships/font" Target="fonts/PlayfairDisplay-italic.fntdata"/><Relationship Id="rId10" Type="http://schemas.openxmlformats.org/officeDocument/2006/relationships/slide" Target="slides/slide5.xml"/><Relationship Id="rId32" Type="http://schemas.openxmlformats.org/officeDocument/2006/relationships/font" Target="fonts/PlayfairDisplay-bold.fntdata"/><Relationship Id="rId13" Type="http://schemas.openxmlformats.org/officeDocument/2006/relationships/slide" Target="slides/slide8.xml"/><Relationship Id="rId35" Type="http://schemas.openxmlformats.org/officeDocument/2006/relationships/font" Target="fonts/MontserratMedium-regular.fntdata"/><Relationship Id="rId12" Type="http://schemas.openxmlformats.org/officeDocument/2006/relationships/slide" Target="slides/slide7.xml"/><Relationship Id="rId34" Type="http://schemas.openxmlformats.org/officeDocument/2006/relationships/font" Target="fonts/PlayfairDisplay-boldItalic.fntdata"/><Relationship Id="rId15" Type="http://schemas.openxmlformats.org/officeDocument/2006/relationships/slide" Target="slides/slide10.xml"/><Relationship Id="rId37" Type="http://schemas.openxmlformats.org/officeDocument/2006/relationships/font" Target="fonts/MontserratMedium-italic.fntdata"/><Relationship Id="rId14" Type="http://schemas.openxmlformats.org/officeDocument/2006/relationships/slide" Target="slides/slide9.xml"/><Relationship Id="rId36" Type="http://schemas.openxmlformats.org/officeDocument/2006/relationships/font" Target="fonts/MontserratMedium-bold.fntdata"/><Relationship Id="rId17" Type="http://schemas.openxmlformats.org/officeDocument/2006/relationships/slide" Target="slides/slide12.xml"/><Relationship Id="rId39" Type="http://schemas.openxmlformats.org/officeDocument/2006/relationships/font" Target="fonts/PlayfairDisplayExtraBold-bold.fntdata"/><Relationship Id="rId16" Type="http://schemas.openxmlformats.org/officeDocument/2006/relationships/slide" Target="slides/slide11.xml"/><Relationship Id="rId38" Type="http://schemas.openxmlformats.org/officeDocument/2006/relationships/font" Target="fonts/MontserratMedium-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18d65db8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418d65db8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 speaks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418d65db86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418d65db86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d4f4b81e01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d4f4b81e01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Citation info:</a:t>
            </a:r>
            <a:endParaRPr/>
          </a:p>
          <a:p>
            <a:pPr indent="0" lvl="0" marL="0" rtl="0" algn="l">
              <a:spcBef>
                <a:spcPts val="0"/>
              </a:spcBef>
              <a:spcAft>
                <a:spcPts val="0"/>
              </a:spcAft>
              <a:buClr>
                <a:schemeClr val="dk1"/>
              </a:buClr>
              <a:buSzPts val="1100"/>
              <a:buFont typeface="Arial"/>
              <a:buNone/>
            </a:pPr>
            <a:r>
              <a:rPr lang="en" sz="800"/>
              <a:t>1 “Father Absence and Youth Incarceration,” Journal of Research on Adolescence, Harper &amp; McLanahan, 2004</a:t>
            </a:r>
            <a:endParaRPr sz="800"/>
          </a:p>
          <a:p>
            <a:pPr indent="0" lvl="0" marL="0" rtl="0" algn="l">
              <a:spcBef>
                <a:spcPts val="0"/>
              </a:spcBef>
              <a:spcAft>
                <a:spcPts val="0"/>
              </a:spcAft>
              <a:buClr>
                <a:schemeClr val="dk1"/>
              </a:buClr>
              <a:buSzPts val="1100"/>
              <a:buFont typeface="Arial"/>
              <a:buNone/>
            </a:pPr>
            <a:r>
              <a:rPr lang="en" sz="800"/>
              <a:t>2 “What Can the Federal Government Do To Decrease Crime and Revitalize Communities?” Panel Papers, US Department of Justice, 1998   </a:t>
            </a:r>
            <a:endParaRPr sz="800"/>
          </a:p>
          <a:p>
            <a:pPr indent="0" lvl="0" marL="0" rtl="0" algn="l">
              <a:spcBef>
                <a:spcPts val="0"/>
              </a:spcBef>
              <a:spcAft>
                <a:spcPts val="0"/>
              </a:spcAft>
              <a:buClr>
                <a:schemeClr val="dk1"/>
              </a:buClr>
              <a:buSzPts val="1100"/>
              <a:buFont typeface="Arial"/>
              <a:buNone/>
            </a:pPr>
            <a:r>
              <a:rPr lang="en" sz="800"/>
              <a:t>3 “Father Absence, Father Deficit, Father Hunger,” Psychology Today, Kruk, 2012</a:t>
            </a:r>
            <a:endParaRPr sz="800"/>
          </a:p>
          <a:p>
            <a:pPr indent="0" lvl="0" marL="0" rtl="0" algn="l">
              <a:spcBef>
                <a:spcPts val="0"/>
              </a:spcBef>
              <a:spcAft>
                <a:spcPts val="0"/>
              </a:spcAft>
              <a:buNone/>
            </a:pPr>
            <a:r>
              <a:rPr lang="en" sz="800"/>
              <a:t>4 United States Census Bureau, 2017</a:t>
            </a:r>
            <a:endParaRPr sz="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418d65db86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418d65db86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 discusses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418d65db86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418d65db86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418d65db86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418d65db86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4713d02fe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4713d02fe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 discusses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d4f4b81e01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d4f4b81e01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 speaks.  Introduces Sonny afterwards.  Lots of convincing</a:t>
            </a:r>
            <a:endParaRPr/>
          </a:p>
          <a:p>
            <a:pPr indent="0" lvl="0" marL="0" rtl="0" algn="l">
              <a:spcBef>
                <a:spcPts val="0"/>
              </a:spcBef>
              <a:spcAft>
                <a:spcPts val="0"/>
              </a:spcAft>
              <a:buNone/>
            </a:pPr>
            <a:r>
              <a:rPr lang="en"/>
              <a:t>2016 first year we graduated first mentee. Alejandro  speak to  Why we accept boys between 10-12 (not rigid.  Have ability to meet people where we are. Have an 8year old) </a:t>
            </a:r>
            <a:endParaRPr/>
          </a:p>
          <a:p>
            <a:pPr indent="0" lvl="0" marL="0" rtl="0" algn="l">
              <a:spcBef>
                <a:spcPts val="0"/>
              </a:spcBef>
              <a:spcAft>
                <a:spcPts val="0"/>
              </a:spcAft>
              <a:buNone/>
            </a:pPr>
            <a:r>
              <a:rPr lang="en"/>
              <a:t>$1.2 million one time investment to anchor the capital campaign from oschner.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fb06a8d37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fb06a8d37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4713d02fe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4713d02fe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d4f4b81e01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d4f4b81e01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Sonny </a:t>
            </a:r>
            <a:r>
              <a:rPr lang="en"/>
              <a:t>discusses</a:t>
            </a:r>
            <a:r>
              <a:rPr lang="en"/>
              <a:t> our success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Citation info:</a:t>
            </a:r>
            <a:endParaRPr/>
          </a:p>
          <a:p>
            <a:pPr indent="0" lvl="0" marL="0" rtl="0" algn="l">
              <a:spcBef>
                <a:spcPts val="0"/>
              </a:spcBef>
              <a:spcAft>
                <a:spcPts val="0"/>
              </a:spcAft>
              <a:buClr>
                <a:schemeClr val="dk1"/>
              </a:buClr>
              <a:buSzPts val="1100"/>
              <a:buFont typeface="Arial"/>
              <a:buNone/>
            </a:pPr>
            <a:r>
              <a:rPr lang="en" sz="700"/>
              <a:t>aUnited Health Foundation (2021). bPerry (2016). cNational Center for Education Statistics (2020). dLouisiana Department of Education (2020). eThe ACT (2019). fLouisiana Department of Education (2020). gNational Center for Education Statistics (2019). hLouisiana Department of Education (2020). iU.S. Bureau of Labor Statistics (2020). jLouisiana Department of Education (2020). kThe Annie E. Casey Foundation (2020). lThe Cowen Institute (2012).</a:t>
            </a:r>
            <a:endParaRPr sz="7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d4f4b81e01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d4f4b81e0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 discusses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d4f4b81e01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d4f4b81e01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 speaks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418d65db8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418d65db8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 speaks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d4f4b81e0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d4f4b81e0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418d65db8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418d65db8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 discusses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418d65db86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418d65db86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Sonny tells his story.  Talks about dad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d4f4b81e0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d4f4b81e0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d4f4b81e01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d4f4b81e01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d4f4b81e0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d4f4b81e0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Sonny takes over.  </a:t>
            </a:r>
            <a:endParaRPr/>
          </a:p>
          <a:p>
            <a:pPr indent="0" lvl="0" marL="0" rtl="0" algn="l">
              <a:spcBef>
                <a:spcPts val="0"/>
              </a:spcBef>
              <a:spcAft>
                <a:spcPts val="0"/>
              </a:spcAft>
              <a:buNone/>
            </a:pPr>
            <a:r>
              <a:rPr lang="en"/>
              <a:t>Shares his vision for SOAS future.-continue steady growth, as we think of 200 boys what funding looks like to keep them in for 8-10 years.  And setting ourselves up for strategic growth.  Sharing best practices with similar organizations. And goals for recruiting more mentors and </a:t>
            </a:r>
            <a:r>
              <a:rPr lang="en"/>
              <a:t>achieving</a:t>
            </a:r>
            <a:r>
              <a:rPr lang="en"/>
              <a:t> more pairings.  Goal of 73% of our boys one-on-one paired by end of year.  </a:t>
            </a:r>
            <a:endParaRPr/>
          </a:p>
          <a:p>
            <a:pPr indent="0" lvl="0" marL="0" rtl="0" algn="l">
              <a:spcBef>
                <a:spcPts val="0"/>
              </a:spcBef>
              <a:spcAft>
                <a:spcPts val="0"/>
              </a:spcAft>
              <a:buNone/>
            </a:pPr>
            <a:r>
              <a:rPr lang="en"/>
              <a:t>“We can’t get to 2023 without starting when I was 3 years old.”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fb306b9f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fb306b9f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20261" cy="5143501"/>
          </a:xfrm>
          <a:prstGeom prst="rect">
            <a:avLst/>
          </a:prstGeom>
          <a:noFill/>
          <a:ln>
            <a:noFill/>
          </a:ln>
        </p:spPr>
      </p:pic>
      <p:sp>
        <p:nvSpPr>
          <p:cNvPr id="55" name="Google Shape;55;p13"/>
          <p:cNvSpPr/>
          <p:nvPr/>
        </p:nvSpPr>
        <p:spPr>
          <a:xfrm>
            <a:off x="1196400" y="2883625"/>
            <a:ext cx="6575100" cy="531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3"/>
          <p:cNvSpPr txBox="1"/>
          <p:nvPr/>
        </p:nvSpPr>
        <p:spPr>
          <a:xfrm>
            <a:off x="414150" y="3340850"/>
            <a:ext cx="8139600" cy="53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Proxima Nova"/>
                <a:ea typeface="Proxima Nova"/>
                <a:cs typeface="Proxima Nova"/>
                <a:sym typeface="Proxima Nova"/>
              </a:rPr>
              <a:t>BIVIAN “SONNY” LEE III</a:t>
            </a:r>
            <a:endParaRPr b="1" sz="2400">
              <a:solidFill>
                <a:schemeClr val="lt1"/>
              </a:solidFill>
              <a:latin typeface="Proxima Nova"/>
              <a:ea typeface="Proxima Nova"/>
              <a:cs typeface="Proxima Nova"/>
              <a:sym typeface="Proxima Nova"/>
            </a:endParaRPr>
          </a:p>
          <a:p>
            <a:pPr indent="0" lvl="0" marL="0" rtl="0" algn="ctr">
              <a:lnSpc>
                <a:spcPct val="115000"/>
              </a:lnSpc>
              <a:spcBef>
                <a:spcPts val="0"/>
              </a:spcBef>
              <a:spcAft>
                <a:spcPts val="0"/>
              </a:spcAft>
              <a:buClr>
                <a:schemeClr val="dk1"/>
              </a:buClr>
              <a:buSzPts val="1100"/>
              <a:buFont typeface="Arial"/>
              <a:buNone/>
            </a:pPr>
            <a:r>
              <a:rPr b="1" lang="en" sz="1800">
                <a:solidFill>
                  <a:srgbClr val="BF7627"/>
                </a:solidFill>
                <a:latin typeface="Proxima Nova"/>
                <a:ea typeface="Proxima Nova"/>
                <a:cs typeface="Proxima Nova"/>
                <a:sym typeface="Proxima Nova"/>
              </a:rPr>
              <a:t>Greater New Orleans Executive</a:t>
            </a:r>
            <a:r>
              <a:rPr b="1" lang="en" sz="1800">
                <a:solidFill>
                  <a:srgbClr val="FFFFFF"/>
                </a:solidFill>
                <a:latin typeface="Proxima Nova"/>
                <a:ea typeface="Proxima Nova"/>
                <a:cs typeface="Proxima Nova"/>
                <a:sym typeface="Proxima Nova"/>
              </a:rPr>
              <a:t> </a:t>
            </a:r>
            <a:r>
              <a:rPr b="1" lang="en" sz="1800">
                <a:solidFill>
                  <a:srgbClr val="BF7627"/>
                </a:solidFill>
                <a:latin typeface="Proxima Nova"/>
                <a:ea typeface="Proxima Nova"/>
                <a:cs typeface="Proxima Nova"/>
                <a:sym typeface="Proxima Nova"/>
              </a:rPr>
              <a:t>Association</a:t>
            </a:r>
            <a:endParaRPr b="1" sz="1800">
              <a:solidFill>
                <a:srgbClr val="BF7627"/>
              </a:solidFill>
              <a:latin typeface="Proxima Nova"/>
              <a:ea typeface="Proxima Nova"/>
              <a:cs typeface="Proxima Nova"/>
              <a:sym typeface="Proxima Nova"/>
            </a:endParaRPr>
          </a:p>
          <a:p>
            <a:pPr indent="0" lvl="0" marL="0" rtl="0" algn="ctr">
              <a:spcBef>
                <a:spcPts val="0"/>
              </a:spcBef>
              <a:spcAft>
                <a:spcPts val="0"/>
              </a:spcAft>
              <a:buNone/>
            </a:pPr>
            <a:r>
              <a:t/>
            </a:r>
            <a:endParaRPr b="1" sz="1800">
              <a:solidFill>
                <a:srgbClr val="C58232"/>
              </a:solidFill>
              <a:latin typeface="Proxima Nova"/>
              <a:ea typeface="Proxima Nova"/>
              <a:cs typeface="Proxima Nova"/>
              <a:sym typeface="Proxima Nova"/>
            </a:endParaRPr>
          </a:p>
        </p:txBody>
      </p:sp>
      <p:sp>
        <p:nvSpPr>
          <p:cNvPr id="57" name="Google Shape;57;p13"/>
          <p:cNvSpPr txBox="1"/>
          <p:nvPr/>
        </p:nvSpPr>
        <p:spPr>
          <a:xfrm>
            <a:off x="512400" y="4205925"/>
            <a:ext cx="81192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Proxima Nova"/>
                <a:ea typeface="Proxima Nova"/>
                <a:cs typeface="Proxima Nova"/>
                <a:sym typeface="Proxima Nova"/>
              </a:rPr>
              <a:t>April 1st, 2025</a:t>
            </a:r>
            <a:endParaRPr b="1" sz="1600">
              <a:solidFill>
                <a:schemeClr val="lt1"/>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2"/>
          <p:cNvPicPr preferRelativeResize="0"/>
          <p:nvPr/>
        </p:nvPicPr>
        <p:blipFill>
          <a:blip r:embed="rId3">
            <a:alphaModFix/>
          </a:blip>
          <a:stretch>
            <a:fillRect/>
          </a:stretch>
        </p:blipFill>
        <p:spPr>
          <a:xfrm>
            <a:off x="0" y="0"/>
            <a:ext cx="9144003" cy="5156887"/>
          </a:xfrm>
          <a:prstGeom prst="rect">
            <a:avLst/>
          </a:prstGeom>
          <a:noFill/>
          <a:ln>
            <a:noFill/>
          </a:ln>
        </p:spPr>
      </p:pic>
      <p:sp>
        <p:nvSpPr>
          <p:cNvPr id="111" name="Google Shape;111;p22"/>
          <p:cNvSpPr/>
          <p:nvPr/>
        </p:nvSpPr>
        <p:spPr>
          <a:xfrm>
            <a:off x="6585325" y="1165725"/>
            <a:ext cx="930600" cy="439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 name="Google Shape;112;p22"/>
          <p:cNvSpPr txBox="1"/>
          <p:nvPr/>
        </p:nvSpPr>
        <p:spPr>
          <a:xfrm>
            <a:off x="6585325" y="1124775"/>
            <a:ext cx="930600" cy="52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C58232"/>
                </a:solidFill>
                <a:latin typeface="Proxima Nova"/>
                <a:ea typeface="Proxima Nova"/>
                <a:cs typeface="Proxima Nova"/>
                <a:sym typeface="Proxima Nova"/>
              </a:rPr>
              <a:t>40</a:t>
            </a:r>
            <a:endParaRPr b="1" sz="3600">
              <a:solidFill>
                <a:srgbClr val="C58232"/>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3"/>
          <p:cNvPicPr preferRelativeResize="0"/>
          <p:nvPr/>
        </p:nvPicPr>
        <p:blipFill>
          <a:blip r:embed="rId3">
            <a:alphaModFix/>
          </a:blip>
          <a:stretch>
            <a:fillRect/>
          </a:stretch>
        </p:blipFill>
        <p:spPr>
          <a:xfrm>
            <a:off x="0" y="0"/>
            <a:ext cx="9144003" cy="51568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4"/>
          <p:cNvPicPr preferRelativeResize="0"/>
          <p:nvPr/>
        </p:nvPicPr>
        <p:blipFill>
          <a:blip r:embed="rId3">
            <a:alphaModFix/>
          </a:blip>
          <a:stretch>
            <a:fillRect/>
          </a:stretch>
        </p:blipFill>
        <p:spPr>
          <a:xfrm>
            <a:off x="0" y="0"/>
            <a:ext cx="9144003" cy="5156887"/>
          </a:xfrm>
          <a:prstGeom prst="rect">
            <a:avLst/>
          </a:prstGeom>
          <a:noFill/>
          <a:ln>
            <a:noFill/>
          </a:ln>
        </p:spPr>
      </p:pic>
      <p:sp>
        <p:nvSpPr>
          <p:cNvPr id="123" name="Google Shape;123;p24"/>
          <p:cNvSpPr/>
          <p:nvPr/>
        </p:nvSpPr>
        <p:spPr>
          <a:xfrm>
            <a:off x="2904075" y="2188300"/>
            <a:ext cx="3292800" cy="501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24"/>
          <p:cNvSpPr txBox="1"/>
          <p:nvPr/>
        </p:nvSpPr>
        <p:spPr>
          <a:xfrm>
            <a:off x="2464375" y="2055350"/>
            <a:ext cx="4212900" cy="7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Playfair Display ExtraBold"/>
                <a:ea typeface="Playfair Display ExtraBold"/>
                <a:cs typeface="Playfair Display ExtraBold"/>
                <a:sym typeface="Playfair Display ExtraBold"/>
              </a:rPr>
              <a:t>Our Logic Model</a:t>
            </a:r>
            <a:endParaRPr sz="3600">
              <a:solidFill>
                <a:schemeClr val="lt1"/>
              </a:solidFill>
              <a:latin typeface="Playfair Display ExtraBold"/>
              <a:ea typeface="Playfair Display ExtraBold"/>
              <a:cs typeface="Playfair Display ExtraBold"/>
              <a:sym typeface="Playfair Display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pic>
        <p:nvPicPr>
          <p:cNvPr id="129" name="Google Shape;129;p25" title="Screenshot 2025-03-18 at 11.57.44 AM.png"/>
          <p:cNvPicPr preferRelativeResize="0"/>
          <p:nvPr/>
        </p:nvPicPr>
        <p:blipFill rotWithShape="1">
          <a:blip r:embed="rId3">
            <a:alphaModFix/>
          </a:blip>
          <a:srcRect b="5267" l="2150" r="1852" t="0"/>
          <a:stretch/>
        </p:blipFill>
        <p:spPr>
          <a:xfrm>
            <a:off x="518575" y="0"/>
            <a:ext cx="8297349"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3" name="Shape 133"/>
        <p:cNvGrpSpPr/>
        <p:nvPr/>
      </p:nvGrpSpPr>
      <p:grpSpPr>
        <a:xfrm>
          <a:off x="0" y="0"/>
          <a:ext cx="0" cy="0"/>
          <a:chOff x="0" y="0"/>
          <a:chExt cx="0" cy="0"/>
        </a:xfrm>
      </p:grpSpPr>
      <p:sp>
        <p:nvSpPr>
          <p:cNvPr id="134" name="Google Shape;134;p26"/>
          <p:cNvSpPr txBox="1"/>
          <p:nvPr>
            <p:ph type="ctrTitle"/>
          </p:nvPr>
        </p:nvSpPr>
        <p:spPr>
          <a:xfrm>
            <a:off x="311700" y="0"/>
            <a:ext cx="8520600" cy="1302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6000">
                <a:solidFill>
                  <a:srgbClr val="C58232"/>
                </a:solidFill>
                <a:latin typeface="Playfair Display SemiBold"/>
                <a:ea typeface="Playfair Display SemiBold"/>
                <a:cs typeface="Playfair Display SemiBold"/>
                <a:sym typeface="Playfair Display SemiBold"/>
              </a:rPr>
              <a:t>2023 to </a:t>
            </a:r>
            <a:r>
              <a:rPr lang="en" sz="6000">
                <a:solidFill>
                  <a:schemeClr val="lt1"/>
                </a:solidFill>
                <a:latin typeface="Playfair Display SemiBold"/>
                <a:ea typeface="Playfair Display SemiBold"/>
                <a:cs typeface="Playfair Display SemiBold"/>
                <a:sym typeface="Playfair Display SemiBold"/>
              </a:rPr>
              <a:t>NOW</a:t>
            </a:r>
            <a:endParaRPr>
              <a:solidFill>
                <a:schemeClr val="lt1"/>
              </a:solidFill>
              <a:latin typeface="Playfair Display SemiBold"/>
              <a:ea typeface="Playfair Display SemiBold"/>
              <a:cs typeface="Playfair Display SemiBold"/>
              <a:sym typeface="Playfair Display SemiBold"/>
            </a:endParaRPr>
          </a:p>
        </p:txBody>
      </p:sp>
      <p:pic>
        <p:nvPicPr>
          <p:cNvPr id="135" name="Google Shape;135;p26"/>
          <p:cNvPicPr preferRelativeResize="0"/>
          <p:nvPr/>
        </p:nvPicPr>
        <p:blipFill>
          <a:blip r:embed="rId3">
            <a:alphaModFix/>
          </a:blip>
          <a:stretch>
            <a:fillRect/>
          </a:stretch>
        </p:blipFill>
        <p:spPr>
          <a:xfrm>
            <a:off x="6849931" y="1302300"/>
            <a:ext cx="2193082" cy="2924099"/>
          </a:xfrm>
          <a:prstGeom prst="rect">
            <a:avLst/>
          </a:prstGeom>
          <a:noFill/>
          <a:ln cap="flat" cmpd="sng" w="9525">
            <a:solidFill>
              <a:srgbClr val="C58232"/>
            </a:solidFill>
            <a:prstDash val="solid"/>
            <a:round/>
            <a:headEnd len="sm" w="sm" type="none"/>
            <a:tailEnd len="sm" w="sm" type="none"/>
          </a:ln>
        </p:spPr>
      </p:pic>
      <p:pic>
        <p:nvPicPr>
          <p:cNvPr id="136" name="Google Shape;136;p26"/>
          <p:cNvPicPr preferRelativeResize="0"/>
          <p:nvPr/>
        </p:nvPicPr>
        <p:blipFill>
          <a:blip r:embed="rId4">
            <a:alphaModFix/>
          </a:blip>
          <a:stretch>
            <a:fillRect/>
          </a:stretch>
        </p:blipFill>
        <p:spPr>
          <a:xfrm>
            <a:off x="2359881" y="1302297"/>
            <a:ext cx="4419599" cy="2924104"/>
          </a:xfrm>
          <a:prstGeom prst="rect">
            <a:avLst/>
          </a:prstGeom>
          <a:noFill/>
          <a:ln cap="flat" cmpd="sng" w="9525">
            <a:solidFill>
              <a:srgbClr val="C58232"/>
            </a:solidFill>
            <a:prstDash val="solid"/>
            <a:round/>
            <a:headEnd len="sm" w="sm" type="none"/>
            <a:tailEnd len="sm" w="sm" type="none"/>
          </a:ln>
        </p:spPr>
      </p:pic>
      <p:pic>
        <p:nvPicPr>
          <p:cNvPr id="137" name="Google Shape;137;p26"/>
          <p:cNvPicPr preferRelativeResize="0"/>
          <p:nvPr/>
        </p:nvPicPr>
        <p:blipFill>
          <a:blip r:embed="rId5">
            <a:alphaModFix/>
          </a:blip>
          <a:stretch>
            <a:fillRect/>
          </a:stretch>
        </p:blipFill>
        <p:spPr>
          <a:xfrm>
            <a:off x="101000" y="1302300"/>
            <a:ext cx="2193074" cy="2924109"/>
          </a:xfrm>
          <a:prstGeom prst="rect">
            <a:avLst/>
          </a:prstGeom>
          <a:noFill/>
          <a:ln cap="flat" cmpd="sng" w="9525">
            <a:solidFill>
              <a:srgbClr val="C58232"/>
            </a:solidFill>
            <a:prstDash val="solid"/>
            <a:round/>
            <a:headEnd len="sm" w="sm" type="none"/>
            <a:tailEnd len="sm" w="sm" type="none"/>
          </a:ln>
        </p:spPr>
      </p:pic>
      <p:sp>
        <p:nvSpPr>
          <p:cNvPr id="138" name="Google Shape;138;p26"/>
          <p:cNvSpPr txBox="1"/>
          <p:nvPr/>
        </p:nvSpPr>
        <p:spPr>
          <a:xfrm>
            <a:off x="0" y="4491300"/>
            <a:ext cx="91440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chemeClr val="lt1"/>
                </a:solidFill>
                <a:latin typeface="Montserrat Medium"/>
                <a:ea typeface="Montserrat Medium"/>
                <a:cs typeface="Montserrat Medium"/>
                <a:sym typeface="Montserrat Medium"/>
              </a:rPr>
              <a:t>More mentees</a:t>
            </a:r>
            <a:r>
              <a:rPr lang="en" sz="1600">
                <a:solidFill>
                  <a:srgbClr val="C58232"/>
                </a:solidFill>
                <a:latin typeface="Montserrat Medium"/>
                <a:ea typeface="Montserrat Medium"/>
                <a:cs typeface="Montserrat Medium"/>
                <a:sym typeface="Montserrat Medium"/>
              </a:rPr>
              <a:t>.</a:t>
            </a:r>
            <a:r>
              <a:rPr lang="en" sz="1600">
                <a:solidFill>
                  <a:schemeClr val="lt1"/>
                </a:solidFill>
                <a:latin typeface="Montserrat Medium"/>
                <a:ea typeface="Montserrat Medium"/>
                <a:cs typeface="Montserrat Medium"/>
                <a:sym typeface="Montserrat Medium"/>
              </a:rPr>
              <a:t> More mentors</a:t>
            </a:r>
            <a:r>
              <a:rPr lang="en" sz="1600">
                <a:solidFill>
                  <a:srgbClr val="C58232"/>
                </a:solidFill>
                <a:latin typeface="Montserrat Medium"/>
                <a:ea typeface="Montserrat Medium"/>
                <a:cs typeface="Montserrat Medium"/>
                <a:sym typeface="Montserrat Medium"/>
              </a:rPr>
              <a:t>.</a:t>
            </a:r>
            <a:r>
              <a:rPr lang="en" sz="1600">
                <a:solidFill>
                  <a:schemeClr val="lt1"/>
                </a:solidFill>
                <a:latin typeface="Montserrat Medium"/>
                <a:ea typeface="Montserrat Medium"/>
                <a:cs typeface="Montserrat Medium"/>
                <a:sym typeface="Montserrat Medium"/>
              </a:rPr>
              <a:t> More services</a:t>
            </a:r>
            <a:r>
              <a:rPr lang="en" sz="1600">
                <a:solidFill>
                  <a:srgbClr val="C58232"/>
                </a:solidFill>
                <a:latin typeface="Montserrat Medium"/>
                <a:ea typeface="Montserrat Medium"/>
                <a:cs typeface="Montserrat Medium"/>
                <a:sym typeface="Montserrat Medium"/>
              </a:rPr>
              <a:t>.</a:t>
            </a:r>
            <a:r>
              <a:rPr lang="en" sz="1600">
                <a:solidFill>
                  <a:schemeClr val="lt1"/>
                </a:solidFill>
                <a:latin typeface="Montserrat Medium"/>
                <a:ea typeface="Montserrat Medium"/>
                <a:cs typeface="Montserrat Medium"/>
                <a:sym typeface="Montserrat Medium"/>
              </a:rPr>
              <a:t> More growth</a:t>
            </a:r>
            <a:r>
              <a:rPr lang="en" sz="1600">
                <a:solidFill>
                  <a:srgbClr val="C58232"/>
                </a:solidFill>
                <a:latin typeface="Montserrat Medium"/>
                <a:ea typeface="Montserrat Medium"/>
                <a:cs typeface="Montserrat Medium"/>
                <a:sym typeface="Montserrat Medium"/>
              </a:rPr>
              <a:t>.</a:t>
            </a:r>
            <a:endParaRPr sz="1600">
              <a:solidFill>
                <a:srgbClr val="C58232"/>
              </a:solidFill>
              <a:latin typeface="Montserrat Medium"/>
              <a:ea typeface="Montserrat Medium"/>
              <a:cs typeface="Montserrat Medium"/>
              <a:sym typeface="Montserra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0" y="0"/>
            <a:ext cx="9144003" cy="5156887"/>
          </a:xfrm>
          <a:prstGeom prst="rect">
            <a:avLst/>
          </a:prstGeom>
          <a:noFill/>
          <a:ln>
            <a:noFill/>
          </a:ln>
        </p:spPr>
      </p:pic>
      <p:sp>
        <p:nvSpPr>
          <p:cNvPr id="144" name="Google Shape;144;p27"/>
          <p:cNvSpPr/>
          <p:nvPr/>
        </p:nvSpPr>
        <p:spPr>
          <a:xfrm>
            <a:off x="2904075" y="2188300"/>
            <a:ext cx="3292800" cy="501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27"/>
          <p:cNvSpPr txBox="1"/>
          <p:nvPr/>
        </p:nvSpPr>
        <p:spPr>
          <a:xfrm>
            <a:off x="1879350" y="2045050"/>
            <a:ext cx="5385300" cy="7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Playfair Display ExtraBold"/>
                <a:ea typeface="Playfair Display ExtraBold"/>
                <a:cs typeface="Playfair Display ExtraBold"/>
                <a:sym typeface="Playfair Display ExtraBold"/>
              </a:rPr>
              <a:t>Origin</a:t>
            </a:r>
            <a:r>
              <a:rPr lang="en" sz="3600">
                <a:solidFill>
                  <a:schemeClr val="lt1"/>
                </a:solidFill>
                <a:latin typeface="Playfair Display ExtraBold"/>
                <a:ea typeface="Playfair Display ExtraBold"/>
                <a:cs typeface="Playfair Display ExtraBold"/>
                <a:sym typeface="Playfair Display ExtraBold"/>
              </a:rPr>
              <a:t> and Growth</a:t>
            </a:r>
            <a:endParaRPr sz="3600">
              <a:solidFill>
                <a:schemeClr val="lt1"/>
              </a:solidFill>
              <a:latin typeface="Playfair Display ExtraBold"/>
              <a:ea typeface="Playfair Display ExtraBold"/>
              <a:cs typeface="Playfair Display ExtraBold"/>
              <a:sym typeface="Playfair Display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8"/>
          <p:cNvPicPr preferRelativeResize="0"/>
          <p:nvPr/>
        </p:nvPicPr>
        <p:blipFill>
          <a:blip r:embed="rId3">
            <a:alphaModFix/>
          </a:blip>
          <a:stretch>
            <a:fillRect/>
          </a:stretch>
        </p:blipFill>
        <p:spPr>
          <a:xfrm>
            <a:off x="0" y="0"/>
            <a:ext cx="9144003" cy="51568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pic>
        <p:nvPicPr>
          <p:cNvPr id="155" name="Google Shape;155;p29" title="Screenshot 2025-03-31 at 12.19.07 PM.png"/>
          <p:cNvPicPr preferRelativeResize="0"/>
          <p:nvPr/>
        </p:nvPicPr>
        <p:blipFill>
          <a:blip r:embed="rId4">
            <a:alphaModFix/>
          </a:blip>
          <a:stretch>
            <a:fillRect/>
          </a:stretch>
        </p:blipFill>
        <p:spPr>
          <a:xfrm>
            <a:off x="152400" y="152400"/>
            <a:ext cx="8839199" cy="3568621"/>
          </a:xfrm>
          <a:prstGeom prst="rect">
            <a:avLst/>
          </a:prstGeom>
          <a:noFill/>
          <a:ln>
            <a:noFill/>
          </a:ln>
        </p:spPr>
      </p:pic>
      <p:pic>
        <p:nvPicPr>
          <p:cNvPr id="156" name="Google Shape;156;p29" title="Screenshot 2025-03-31 at 12.22.09 PM.png"/>
          <p:cNvPicPr preferRelativeResize="0"/>
          <p:nvPr/>
        </p:nvPicPr>
        <p:blipFill>
          <a:blip r:embed="rId5">
            <a:alphaModFix/>
          </a:blip>
          <a:stretch>
            <a:fillRect/>
          </a:stretch>
        </p:blipFill>
        <p:spPr>
          <a:xfrm>
            <a:off x="1892800" y="3786350"/>
            <a:ext cx="4945876" cy="1221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pic>
        <p:nvPicPr>
          <p:cNvPr id="161" name="Google Shape;161;p30" title="_DSC6816.jpg"/>
          <p:cNvPicPr preferRelativeResize="0"/>
          <p:nvPr/>
        </p:nvPicPr>
        <p:blipFill>
          <a:blip r:embed="rId4">
            <a:alphaModFix/>
          </a:blip>
          <a:stretch>
            <a:fillRect/>
          </a:stretch>
        </p:blipFill>
        <p:spPr>
          <a:xfrm>
            <a:off x="1978400" y="175825"/>
            <a:ext cx="5013225" cy="464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1"/>
          <p:cNvPicPr preferRelativeResize="0"/>
          <p:nvPr/>
        </p:nvPicPr>
        <p:blipFill>
          <a:blip r:embed="rId3">
            <a:alphaModFix/>
          </a:blip>
          <a:stretch>
            <a:fillRect/>
          </a:stretch>
        </p:blipFill>
        <p:spPr>
          <a:xfrm>
            <a:off x="0" y="0"/>
            <a:ext cx="9144003" cy="5156887"/>
          </a:xfrm>
          <a:prstGeom prst="rect">
            <a:avLst/>
          </a:prstGeom>
          <a:noFill/>
          <a:ln>
            <a:noFill/>
          </a:ln>
        </p:spPr>
      </p:pic>
      <p:sp>
        <p:nvSpPr>
          <p:cNvPr id="167" name="Google Shape;167;p31"/>
          <p:cNvSpPr/>
          <p:nvPr/>
        </p:nvSpPr>
        <p:spPr>
          <a:xfrm>
            <a:off x="4765300" y="3500050"/>
            <a:ext cx="3424500" cy="1327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31"/>
          <p:cNvPicPr preferRelativeResize="0"/>
          <p:nvPr/>
        </p:nvPicPr>
        <p:blipFill>
          <a:blip r:embed="rId4">
            <a:alphaModFix/>
          </a:blip>
          <a:stretch>
            <a:fillRect/>
          </a:stretch>
        </p:blipFill>
        <p:spPr>
          <a:xfrm>
            <a:off x="5576725" y="4060664"/>
            <a:ext cx="3114225" cy="371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0"/>
            <a:ext cx="9144003" cy="51568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32"/>
          <p:cNvPicPr preferRelativeResize="0"/>
          <p:nvPr/>
        </p:nvPicPr>
        <p:blipFill>
          <a:blip r:embed="rId3">
            <a:alphaModFix/>
          </a:blip>
          <a:stretch>
            <a:fillRect/>
          </a:stretch>
        </p:blipFill>
        <p:spPr>
          <a:xfrm>
            <a:off x="0" y="0"/>
            <a:ext cx="9120261" cy="5143501"/>
          </a:xfrm>
          <a:prstGeom prst="rect">
            <a:avLst/>
          </a:prstGeom>
          <a:noFill/>
          <a:ln>
            <a:noFill/>
          </a:ln>
        </p:spPr>
      </p:pic>
      <p:sp>
        <p:nvSpPr>
          <p:cNvPr id="174" name="Google Shape;174;p32"/>
          <p:cNvSpPr/>
          <p:nvPr/>
        </p:nvSpPr>
        <p:spPr>
          <a:xfrm>
            <a:off x="1196400" y="2883625"/>
            <a:ext cx="6575100" cy="531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32"/>
          <p:cNvSpPr txBox="1"/>
          <p:nvPr/>
        </p:nvSpPr>
        <p:spPr>
          <a:xfrm>
            <a:off x="490325" y="2991025"/>
            <a:ext cx="8139600" cy="31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Proxima Nova"/>
                <a:ea typeface="Proxima Nova"/>
                <a:cs typeface="Proxima Nova"/>
                <a:sym typeface="Proxima Nova"/>
              </a:rPr>
              <a:t>IF YOU LOVE NEW ORLEANS, INVEST IN ITS FUTURE.</a:t>
            </a:r>
            <a:endParaRPr b="1" sz="2400">
              <a:solidFill>
                <a:schemeClr val="lt1"/>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9" name="Shape 179"/>
        <p:cNvGrpSpPr/>
        <p:nvPr/>
      </p:nvGrpSpPr>
      <p:grpSpPr>
        <a:xfrm>
          <a:off x="0" y="0"/>
          <a:ext cx="0" cy="0"/>
          <a:chOff x="0" y="0"/>
          <a:chExt cx="0" cy="0"/>
        </a:xfrm>
      </p:grpSpPr>
      <p:sp>
        <p:nvSpPr>
          <p:cNvPr id="180" name="Google Shape;180;p33"/>
          <p:cNvSpPr txBox="1"/>
          <p:nvPr/>
        </p:nvSpPr>
        <p:spPr>
          <a:xfrm>
            <a:off x="1113738" y="3942438"/>
            <a:ext cx="69165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rgbClr val="FFFFFF"/>
                </a:solidFill>
                <a:latin typeface="Caveat SemiBold"/>
                <a:ea typeface="Caveat SemiBold"/>
                <a:cs typeface="Caveat SemiBold"/>
                <a:sym typeface="Caveat SemiBold"/>
              </a:rPr>
              <a:t>Thank you.</a:t>
            </a:r>
            <a:endParaRPr sz="4000">
              <a:solidFill>
                <a:srgbClr val="FFFFFF"/>
              </a:solidFill>
              <a:latin typeface="Caveat SemiBold"/>
              <a:ea typeface="Caveat SemiBold"/>
              <a:cs typeface="Caveat SemiBold"/>
              <a:sym typeface="Caveat SemiBold"/>
            </a:endParaRPr>
          </a:p>
        </p:txBody>
      </p:sp>
      <p:pic>
        <p:nvPicPr>
          <p:cNvPr id="181" name="Google Shape;181;p33"/>
          <p:cNvPicPr preferRelativeResize="0"/>
          <p:nvPr/>
        </p:nvPicPr>
        <p:blipFill>
          <a:blip r:embed="rId3">
            <a:alphaModFix/>
          </a:blip>
          <a:stretch>
            <a:fillRect/>
          </a:stretch>
        </p:blipFill>
        <p:spPr>
          <a:xfrm>
            <a:off x="1873563" y="1925237"/>
            <a:ext cx="5396885" cy="646500"/>
          </a:xfrm>
          <a:prstGeom prst="rect">
            <a:avLst/>
          </a:prstGeom>
          <a:noFill/>
          <a:ln>
            <a:noFill/>
          </a:ln>
        </p:spPr>
      </p:pic>
      <p:cxnSp>
        <p:nvCxnSpPr>
          <p:cNvPr id="182" name="Google Shape;182;p33"/>
          <p:cNvCxnSpPr/>
          <p:nvPr/>
        </p:nvCxnSpPr>
        <p:spPr>
          <a:xfrm>
            <a:off x="1032600" y="4810075"/>
            <a:ext cx="7078800" cy="0"/>
          </a:xfrm>
          <a:prstGeom prst="straightConnector1">
            <a:avLst/>
          </a:prstGeom>
          <a:noFill/>
          <a:ln cap="flat" cmpd="sng" w="19050">
            <a:solidFill>
              <a:srgbClr val="C58232"/>
            </a:solidFill>
            <a:prstDash val="solid"/>
            <a:round/>
            <a:headEnd len="med" w="med" type="none"/>
            <a:tailEnd len="med" w="med" type="none"/>
          </a:ln>
        </p:spPr>
      </p:cxnSp>
      <p:pic>
        <p:nvPicPr>
          <p:cNvPr id="183" name="Google Shape;183;p33" title="SOAS24-07_Social-Lockup_r1-WHITE copy.png"/>
          <p:cNvPicPr preferRelativeResize="0"/>
          <p:nvPr/>
        </p:nvPicPr>
        <p:blipFill>
          <a:blip r:embed="rId4">
            <a:alphaModFix/>
          </a:blip>
          <a:stretch>
            <a:fillRect/>
          </a:stretch>
        </p:blipFill>
        <p:spPr>
          <a:xfrm>
            <a:off x="2516975" y="2811050"/>
            <a:ext cx="4110075" cy="260900"/>
          </a:xfrm>
          <a:prstGeom prst="rect">
            <a:avLst/>
          </a:prstGeom>
          <a:noFill/>
          <a:ln>
            <a:noFill/>
          </a:ln>
        </p:spPr>
      </p:pic>
      <p:sp>
        <p:nvSpPr>
          <p:cNvPr id="184" name="Google Shape;184;p33"/>
          <p:cNvSpPr txBox="1"/>
          <p:nvPr/>
        </p:nvSpPr>
        <p:spPr>
          <a:xfrm>
            <a:off x="1301975" y="3227975"/>
            <a:ext cx="61350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u="sng">
                <a:solidFill>
                  <a:srgbClr val="BF7627"/>
                </a:solidFill>
                <a:highlight>
                  <a:schemeClr val="dk1"/>
                </a:highlight>
              </a:rPr>
              <a:t>Email: Sonny@sonofasaint.org</a:t>
            </a:r>
            <a:endParaRPr b="1" sz="3100" u="sng">
              <a:solidFill>
                <a:srgbClr val="BF7627"/>
              </a:solidFill>
              <a:highlight>
                <a:schemeClr val="dk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6" name="Shape 66"/>
        <p:cNvGrpSpPr/>
        <p:nvPr/>
      </p:nvGrpSpPr>
      <p:grpSpPr>
        <a:xfrm>
          <a:off x="0" y="0"/>
          <a:ext cx="0" cy="0"/>
          <a:chOff x="0" y="0"/>
          <a:chExt cx="0" cy="0"/>
        </a:xfrm>
      </p:grpSpPr>
      <p:pic>
        <p:nvPicPr>
          <p:cNvPr id="67" name="Google Shape;67;p15" title="Screenshot 2025-03-31 at 12.00.40 PM.png"/>
          <p:cNvPicPr preferRelativeResize="0"/>
          <p:nvPr/>
        </p:nvPicPr>
        <p:blipFill>
          <a:blip r:embed="rId3">
            <a:alphaModFix/>
          </a:blip>
          <a:stretch>
            <a:fillRect/>
          </a:stretch>
        </p:blipFill>
        <p:spPr>
          <a:xfrm>
            <a:off x="101400" y="101425"/>
            <a:ext cx="8839199" cy="2848084"/>
          </a:xfrm>
          <a:prstGeom prst="rect">
            <a:avLst/>
          </a:prstGeom>
          <a:noFill/>
          <a:ln>
            <a:noFill/>
          </a:ln>
        </p:spPr>
      </p:pic>
      <p:pic>
        <p:nvPicPr>
          <p:cNvPr id="68" name="Google Shape;68;p15"/>
          <p:cNvPicPr preferRelativeResize="0"/>
          <p:nvPr/>
        </p:nvPicPr>
        <p:blipFill>
          <a:blip r:embed="rId4">
            <a:alphaModFix/>
          </a:blip>
          <a:stretch>
            <a:fillRect/>
          </a:stretch>
        </p:blipFill>
        <p:spPr>
          <a:xfrm>
            <a:off x="1244013" y="3172175"/>
            <a:ext cx="6655974" cy="180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0" y="0"/>
            <a:ext cx="9144003" cy="5156887"/>
          </a:xfrm>
          <a:prstGeom prst="rect">
            <a:avLst/>
          </a:prstGeom>
          <a:noFill/>
          <a:ln>
            <a:noFill/>
          </a:ln>
        </p:spPr>
      </p:pic>
      <p:sp>
        <p:nvSpPr>
          <p:cNvPr id="74" name="Google Shape;74;p16"/>
          <p:cNvSpPr/>
          <p:nvPr/>
        </p:nvSpPr>
        <p:spPr>
          <a:xfrm>
            <a:off x="2904075" y="2188300"/>
            <a:ext cx="3292800" cy="501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 name="Google Shape;75;p16"/>
          <p:cNvSpPr txBox="1"/>
          <p:nvPr/>
        </p:nvSpPr>
        <p:spPr>
          <a:xfrm>
            <a:off x="2750700" y="2055350"/>
            <a:ext cx="3722100" cy="7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Playfair Display ExtraBold"/>
                <a:ea typeface="Playfair Display ExtraBold"/>
                <a:cs typeface="Playfair Display ExtraBold"/>
                <a:sym typeface="Playfair Display ExtraBold"/>
              </a:rPr>
              <a:t>My Story</a:t>
            </a:r>
            <a:endParaRPr sz="3600">
              <a:solidFill>
                <a:schemeClr val="lt1"/>
              </a:solidFill>
              <a:latin typeface="Playfair Display ExtraBold"/>
              <a:ea typeface="Playfair Display ExtraBold"/>
              <a:cs typeface="Playfair Display ExtraBold"/>
              <a:sym typeface="Playfair Display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7"/>
          <p:cNvPicPr preferRelativeResize="0"/>
          <p:nvPr/>
        </p:nvPicPr>
        <p:blipFill>
          <a:blip r:embed="rId3">
            <a:alphaModFix/>
          </a:blip>
          <a:stretch>
            <a:fillRect/>
          </a:stretch>
        </p:blipFill>
        <p:spPr>
          <a:xfrm>
            <a:off x="0" y="0"/>
            <a:ext cx="9144003" cy="51568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0" y="0"/>
            <a:ext cx="9144003" cy="51568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0" y="0"/>
            <a:ext cx="9144003" cy="5156887"/>
          </a:xfrm>
          <a:prstGeom prst="rect">
            <a:avLst/>
          </a:prstGeom>
          <a:noFill/>
          <a:ln>
            <a:noFill/>
          </a:ln>
        </p:spPr>
      </p:pic>
      <p:pic>
        <p:nvPicPr>
          <p:cNvPr id="91" name="Google Shape;91;p19" title="Screenshot 2025-03-18 at 11.16.58 AM.png"/>
          <p:cNvPicPr preferRelativeResize="0"/>
          <p:nvPr/>
        </p:nvPicPr>
        <p:blipFill rotWithShape="1">
          <a:blip r:embed="rId4">
            <a:alphaModFix/>
          </a:blip>
          <a:srcRect b="8750" l="0" r="0" t="0"/>
          <a:stretch/>
        </p:blipFill>
        <p:spPr>
          <a:xfrm>
            <a:off x="304813" y="138050"/>
            <a:ext cx="8534374" cy="48674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0" y="0"/>
            <a:ext cx="9144003" cy="5156887"/>
          </a:xfrm>
          <a:prstGeom prst="rect">
            <a:avLst/>
          </a:prstGeom>
          <a:noFill/>
          <a:ln>
            <a:noFill/>
          </a:ln>
        </p:spPr>
      </p:pic>
      <p:sp>
        <p:nvSpPr>
          <p:cNvPr id="97" name="Google Shape;97;p20"/>
          <p:cNvSpPr/>
          <p:nvPr/>
        </p:nvSpPr>
        <p:spPr>
          <a:xfrm>
            <a:off x="2188300" y="2024675"/>
            <a:ext cx="4703700" cy="1135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 name="Google Shape;98;p20"/>
          <p:cNvSpPr txBox="1"/>
          <p:nvPr/>
        </p:nvSpPr>
        <p:spPr>
          <a:xfrm>
            <a:off x="2015550" y="1891750"/>
            <a:ext cx="5132100" cy="136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400">
                <a:solidFill>
                  <a:schemeClr val="lt1"/>
                </a:solidFill>
                <a:latin typeface="Playfair Display"/>
                <a:ea typeface="Playfair Display"/>
                <a:cs typeface="Playfair Display"/>
                <a:sym typeface="Playfair Display"/>
              </a:rPr>
              <a:t>2025: future goals, aims &amp; ideas</a:t>
            </a:r>
            <a:endParaRPr b="1" sz="3400">
              <a:solidFill>
                <a:schemeClr val="lt1"/>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2" name="Shape 102"/>
        <p:cNvGrpSpPr/>
        <p:nvPr/>
      </p:nvGrpSpPr>
      <p:grpSpPr>
        <a:xfrm>
          <a:off x="0" y="0"/>
          <a:ext cx="0" cy="0"/>
          <a:chOff x="0" y="0"/>
          <a:chExt cx="0" cy="0"/>
        </a:xfrm>
      </p:grpSpPr>
      <p:sp>
        <p:nvSpPr>
          <p:cNvPr id="103" name="Google Shape;103;p21"/>
          <p:cNvSpPr txBox="1"/>
          <p:nvPr/>
        </p:nvSpPr>
        <p:spPr>
          <a:xfrm>
            <a:off x="5604625" y="1630950"/>
            <a:ext cx="1994100" cy="52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5600">
                <a:solidFill>
                  <a:srgbClr val="C58232"/>
                </a:solidFill>
                <a:latin typeface="Proxima Nova"/>
                <a:ea typeface="Proxima Nova"/>
                <a:cs typeface="Proxima Nova"/>
                <a:sym typeface="Proxima Nova"/>
              </a:rPr>
              <a:t>500</a:t>
            </a:r>
            <a:endParaRPr b="1" sz="5600">
              <a:solidFill>
                <a:srgbClr val="C58232"/>
              </a:solidFill>
              <a:latin typeface="Proxima Nova"/>
              <a:ea typeface="Proxima Nova"/>
              <a:cs typeface="Proxima Nova"/>
              <a:sym typeface="Proxima Nova"/>
            </a:endParaRPr>
          </a:p>
        </p:txBody>
      </p:sp>
      <p:sp>
        <p:nvSpPr>
          <p:cNvPr id="104" name="Google Shape;104;p21"/>
          <p:cNvSpPr txBox="1"/>
          <p:nvPr/>
        </p:nvSpPr>
        <p:spPr>
          <a:xfrm>
            <a:off x="686300" y="1630950"/>
            <a:ext cx="3722100" cy="188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chemeClr val="lt1"/>
                </a:solidFill>
                <a:latin typeface="Playfair Display ExtraBold"/>
                <a:ea typeface="Playfair Display ExtraBold"/>
                <a:cs typeface="Playfair Display ExtraBold"/>
                <a:sym typeface="Playfair Display ExtraBold"/>
              </a:rPr>
              <a:t>Who we</a:t>
            </a:r>
            <a:endParaRPr sz="4200">
              <a:solidFill>
                <a:schemeClr val="lt1"/>
              </a:solidFill>
              <a:latin typeface="Playfair Display ExtraBold"/>
              <a:ea typeface="Playfair Display ExtraBold"/>
              <a:cs typeface="Playfair Display ExtraBold"/>
              <a:sym typeface="Playfair Display ExtraBold"/>
            </a:endParaRPr>
          </a:p>
          <a:p>
            <a:pPr indent="0" lvl="0" marL="0" rtl="0" algn="ctr">
              <a:spcBef>
                <a:spcPts val="0"/>
              </a:spcBef>
              <a:spcAft>
                <a:spcPts val="0"/>
              </a:spcAft>
              <a:buNone/>
            </a:pPr>
            <a:r>
              <a:rPr lang="en" sz="4200">
                <a:solidFill>
                  <a:schemeClr val="lt1"/>
                </a:solidFill>
                <a:latin typeface="Playfair Display ExtraBold"/>
                <a:ea typeface="Playfair Display ExtraBold"/>
                <a:cs typeface="Playfair Display ExtraBold"/>
                <a:sym typeface="Playfair Display ExtraBold"/>
              </a:rPr>
              <a:t>serve</a:t>
            </a:r>
            <a:endParaRPr sz="4200">
              <a:solidFill>
                <a:schemeClr val="lt1"/>
              </a:solidFill>
              <a:latin typeface="Playfair Display ExtraBold"/>
              <a:ea typeface="Playfair Display ExtraBold"/>
              <a:cs typeface="Playfair Display ExtraBold"/>
              <a:sym typeface="Playfair Display ExtraBold"/>
            </a:endParaRPr>
          </a:p>
        </p:txBody>
      </p:sp>
      <p:sp>
        <p:nvSpPr>
          <p:cNvPr id="105" name="Google Shape;105;p21"/>
          <p:cNvSpPr txBox="1"/>
          <p:nvPr/>
        </p:nvSpPr>
        <p:spPr>
          <a:xfrm>
            <a:off x="4991075" y="2152650"/>
            <a:ext cx="3158700" cy="15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Proxima Nova"/>
                <a:ea typeface="Proxima Nova"/>
                <a:cs typeface="Proxima Nova"/>
                <a:sym typeface="Proxima Nova"/>
              </a:rPr>
              <a:t>YOUTH</a:t>
            </a:r>
            <a:endParaRPr b="1" sz="1800">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b="1" sz="18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b="1" lang="en" sz="1800">
                <a:solidFill>
                  <a:srgbClr val="C58232"/>
                </a:solidFill>
                <a:latin typeface="Proxima Nova"/>
                <a:ea typeface="Proxima Nova"/>
                <a:cs typeface="Proxima Nova"/>
                <a:sym typeface="Proxima Nova"/>
              </a:rPr>
              <a:t>MENTEES</a:t>
            </a:r>
            <a:endParaRPr b="1" sz="1800">
              <a:solidFill>
                <a:srgbClr val="C58232"/>
              </a:solidFill>
              <a:latin typeface="Proxima Nova"/>
              <a:ea typeface="Proxima Nova"/>
              <a:cs typeface="Proxima Nova"/>
              <a:sym typeface="Proxima Nova"/>
            </a:endParaRPr>
          </a:p>
          <a:p>
            <a:pPr indent="0" lvl="0" marL="0" rtl="0" algn="ctr">
              <a:spcBef>
                <a:spcPts val="0"/>
              </a:spcBef>
              <a:spcAft>
                <a:spcPts val="0"/>
              </a:spcAft>
              <a:buNone/>
            </a:pPr>
            <a:r>
              <a:rPr b="1" lang="en" sz="1800">
                <a:solidFill>
                  <a:srgbClr val="C58232"/>
                </a:solidFill>
                <a:latin typeface="Proxima Nova"/>
                <a:ea typeface="Proxima Nova"/>
                <a:cs typeface="Proxima Nova"/>
                <a:sym typeface="Proxima Nova"/>
              </a:rPr>
              <a:t>ALUMNI </a:t>
            </a:r>
            <a:br>
              <a:rPr b="1" lang="en" sz="1800">
                <a:solidFill>
                  <a:srgbClr val="C58232"/>
                </a:solidFill>
                <a:latin typeface="Proxima Nova"/>
                <a:ea typeface="Proxima Nova"/>
                <a:cs typeface="Proxima Nova"/>
                <a:sym typeface="Proxima Nova"/>
              </a:rPr>
            </a:br>
            <a:r>
              <a:rPr b="1" lang="en" sz="1800">
                <a:solidFill>
                  <a:srgbClr val="C58232"/>
                </a:solidFill>
                <a:latin typeface="Proxima Nova"/>
                <a:ea typeface="Proxima Nova"/>
                <a:cs typeface="Proxima Nova"/>
                <a:sym typeface="Proxima Nova"/>
              </a:rPr>
              <a:t>SCHOLARSHIP SUPPORT</a:t>
            </a:r>
            <a:endParaRPr b="1" sz="1800">
              <a:solidFill>
                <a:srgbClr val="C58232"/>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