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33D_FA7884ED.xml" ContentType="application/vnd.ms-powerpoint.comment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0"/>
  </p:sldMasterIdLst>
  <p:notesMasterIdLst>
    <p:notesMasterId r:id="rId137"/>
  </p:notesMasterIdLst>
  <p:handoutMasterIdLst>
    <p:handoutMasterId r:id="rId138"/>
  </p:handoutMasterIdLst>
  <p:sldIdLst>
    <p:sldId id="261" r:id="rId81"/>
    <p:sldId id="550" r:id="rId82"/>
    <p:sldId id="533" r:id="rId83"/>
    <p:sldId id="2145705638" r:id="rId84"/>
    <p:sldId id="2145705639" r:id="rId85"/>
    <p:sldId id="2145705653" r:id="rId86"/>
    <p:sldId id="575" r:id="rId87"/>
    <p:sldId id="576" r:id="rId88"/>
    <p:sldId id="577" r:id="rId89"/>
    <p:sldId id="578" r:id="rId90"/>
    <p:sldId id="579" r:id="rId91"/>
    <p:sldId id="618" r:id="rId92"/>
    <p:sldId id="582" r:id="rId93"/>
    <p:sldId id="2145705634" r:id="rId94"/>
    <p:sldId id="829" r:id="rId95"/>
    <p:sldId id="548" r:id="rId96"/>
    <p:sldId id="570" r:id="rId97"/>
    <p:sldId id="585" r:id="rId98"/>
    <p:sldId id="536" r:id="rId99"/>
    <p:sldId id="555" r:id="rId100"/>
    <p:sldId id="553" r:id="rId101"/>
    <p:sldId id="558" r:id="rId102"/>
    <p:sldId id="557" r:id="rId103"/>
    <p:sldId id="559" r:id="rId104"/>
    <p:sldId id="2145705662" r:id="rId105"/>
    <p:sldId id="2145705661" r:id="rId106"/>
    <p:sldId id="563" r:id="rId107"/>
    <p:sldId id="568" r:id="rId108"/>
    <p:sldId id="569" r:id="rId109"/>
    <p:sldId id="614" r:id="rId110"/>
    <p:sldId id="600" r:id="rId111"/>
    <p:sldId id="606" r:id="rId112"/>
    <p:sldId id="539" r:id="rId113"/>
    <p:sldId id="608" r:id="rId114"/>
    <p:sldId id="538" r:id="rId115"/>
    <p:sldId id="547" r:id="rId116"/>
    <p:sldId id="541" r:id="rId117"/>
    <p:sldId id="540" r:id="rId118"/>
    <p:sldId id="544" r:id="rId119"/>
    <p:sldId id="611" r:id="rId120"/>
    <p:sldId id="542" r:id="rId121"/>
    <p:sldId id="543" r:id="rId122"/>
    <p:sldId id="2145705641" r:id="rId123"/>
    <p:sldId id="599" r:id="rId124"/>
    <p:sldId id="586" r:id="rId125"/>
    <p:sldId id="587" r:id="rId126"/>
    <p:sldId id="588" r:id="rId127"/>
    <p:sldId id="589" r:id="rId128"/>
    <p:sldId id="2145705664" r:id="rId129"/>
    <p:sldId id="616" r:id="rId130"/>
    <p:sldId id="280" r:id="rId131"/>
    <p:sldId id="281" r:id="rId132"/>
    <p:sldId id="289" r:id="rId133"/>
    <p:sldId id="275" r:id="rId134"/>
    <p:sldId id="267" r:id="rId135"/>
    <p:sldId id="268" r:id="rId1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C3CFE-A14F-3E2D-8886-A63F7FBF5991}" name="Adkisson, Sarah" initials="SA" userId="S::SA37051@us.eisner.biz::0d4336b5-c333-46c3-9d52-7d0e57ca19d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2735" autoAdjust="0"/>
  </p:normalViewPr>
  <p:slideViewPr>
    <p:cSldViewPr snapToGrid="0" showGuides="1">
      <p:cViewPr varScale="1">
        <p:scale>
          <a:sx n="98" d="100"/>
          <a:sy n="98" d="100"/>
        </p:scale>
        <p:origin x="102" y="186"/>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3672"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3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slide" Target="slides/slide4.xml"/><Relationship Id="rId138" Type="http://schemas.openxmlformats.org/officeDocument/2006/relationships/handoutMaster" Target="handoutMasters/handoutMaster1.xml"/><Relationship Id="rId107" Type="http://schemas.openxmlformats.org/officeDocument/2006/relationships/slide" Target="slides/slide2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slide" Target="slides/slide22.xml"/><Relationship Id="rId123" Type="http://schemas.openxmlformats.org/officeDocument/2006/relationships/slide" Target="slides/slide43.xml"/><Relationship Id="rId128" Type="http://schemas.openxmlformats.org/officeDocument/2006/relationships/slide" Target="slides/slide48.xml"/><Relationship Id="rId5" Type="http://schemas.openxmlformats.org/officeDocument/2006/relationships/customXml" Target="../customXml/item5.xml"/><Relationship Id="rId90" Type="http://schemas.openxmlformats.org/officeDocument/2006/relationships/slide" Target="slides/slide10.xml"/><Relationship Id="rId95" Type="http://schemas.openxmlformats.org/officeDocument/2006/relationships/slide" Target="slides/slide15.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33.xml"/><Relationship Id="rId118" Type="http://schemas.openxmlformats.org/officeDocument/2006/relationships/slide" Target="slides/slide38.xml"/><Relationship Id="rId134" Type="http://schemas.openxmlformats.org/officeDocument/2006/relationships/slide" Target="slides/slide54.xml"/><Relationship Id="rId139" Type="http://schemas.openxmlformats.org/officeDocument/2006/relationships/presProps" Target="presProps.xml"/><Relationship Id="rId80" Type="http://schemas.openxmlformats.org/officeDocument/2006/relationships/slideMaster" Target="slideMasters/slideMaster1.xml"/><Relationship Id="rId85" Type="http://schemas.openxmlformats.org/officeDocument/2006/relationships/slide" Target="slides/slide5.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23.xml"/><Relationship Id="rId108" Type="http://schemas.openxmlformats.org/officeDocument/2006/relationships/slide" Target="slides/slide28.xml"/><Relationship Id="rId124" Type="http://schemas.openxmlformats.org/officeDocument/2006/relationships/slide" Target="slides/slide44.xml"/><Relationship Id="rId129" Type="http://schemas.openxmlformats.org/officeDocument/2006/relationships/slide" Target="slides/slide4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slide" Target="slides/slide11.xml"/><Relationship Id="rId96" Type="http://schemas.openxmlformats.org/officeDocument/2006/relationships/slide" Target="slides/slide16.xml"/><Relationship Id="rId14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 Target="slides/slide34.xml"/><Relationship Id="rId119" Type="http://schemas.openxmlformats.org/officeDocument/2006/relationships/slide" Target="slides/slide3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slide" Target="slides/slide1.xml"/><Relationship Id="rId86" Type="http://schemas.openxmlformats.org/officeDocument/2006/relationships/slide" Target="slides/slide6.xml"/><Relationship Id="rId130" Type="http://schemas.openxmlformats.org/officeDocument/2006/relationships/slide" Target="slides/slide50.xml"/><Relationship Id="rId135" Type="http://schemas.openxmlformats.org/officeDocument/2006/relationships/slide" Target="slides/slide55.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2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7.xml"/><Relationship Id="rId104" Type="http://schemas.openxmlformats.org/officeDocument/2006/relationships/slide" Target="slides/slide24.xml"/><Relationship Id="rId120" Type="http://schemas.openxmlformats.org/officeDocument/2006/relationships/slide" Target="slides/slide40.xml"/><Relationship Id="rId125" Type="http://schemas.openxmlformats.org/officeDocument/2006/relationships/slide" Target="slides/slide45.xml"/><Relationship Id="rId141"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7.xml"/><Relationship Id="rId110" Type="http://schemas.openxmlformats.org/officeDocument/2006/relationships/slide" Target="slides/slide30.xml"/><Relationship Id="rId115" Type="http://schemas.openxmlformats.org/officeDocument/2006/relationships/slide" Target="slides/slide35.xml"/><Relationship Id="rId131" Type="http://schemas.openxmlformats.org/officeDocument/2006/relationships/slide" Target="slides/slide51.xml"/><Relationship Id="rId136" Type="http://schemas.openxmlformats.org/officeDocument/2006/relationships/slide" Target="slides/slide56.xml"/><Relationship Id="rId61" Type="http://schemas.openxmlformats.org/officeDocument/2006/relationships/customXml" Target="../customXml/item61.xml"/><Relationship Id="rId82" Type="http://schemas.openxmlformats.org/officeDocument/2006/relationships/slide" Target="slides/slide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slide" Target="slides/slide20.xml"/><Relationship Id="rId105" Type="http://schemas.openxmlformats.org/officeDocument/2006/relationships/slide" Target="slides/slide25.xml"/><Relationship Id="rId126" Type="http://schemas.openxmlformats.org/officeDocument/2006/relationships/slide" Target="slides/slide46.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13.xml"/><Relationship Id="rId98" Type="http://schemas.openxmlformats.org/officeDocument/2006/relationships/slide" Target="slides/slide18.xml"/><Relationship Id="rId121" Type="http://schemas.openxmlformats.org/officeDocument/2006/relationships/slide" Target="slides/slide41.xml"/><Relationship Id="rId142"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36.xml"/><Relationship Id="rId137"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3.xml"/><Relationship Id="rId88" Type="http://schemas.openxmlformats.org/officeDocument/2006/relationships/slide" Target="slides/slide8.xml"/><Relationship Id="rId111" Type="http://schemas.openxmlformats.org/officeDocument/2006/relationships/slide" Target="slides/slide31.xml"/><Relationship Id="rId132" Type="http://schemas.openxmlformats.org/officeDocument/2006/relationships/slide" Target="slides/slide52.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slide" Target="slides/slide26.xml"/><Relationship Id="rId127" Type="http://schemas.openxmlformats.org/officeDocument/2006/relationships/slide" Target="slides/slide4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slide" Target="slides/slide14.xml"/><Relationship Id="rId99" Type="http://schemas.openxmlformats.org/officeDocument/2006/relationships/slide" Target="slides/slide19.xml"/><Relationship Id="rId101" Type="http://schemas.openxmlformats.org/officeDocument/2006/relationships/slide" Target="slides/slide21.xml"/><Relationship Id="rId122" Type="http://schemas.openxmlformats.org/officeDocument/2006/relationships/slide" Target="slides/slide42.xml"/><Relationship Id="rId143"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slide" Target="slides/slide9.xml"/><Relationship Id="rId112" Type="http://schemas.openxmlformats.org/officeDocument/2006/relationships/slide" Target="slides/slide32.xml"/><Relationship Id="rId133" Type="http://schemas.openxmlformats.org/officeDocument/2006/relationships/slide" Target="slides/slide53.xml"/><Relationship Id="rId16" Type="http://schemas.openxmlformats.org/officeDocument/2006/relationships/customXml" Target="../customXml/item16.xml"/></Relationships>
</file>

<file path=ppt/comments/modernComment_33D_FA7884ED.xml><?xml version="1.0" encoding="utf-8"?>
<p188:cmLst xmlns:a="http://schemas.openxmlformats.org/drawingml/2006/main" xmlns:r="http://schemas.openxmlformats.org/officeDocument/2006/relationships" xmlns:p188="http://schemas.microsoft.com/office/powerpoint/2018/8/main">
  <p188:cm id="{AF0C9447-8456-4BDB-93E5-8E7A86BF676E}" authorId="{AD2C3CFE-A14F-3E2D-8886-A63F7FBF5991}" created="2025-07-31T15:20:34.632">
    <pc:sldMkLst xmlns:pc="http://schemas.microsoft.com/office/powerpoint/2013/main/command">
      <pc:docMk/>
      <pc:sldMk cId="4202202349" sldId="829"/>
    </pc:sldMkLst>
    <p188:txBody>
      <a:bodyPr/>
      <a:lstStyle/>
      <a:p>
        <a:r>
          <a:rPr lang="en-US"/>
          <a:t>Added the takeaway here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866325" y="8792536"/>
            <a:ext cx="1627986" cy="155247"/>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26 January 2026</a:t>
            </a:fld>
            <a:endParaRPr lang="en-GB"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866325" y="8607691"/>
            <a:ext cx="1627986" cy="155247"/>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56286" y="8792536"/>
            <a:ext cx="4404283" cy="155247"/>
          </a:xfrm>
          <a:prstGeom prst="rect">
            <a:avLst/>
          </a:prstGeom>
        </p:spPr>
        <p:txBody>
          <a:bodyPr vert="horz" lIns="0" tIns="0" rIns="0" bIns="0" rtlCol="0" anchor="t" anchorCtr="0"/>
          <a:lstStyle>
            <a:lvl1pPr algn="l">
              <a:defRPr sz="800">
                <a:latin typeface="+mn-lt"/>
              </a:defRPr>
            </a:lvl1pPr>
          </a:lstStyle>
          <a:p>
            <a:endParaRPr lang="en-GB"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56286" y="8607691"/>
            <a:ext cx="4404283" cy="155247"/>
          </a:xfrm>
          <a:prstGeom prst="rect">
            <a:avLst/>
          </a:prstGeom>
        </p:spPr>
        <p:txBody>
          <a:bodyPr vert="horz" lIns="0" tIns="0" rIns="0" bIns="0" rtlCol="0" anchor="t" anchorCtr="0"/>
          <a:lstStyle>
            <a:lvl1pPr algn="l">
              <a:defRPr sz="800">
                <a:latin typeface="+mn-lt"/>
              </a:defRPr>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8000" y="5402819"/>
            <a:ext cx="6274400" cy="3162789"/>
          </a:xfrm>
          <a:prstGeom prst="rect">
            <a:avLst/>
          </a:prstGeom>
        </p:spPr>
        <p:txBody>
          <a:bodyPr vert="horz" lIns="93164" tIns="46582" rIns="93164" bIns="4658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85763" y="1504950"/>
            <a:ext cx="6238875" cy="3509963"/>
          </a:xfrm>
          <a:prstGeom prst="rect">
            <a:avLst/>
          </a:prstGeom>
          <a:noFill/>
          <a:ln w="12700">
            <a:solidFill>
              <a:prstClr val="black"/>
            </a:solidFill>
          </a:ln>
        </p:spPr>
        <p:txBody>
          <a:bodyPr vert="horz" lIns="93164" tIns="46582" rIns="93164" bIns="46582"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866326" y="8803100"/>
            <a:ext cx="1776075" cy="155247"/>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26 January 2026</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866326" y="8618255"/>
            <a:ext cx="1776075" cy="155247"/>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61515" y="8803100"/>
            <a:ext cx="4499054" cy="155247"/>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61515" y="8618255"/>
            <a:ext cx="4499054" cy="155247"/>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Segoe UI" panose="020B0502040204020203" pitchFamily="34" charset="0"/>
      <a:buNone/>
      <a:defRPr sz="1200" kern="1200">
        <a:solidFill>
          <a:schemeClr val="tx1"/>
        </a:solidFill>
        <a:latin typeface="+mn-lt"/>
        <a:ea typeface="+mn-ea"/>
        <a:cs typeface="+mn-cs"/>
      </a:defRPr>
    </a:lvl1pPr>
    <a:lvl2pPr marL="180000" indent="0" algn="l" defTabSz="914400" rtl="0" eaLnBrk="1" latinLnBrk="0" hangingPunct="1">
      <a:buFont typeface="Segoe UI" panose="020B0502040204020203" pitchFamily="34" charset="0"/>
      <a:buNone/>
      <a:defRPr sz="1200" kern="1200">
        <a:solidFill>
          <a:schemeClr val="tx1"/>
        </a:solidFill>
        <a:latin typeface="+mn-lt"/>
        <a:ea typeface="+mn-ea"/>
        <a:cs typeface="+mn-cs"/>
      </a:defRPr>
    </a:lvl2pPr>
    <a:lvl3pPr marL="360000" indent="0" algn="l" defTabSz="914400" rtl="0" eaLnBrk="1" latinLnBrk="0" hangingPunct="1">
      <a:buFont typeface="Segoe UI" panose="020B0502040204020203" pitchFamily="34" charset="0"/>
      <a:buNone/>
      <a:defRPr sz="1200" kern="1200">
        <a:solidFill>
          <a:schemeClr val="tx1"/>
        </a:solidFill>
        <a:latin typeface="+mn-lt"/>
        <a:ea typeface="+mn-ea"/>
        <a:cs typeface="+mn-cs"/>
      </a:defRPr>
    </a:lvl3pPr>
    <a:lvl4pPr marL="540000" indent="0" algn="l" defTabSz="914400" rtl="0" eaLnBrk="1" latinLnBrk="0" hangingPunct="1">
      <a:buFont typeface="Segoe UI" panose="020B0502040204020203" pitchFamily="34" charset="0"/>
      <a:buNone/>
      <a:defRPr sz="1200" kern="1200">
        <a:solidFill>
          <a:schemeClr val="tx1"/>
        </a:solidFill>
        <a:latin typeface="+mn-lt"/>
        <a:ea typeface="+mn-ea"/>
        <a:cs typeface="+mn-cs"/>
      </a:defRPr>
    </a:lvl4pPr>
    <a:lvl5pPr marL="720000" indent="0" algn="l" defTabSz="914400" rtl="0" eaLnBrk="1" latinLnBrk="0" hangingPunct="1">
      <a:buFont typeface="Segoe UI" panose="020B0502040204020203"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1504950"/>
            <a:ext cx="6238875" cy="3509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US" smtClean="0"/>
              <a:pPr/>
              <a:t>1</a:t>
            </a:fld>
            <a:endParaRPr lang="en-US" dirty="0"/>
          </a:p>
        </p:txBody>
      </p:sp>
    </p:spTree>
    <p:extLst>
      <p:ext uri="{BB962C8B-B14F-4D97-AF65-F5344CB8AC3E}">
        <p14:creationId xmlns:p14="http://schemas.microsoft.com/office/powerpoint/2010/main" val="1695639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1504950"/>
            <a:ext cx="6238875" cy="35099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163738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8C3D4-CBB2-A82A-A3E7-F1F5BF168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69C88-85C4-20C3-1335-BBFD5BDEFFC0}"/>
              </a:ext>
            </a:extLst>
          </p:cNvPr>
          <p:cNvSpPr>
            <a:spLocks noGrp="1" noRot="1" noChangeAspect="1"/>
          </p:cNvSpPr>
          <p:nvPr>
            <p:ph type="sldImg"/>
          </p:nvPr>
        </p:nvSpPr>
        <p:spPr>
          <a:xfrm>
            <a:off x="411163" y="1530350"/>
            <a:ext cx="6343650" cy="3568700"/>
          </a:xfrm>
        </p:spPr>
      </p:sp>
      <p:sp>
        <p:nvSpPr>
          <p:cNvPr id="3" name="Notes Placeholder 2">
            <a:extLst>
              <a:ext uri="{FF2B5EF4-FFF2-40B4-BE49-F238E27FC236}">
                <a16:creationId xmlns:a16="http://schemas.microsoft.com/office/drawing/2014/main" id="{AFA4FF31-2FF0-47B8-8704-C29F70C6C4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48AC5E-CC0E-9788-404D-386FBB753FA4}"/>
              </a:ext>
            </a:extLst>
          </p:cNvPr>
          <p:cNvSpPr>
            <a:spLocks noGrp="1"/>
          </p:cNvSpPr>
          <p:nvPr>
            <p:ph type="sldNum" sz="quarter" idx="5"/>
          </p:nvPr>
        </p:nvSpPr>
        <p:spPr/>
        <p:txBody>
          <a:bodyPr/>
          <a:lstStyle/>
          <a:p>
            <a:fld id="{A16CFAD1-D197-4A88-B173-A6412E995EE5}" type="slidenum">
              <a:rPr lang="en-US" smtClean="0"/>
              <a:pPr/>
              <a:t>21</a:t>
            </a:fld>
            <a:endParaRPr lang="en-US" dirty="0"/>
          </a:p>
        </p:txBody>
      </p:sp>
    </p:spTree>
    <p:extLst>
      <p:ext uri="{BB962C8B-B14F-4D97-AF65-F5344CB8AC3E}">
        <p14:creationId xmlns:p14="http://schemas.microsoft.com/office/powerpoint/2010/main" val="68449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29040-861D-D96D-48F9-FE42F71DD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8784A-865E-05D0-069C-20B703990B27}"/>
              </a:ext>
            </a:extLst>
          </p:cNvPr>
          <p:cNvSpPr>
            <a:spLocks noGrp="1" noRot="1" noChangeAspect="1"/>
          </p:cNvSpPr>
          <p:nvPr>
            <p:ph type="sldImg"/>
          </p:nvPr>
        </p:nvSpPr>
        <p:spPr>
          <a:xfrm>
            <a:off x="411163" y="1530350"/>
            <a:ext cx="6343650" cy="3568700"/>
          </a:xfrm>
        </p:spPr>
      </p:sp>
      <p:sp>
        <p:nvSpPr>
          <p:cNvPr id="3" name="Notes Placeholder 2">
            <a:extLst>
              <a:ext uri="{FF2B5EF4-FFF2-40B4-BE49-F238E27FC236}">
                <a16:creationId xmlns:a16="http://schemas.microsoft.com/office/drawing/2014/main" id="{72A12822-8100-7CC2-4541-AF4A988FA4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927B89-27E5-B73A-2551-82BBDFA5C5AE}"/>
              </a:ext>
            </a:extLst>
          </p:cNvPr>
          <p:cNvSpPr>
            <a:spLocks noGrp="1"/>
          </p:cNvSpPr>
          <p:nvPr>
            <p:ph type="sldNum" sz="quarter" idx="5"/>
          </p:nvPr>
        </p:nvSpPr>
        <p:spPr/>
        <p:txBody>
          <a:bodyPr/>
          <a:lstStyle/>
          <a:p>
            <a:fld id="{A16CFAD1-D197-4A88-B173-A6412E995EE5}" type="slidenum">
              <a:rPr lang="en-US" smtClean="0"/>
              <a:pPr/>
              <a:t>22</a:t>
            </a:fld>
            <a:endParaRPr lang="en-US" dirty="0"/>
          </a:p>
        </p:txBody>
      </p:sp>
    </p:spTree>
    <p:extLst>
      <p:ext uri="{BB962C8B-B14F-4D97-AF65-F5344CB8AC3E}">
        <p14:creationId xmlns:p14="http://schemas.microsoft.com/office/powerpoint/2010/main" val="118428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4F35A-EC13-51FB-4810-9D3C548D2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D01C3-7835-A878-FAD6-893FD6A19322}"/>
              </a:ext>
            </a:extLst>
          </p:cNvPr>
          <p:cNvSpPr>
            <a:spLocks noGrp="1" noRot="1" noChangeAspect="1"/>
          </p:cNvSpPr>
          <p:nvPr>
            <p:ph type="sldImg"/>
          </p:nvPr>
        </p:nvSpPr>
        <p:spPr>
          <a:xfrm>
            <a:off x="411163" y="1530350"/>
            <a:ext cx="6343650" cy="3568700"/>
          </a:xfrm>
        </p:spPr>
      </p:sp>
      <p:sp>
        <p:nvSpPr>
          <p:cNvPr id="3" name="Notes Placeholder 2">
            <a:extLst>
              <a:ext uri="{FF2B5EF4-FFF2-40B4-BE49-F238E27FC236}">
                <a16:creationId xmlns:a16="http://schemas.microsoft.com/office/drawing/2014/main" id="{E79C5FF0-C36E-A03A-7786-259F2AB2C0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12D196-158C-08DA-29DF-5E83D1BA10A6}"/>
              </a:ext>
            </a:extLst>
          </p:cNvPr>
          <p:cNvSpPr>
            <a:spLocks noGrp="1"/>
          </p:cNvSpPr>
          <p:nvPr>
            <p:ph type="sldNum" sz="quarter" idx="5"/>
          </p:nvPr>
        </p:nvSpPr>
        <p:spPr/>
        <p:txBody>
          <a:bodyPr/>
          <a:lstStyle/>
          <a:p>
            <a:fld id="{A16CFAD1-D197-4A88-B173-A6412E995EE5}" type="slidenum">
              <a:rPr lang="en-US" smtClean="0"/>
              <a:pPr/>
              <a:t>24</a:t>
            </a:fld>
            <a:endParaRPr lang="en-US" dirty="0"/>
          </a:p>
        </p:txBody>
      </p:sp>
    </p:spTree>
    <p:extLst>
      <p:ext uri="{BB962C8B-B14F-4D97-AF65-F5344CB8AC3E}">
        <p14:creationId xmlns:p14="http://schemas.microsoft.com/office/powerpoint/2010/main" val="198057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BD6D5-A37D-71A6-6A5B-4A39882F0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1937C-5B48-8364-A0C7-DA0B31AF601A}"/>
              </a:ext>
            </a:extLst>
          </p:cNvPr>
          <p:cNvSpPr>
            <a:spLocks noGrp="1" noRot="1" noChangeAspect="1"/>
          </p:cNvSpPr>
          <p:nvPr>
            <p:ph type="sldImg"/>
          </p:nvPr>
        </p:nvSpPr>
        <p:spPr>
          <a:xfrm>
            <a:off x="411163" y="1530350"/>
            <a:ext cx="6343650" cy="3568700"/>
          </a:xfrm>
        </p:spPr>
      </p:sp>
      <p:sp>
        <p:nvSpPr>
          <p:cNvPr id="3" name="Notes Placeholder 2">
            <a:extLst>
              <a:ext uri="{FF2B5EF4-FFF2-40B4-BE49-F238E27FC236}">
                <a16:creationId xmlns:a16="http://schemas.microsoft.com/office/drawing/2014/main" id="{16F70180-0BDC-9FDD-D5BD-747CF32FB2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52C243-1854-FE0B-BB38-AD540500478D}"/>
              </a:ext>
            </a:extLst>
          </p:cNvPr>
          <p:cNvSpPr>
            <a:spLocks noGrp="1"/>
          </p:cNvSpPr>
          <p:nvPr>
            <p:ph type="sldNum" sz="quarter" idx="5"/>
          </p:nvPr>
        </p:nvSpPr>
        <p:spPr/>
        <p:txBody>
          <a:bodyPr/>
          <a:lstStyle/>
          <a:p>
            <a:fld id="{A16CFAD1-D197-4A88-B173-A6412E995EE5}" type="slidenum">
              <a:rPr lang="en-US" smtClean="0"/>
              <a:pPr/>
              <a:t>25</a:t>
            </a:fld>
            <a:endParaRPr lang="en-US" dirty="0"/>
          </a:p>
        </p:txBody>
      </p:sp>
    </p:spTree>
    <p:extLst>
      <p:ext uri="{BB962C8B-B14F-4D97-AF65-F5344CB8AC3E}">
        <p14:creationId xmlns:p14="http://schemas.microsoft.com/office/powerpoint/2010/main" val="3782287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C2BB-128D-7E22-8B40-8CF524CFE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2B0E3-D31D-DF2D-9A6D-9191DFE519DC}"/>
              </a:ext>
            </a:extLst>
          </p:cNvPr>
          <p:cNvSpPr>
            <a:spLocks noGrp="1" noRot="1" noChangeAspect="1"/>
          </p:cNvSpPr>
          <p:nvPr>
            <p:ph type="sldImg"/>
          </p:nvPr>
        </p:nvSpPr>
        <p:spPr>
          <a:xfrm>
            <a:off x="411163" y="1530350"/>
            <a:ext cx="6343650" cy="3568700"/>
          </a:xfrm>
        </p:spPr>
      </p:sp>
      <p:sp>
        <p:nvSpPr>
          <p:cNvPr id="3" name="Notes Placeholder 2">
            <a:extLst>
              <a:ext uri="{FF2B5EF4-FFF2-40B4-BE49-F238E27FC236}">
                <a16:creationId xmlns:a16="http://schemas.microsoft.com/office/drawing/2014/main" id="{00DBA2A8-1E84-5575-42AF-5C094240E8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E70A5-AE05-8733-45B7-2654EBA5F589}"/>
              </a:ext>
            </a:extLst>
          </p:cNvPr>
          <p:cNvSpPr>
            <a:spLocks noGrp="1"/>
          </p:cNvSpPr>
          <p:nvPr>
            <p:ph type="sldNum" sz="quarter" idx="5"/>
          </p:nvPr>
        </p:nvSpPr>
        <p:spPr/>
        <p:txBody>
          <a:bodyPr/>
          <a:lstStyle/>
          <a:p>
            <a:fld id="{A16CFAD1-D197-4A88-B173-A6412E995EE5}" type="slidenum">
              <a:rPr lang="en-US" smtClean="0"/>
              <a:pPr/>
              <a:t>26</a:t>
            </a:fld>
            <a:endParaRPr lang="en-US" dirty="0"/>
          </a:p>
        </p:txBody>
      </p:sp>
    </p:spTree>
    <p:extLst>
      <p:ext uri="{BB962C8B-B14F-4D97-AF65-F5344CB8AC3E}">
        <p14:creationId xmlns:p14="http://schemas.microsoft.com/office/powerpoint/2010/main" val="2828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530350"/>
            <a:ext cx="6343650" cy="3568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421758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A5A0C-81CA-C7B9-4B2A-C99F75394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D001D-C2EF-C20E-B37D-61E2D2DCD988}"/>
              </a:ext>
            </a:extLst>
          </p:cNvPr>
          <p:cNvSpPr>
            <a:spLocks noGrp="1" noRot="1" noChangeAspect="1"/>
          </p:cNvSpPr>
          <p:nvPr>
            <p:ph type="sldImg"/>
          </p:nvPr>
        </p:nvSpPr>
        <p:spPr>
          <a:xfrm>
            <a:off x="411163" y="1530350"/>
            <a:ext cx="6343650" cy="3568700"/>
          </a:xfrm>
        </p:spPr>
      </p:sp>
      <p:sp>
        <p:nvSpPr>
          <p:cNvPr id="3" name="Notes Placeholder 2">
            <a:extLst>
              <a:ext uri="{FF2B5EF4-FFF2-40B4-BE49-F238E27FC236}">
                <a16:creationId xmlns:a16="http://schemas.microsoft.com/office/drawing/2014/main" id="{434E3627-D8AC-E038-81FE-D014A8499B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284499-C517-C31E-AC52-8F44698B2189}"/>
              </a:ext>
            </a:extLst>
          </p:cNvPr>
          <p:cNvSpPr>
            <a:spLocks noGrp="1"/>
          </p:cNvSpPr>
          <p:nvPr>
            <p:ph type="sldNum" sz="quarter" idx="5"/>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4253656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ADC86-D6A6-B2A1-0BE4-50290512A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932FE-5739-FD8D-36F9-628356AC5B40}"/>
              </a:ext>
            </a:extLst>
          </p:cNvPr>
          <p:cNvSpPr>
            <a:spLocks noGrp="1" noRot="1" noChangeAspect="1"/>
          </p:cNvSpPr>
          <p:nvPr>
            <p:ph type="sldImg"/>
          </p:nvPr>
        </p:nvSpPr>
        <p:spPr>
          <a:xfrm>
            <a:off x="411163" y="1530350"/>
            <a:ext cx="6343650" cy="3568700"/>
          </a:xfrm>
        </p:spPr>
      </p:sp>
      <p:sp>
        <p:nvSpPr>
          <p:cNvPr id="3" name="Notes Placeholder 2">
            <a:extLst>
              <a:ext uri="{FF2B5EF4-FFF2-40B4-BE49-F238E27FC236}">
                <a16:creationId xmlns:a16="http://schemas.microsoft.com/office/drawing/2014/main" id="{6A288503-A0BB-CE62-D1B7-D2CB545B1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89D60F-2A28-2888-3F6D-F6198C08F873}"/>
              </a:ext>
            </a:extLst>
          </p:cNvPr>
          <p:cNvSpPr>
            <a:spLocks noGrp="1"/>
          </p:cNvSpPr>
          <p:nvPr>
            <p:ph type="sldNum" sz="quarter" idx="5"/>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256748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56B19-2245-B0C2-0B38-7AB33C99F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3238C-A93C-8340-E609-318CFA957CF0}"/>
              </a:ext>
            </a:extLst>
          </p:cNvPr>
          <p:cNvSpPr>
            <a:spLocks noGrp="1" noRot="1" noChangeAspect="1"/>
          </p:cNvSpPr>
          <p:nvPr>
            <p:ph type="sldImg"/>
          </p:nvPr>
        </p:nvSpPr>
        <p:spPr>
          <a:xfrm>
            <a:off x="411163" y="1530350"/>
            <a:ext cx="6343650" cy="3568700"/>
          </a:xfrm>
        </p:spPr>
      </p:sp>
      <p:sp>
        <p:nvSpPr>
          <p:cNvPr id="3" name="Notes Placeholder 2">
            <a:extLst>
              <a:ext uri="{FF2B5EF4-FFF2-40B4-BE49-F238E27FC236}">
                <a16:creationId xmlns:a16="http://schemas.microsoft.com/office/drawing/2014/main" id="{CA37FF0A-0D95-0F65-4641-8EF5D8F7CA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6A7EE1-BCD1-2D78-4667-848B3D93054B}"/>
              </a:ext>
            </a:extLst>
          </p:cNvPr>
          <p:cNvSpPr>
            <a:spLocks noGrp="1"/>
          </p:cNvSpPr>
          <p:nvPr>
            <p:ph type="sldNum" sz="quarter" idx="5"/>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167613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E5B37-F5F8-082A-7356-B68896533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6F9BA-D366-A893-9C85-C4EED17DD393}"/>
              </a:ext>
            </a:extLst>
          </p:cNvPr>
          <p:cNvSpPr>
            <a:spLocks noGrp="1" noRot="1" noChangeAspect="1"/>
          </p:cNvSpPr>
          <p:nvPr>
            <p:ph type="sldImg"/>
          </p:nvPr>
        </p:nvSpPr>
        <p:spPr>
          <a:xfrm>
            <a:off x="385763" y="1504950"/>
            <a:ext cx="6238875" cy="3509963"/>
          </a:xfrm>
        </p:spPr>
      </p:sp>
      <p:sp>
        <p:nvSpPr>
          <p:cNvPr id="3" name="Notes Placeholder 2">
            <a:extLst>
              <a:ext uri="{FF2B5EF4-FFF2-40B4-BE49-F238E27FC236}">
                <a16:creationId xmlns:a16="http://schemas.microsoft.com/office/drawing/2014/main" id="{23F6C3F4-3AC2-6C2F-FC21-DB998DAF80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457D53-CE71-97A4-C646-F11832013DE3}"/>
              </a:ext>
            </a:extLst>
          </p:cNvPr>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648623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0EB6C-85BC-F4E3-5CC8-824605239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2A6C5-2D67-C9E1-9C2A-90005CBAB925}"/>
              </a:ext>
            </a:extLst>
          </p:cNvPr>
          <p:cNvSpPr>
            <a:spLocks noGrp="1" noRot="1" noChangeAspect="1"/>
          </p:cNvSpPr>
          <p:nvPr>
            <p:ph type="sldImg"/>
          </p:nvPr>
        </p:nvSpPr>
        <p:spPr>
          <a:xfrm>
            <a:off x="385763" y="1504950"/>
            <a:ext cx="6238875" cy="3509963"/>
          </a:xfrm>
        </p:spPr>
      </p:sp>
      <p:sp>
        <p:nvSpPr>
          <p:cNvPr id="3" name="Notes Placeholder 2">
            <a:extLst>
              <a:ext uri="{FF2B5EF4-FFF2-40B4-BE49-F238E27FC236}">
                <a16:creationId xmlns:a16="http://schemas.microsoft.com/office/drawing/2014/main" id="{A2C248FF-D03F-8B58-1DC7-0B6838A33E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18C589-680C-225A-D9D4-0955B216F76B}"/>
              </a:ext>
            </a:extLst>
          </p:cNvPr>
          <p:cNvSpPr>
            <a:spLocks noGrp="1"/>
          </p:cNvSpPr>
          <p:nvPr>
            <p:ph type="sldNum" sz="quarter" idx="5"/>
          </p:nvPr>
        </p:nvSpPr>
        <p:spPr/>
        <p:txBody>
          <a:bodyPr/>
          <a:lstStyle/>
          <a:p>
            <a:fld id="{A16CFAD1-D197-4A88-B173-A6412E995EE5}" type="slidenum">
              <a:rPr lang="en-GB" smtClean="0"/>
              <a:pPr/>
              <a:t>45</a:t>
            </a:fld>
            <a:endParaRPr lang="en-GB"/>
          </a:p>
        </p:txBody>
      </p:sp>
    </p:spTree>
    <p:extLst>
      <p:ext uri="{BB962C8B-B14F-4D97-AF65-F5344CB8AC3E}">
        <p14:creationId xmlns:p14="http://schemas.microsoft.com/office/powerpoint/2010/main" val="2001540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1504950"/>
            <a:ext cx="6238875" cy="35099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46</a:t>
            </a:fld>
            <a:endParaRPr lang="en-GB"/>
          </a:p>
        </p:txBody>
      </p:sp>
    </p:spTree>
    <p:extLst>
      <p:ext uri="{BB962C8B-B14F-4D97-AF65-F5344CB8AC3E}">
        <p14:creationId xmlns:p14="http://schemas.microsoft.com/office/powerpoint/2010/main" val="1928590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1504950"/>
            <a:ext cx="6238875" cy="35099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47</a:t>
            </a:fld>
            <a:endParaRPr lang="en-GB"/>
          </a:p>
        </p:txBody>
      </p:sp>
    </p:spTree>
    <p:extLst>
      <p:ext uri="{BB962C8B-B14F-4D97-AF65-F5344CB8AC3E}">
        <p14:creationId xmlns:p14="http://schemas.microsoft.com/office/powerpoint/2010/main" val="1691585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1504950"/>
            <a:ext cx="6238875" cy="35099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48</a:t>
            </a:fld>
            <a:endParaRPr lang="en-GB"/>
          </a:p>
        </p:txBody>
      </p:sp>
    </p:spTree>
    <p:extLst>
      <p:ext uri="{BB962C8B-B14F-4D97-AF65-F5344CB8AC3E}">
        <p14:creationId xmlns:p14="http://schemas.microsoft.com/office/powerpoint/2010/main" val="2062033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FB39F-35B0-B689-B430-56876945A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E1A8B-5BDC-4C53-55A3-87813DF1C898}"/>
              </a:ext>
            </a:extLst>
          </p:cNvPr>
          <p:cNvSpPr>
            <a:spLocks noGrp="1" noRot="1" noChangeAspect="1"/>
          </p:cNvSpPr>
          <p:nvPr>
            <p:ph type="sldImg"/>
          </p:nvPr>
        </p:nvSpPr>
        <p:spPr>
          <a:xfrm>
            <a:off x="385763" y="1504950"/>
            <a:ext cx="6238875" cy="3509963"/>
          </a:xfrm>
        </p:spPr>
      </p:sp>
      <p:sp>
        <p:nvSpPr>
          <p:cNvPr id="3" name="Notes Placeholder 2">
            <a:extLst>
              <a:ext uri="{FF2B5EF4-FFF2-40B4-BE49-F238E27FC236}">
                <a16:creationId xmlns:a16="http://schemas.microsoft.com/office/drawing/2014/main" id="{A697ADD3-8F71-19AD-9101-C6A22C0147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F00A67-7661-29FF-76A3-2EDE39FDBC31}"/>
              </a:ext>
            </a:extLst>
          </p:cNvPr>
          <p:cNvSpPr>
            <a:spLocks noGrp="1"/>
          </p:cNvSpPr>
          <p:nvPr>
            <p:ph type="sldNum" sz="quarter" idx="5"/>
          </p:nvPr>
        </p:nvSpPr>
        <p:spPr/>
        <p:txBody>
          <a:bodyPr/>
          <a:lstStyle/>
          <a:p>
            <a:fld id="{A16CFAD1-D197-4A88-B173-A6412E995EE5}" type="slidenum">
              <a:rPr lang="en-GB" smtClean="0"/>
              <a:pPr/>
              <a:t>50</a:t>
            </a:fld>
            <a:endParaRPr lang="en-GB"/>
          </a:p>
        </p:txBody>
      </p:sp>
    </p:spTree>
    <p:extLst>
      <p:ext uri="{BB962C8B-B14F-4D97-AF65-F5344CB8AC3E}">
        <p14:creationId xmlns:p14="http://schemas.microsoft.com/office/powerpoint/2010/main" val="2018363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51</a:t>
            </a:fld>
            <a:endParaRPr lang="en-GB"/>
          </a:p>
        </p:txBody>
      </p:sp>
    </p:spTree>
    <p:extLst>
      <p:ext uri="{BB962C8B-B14F-4D97-AF65-F5344CB8AC3E}">
        <p14:creationId xmlns:p14="http://schemas.microsoft.com/office/powerpoint/2010/main" val="2436333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52</a:t>
            </a:fld>
            <a:endParaRPr lang="en-GB"/>
          </a:p>
        </p:txBody>
      </p:sp>
    </p:spTree>
    <p:extLst>
      <p:ext uri="{BB962C8B-B14F-4D97-AF65-F5344CB8AC3E}">
        <p14:creationId xmlns:p14="http://schemas.microsoft.com/office/powerpoint/2010/main" val="2722640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53</a:t>
            </a:fld>
            <a:endParaRPr lang="en-GB"/>
          </a:p>
        </p:txBody>
      </p:sp>
    </p:spTree>
    <p:extLst>
      <p:ext uri="{BB962C8B-B14F-4D97-AF65-F5344CB8AC3E}">
        <p14:creationId xmlns:p14="http://schemas.microsoft.com/office/powerpoint/2010/main" val="2130439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54</a:t>
            </a:fld>
            <a:endParaRPr lang="en-GB"/>
          </a:p>
        </p:txBody>
      </p:sp>
    </p:spTree>
    <p:extLst>
      <p:ext uri="{BB962C8B-B14F-4D97-AF65-F5344CB8AC3E}">
        <p14:creationId xmlns:p14="http://schemas.microsoft.com/office/powerpoint/2010/main" val="148841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65AA4-6EE1-85D4-90A2-E223FE63E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7B1E0-69EA-1890-48D8-0ABF95449A3F}"/>
              </a:ext>
            </a:extLst>
          </p:cNvPr>
          <p:cNvSpPr>
            <a:spLocks noGrp="1" noRot="1" noChangeAspect="1"/>
          </p:cNvSpPr>
          <p:nvPr>
            <p:ph type="sldImg"/>
          </p:nvPr>
        </p:nvSpPr>
        <p:spPr>
          <a:xfrm>
            <a:off x="314325" y="1431925"/>
            <a:ext cx="5943600" cy="3343275"/>
          </a:xfrm>
        </p:spPr>
      </p:sp>
      <p:sp>
        <p:nvSpPr>
          <p:cNvPr id="3" name="Notes Placeholder 2">
            <a:extLst>
              <a:ext uri="{FF2B5EF4-FFF2-40B4-BE49-F238E27FC236}">
                <a16:creationId xmlns:a16="http://schemas.microsoft.com/office/drawing/2014/main" id="{A19FD678-3ECE-59CF-20E1-002036F746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48B804-85FA-1A7A-C973-E5059A4F8D56}"/>
              </a:ext>
            </a:extLst>
          </p:cNvPr>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94832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0A2FC-660F-63A4-FAD2-A778699B7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E0860-4332-C485-9379-6AF6EDF7F1D7}"/>
              </a:ext>
            </a:extLst>
          </p:cNvPr>
          <p:cNvSpPr>
            <a:spLocks noGrp="1" noRot="1" noChangeAspect="1"/>
          </p:cNvSpPr>
          <p:nvPr>
            <p:ph type="sldImg"/>
          </p:nvPr>
        </p:nvSpPr>
        <p:spPr>
          <a:xfrm>
            <a:off x="314325" y="1431925"/>
            <a:ext cx="5943600" cy="3343275"/>
          </a:xfrm>
        </p:spPr>
      </p:sp>
      <p:sp>
        <p:nvSpPr>
          <p:cNvPr id="3" name="Notes Placeholder 2">
            <a:extLst>
              <a:ext uri="{FF2B5EF4-FFF2-40B4-BE49-F238E27FC236}">
                <a16:creationId xmlns:a16="http://schemas.microsoft.com/office/drawing/2014/main" id="{21312464-25CF-EA75-962C-5C1E61A0C0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E82082-B1DA-4C85-CC65-F2B9F19BD60B}"/>
              </a:ext>
            </a:extLst>
          </p:cNvPr>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53522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C0300-1A42-4762-989F-CD90825F5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54CB1-99CC-D388-7B12-8B4B4BD42F8E}"/>
              </a:ext>
            </a:extLst>
          </p:cNvPr>
          <p:cNvSpPr>
            <a:spLocks noGrp="1" noRot="1" noChangeAspect="1"/>
          </p:cNvSpPr>
          <p:nvPr>
            <p:ph type="sldImg"/>
          </p:nvPr>
        </p:nvSpPr>
        <p:spPr>
          <a:xfrm>
            <a:off x="314325" y="1431925"/>
            <a:ext cx="5943600" cy="3343275"/>
          </a:xfrm>
        </p:spPr>
      </p:sp>
      <p:sp>
        <p:nvSpPr>
          <p:cNvPr id="3" name="Notes Placeholder 2">
            <a:extLst>
              <a:ext uri="{FF2B5EF4-FFF2-40B4-BE49-F238E27FC236}">
                <a16:creationId xmlns:a16="http://schemas.microsoft.com/office/drawing/2014/main" id="{6360F981-C7DA-DE87-652D-C489AF059A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1100DB-FEAF-EE2D-3E8A-6E39165DDEA9}"/>
              </a:ext>
            </a:extLst>
          </p:cNvPr>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87952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1504950"/>
            <a:ext cx="6238875" cy="3509963"/>
          </a:xfrm>
        </p:spPr>
      </p:sp>
      <p:sp>
        <p:nvSpPr>
          <p:cNvPr id="3" name="Notes Placeholder 2"/>
          <p:cNvSpPr>
            <a:spLocks noGrp="1"/>
          </p:cNvSpPr>
          <p:nvPr>
            <p:ph type="body" idx="1"/>
          </p:nvPr>
        </p:nvSpPr>
        <p:spPr/>
        <p:txBody>
          <a:bodyPr/>
          <a:lstStyle/>
          <a:p>
            <a:r>
              <a:rPr lang="en-US" dirty="0"/>
              <a:t>Binding contract?</a:t>
            </a:r>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66190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303F3-A4B2-C176-B440-1413D187E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CA797-F39E-1A54-6A79-E255CD5E1DCE}"/>
              </a:ext>
            </a:extLst>
          </p:cNvPr>
          <p:cNvSpPr>
            <a:spLocks noGrp="1" noRot="1" noChangeAspect="1"/>
          </p:cNvSpPr>
          <p:nvPr>
            <p:ph type="sldImg"/>
          </p:nvPr>
        </p:nvSpPr>
        <p:spPr>
          <a:xfrm>
            <a:off x="385763" y="1504950"/>
            <a:ext cx="6238875" cy="3509963"/>
          </a:xfrm>
        </p:spPr>
      </p:sp>
      <p:sp>
        <p:nvSpPr>
          <p:cNvPr id="3" name="Notes Placeholder 2">
            <a:extLst>
              <a:ext uri="{FF2B5EF4-FFF2-40B4-BE49-F238E27FC236}">
                <a16:creationId xmlns:a16="http://schemas.microsoft.com/office/drawing/2014/main" id="{1296C06E-3CBC-5C8A-C284-3600A403D0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9CF0F-021E-748B-401B-F2F79F760A67}"/>
              </a:ext>
            </a:extLst>
          </p:cNvPr>
          <p:cNvSpPr>
            <a:spLocks noGrp="1"/>
          </p:cNvSpPr>
          <p:nvPr>
            <p:ph type="sldNum" sz="quarter" idx="5"/>
          </p:nvPr>
        </p:nvSpPr>
        <p:spPr/>
        <p:txBody>
          <a:bodyPr/>
          <a:lstStyle/>
          <a:p>
            <a:fld id="{A16CFAD1-D197-4A88-B173-A6412E995EE5}" type="slidenum">
              <a:rPr lang="en-US" smtClean="0"/>
              <a:pPr/>
              <a:t>8</a:t>
            </a:fld>
            <a:endParaRPr lang="en-US" dirty="0"/>
          </a:p>
        </p:txBody>
      </p:sp>
    </p:spTree>
    <p:extLst>
      <p:ext uri="{BB962C8B-B14F-4D97-AF65-F5344CB8AC3E}">
        <p14:creationId xmlns:p14="http://schemas.microsoft.com/office/powerpoint/2010/main" val="364458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5D6C-650E-69DE-004D-B49FCF23A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2642F-2830-5A4A-1A93-5A7C3994C64A}"/>
              </a:ext>
            </a:extLst>
          </p:cNvPr>
          <p:cNvSpPr>
            <a:spLocks noGrp="1" noRot="1" noChangeAspect="1"/>
          </p:cNvSpPr>
          <p:nvPr>
            <p:ph type="sldImg"/>
          </p:nvPr>
        </p:nvSpPr>
        <p:spPr>
          <a:xfrm>
            <a:off x="385763" y="1504950"/>
            <a:ext cx="6238875" cy="3509963"/>
          </a:xfrm>
        </p:spPr>
      </p:sp>
      <p:sp>
        <p:nvSpPr>
          <p:cNvPr id="3" name="Notes Placeholder 2">
            <a:extLst>
              <a:ext uri="{FF2B5EF4-FFF2-40B4-BE49-F238E27FC236}">
                <a16:creationId xmlns:a16="http://schemas.microsoft.com/office/drawing/2014/main" id="{2DC5A476-FDB5-C2CA-C732-E917A1F5F5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7795CD-2495-DE9D-00F0-DB1E73AE2161}"/>
              </a:ext>
            </a:extLst>
          </p:cNvPr>
          <p:cNvSpPr>
            <a:spLocks noGrp="1"/>
          </p:cNvSpPr>
          <p:nvPr>
            <p:ph type="sldNum" sz="quarter" idx="5"/>
          </p:nvPr>
        </p:nvSpPr>
        <p:spPr/>
        <p:txBody>
          <a:bodyPr/>
          <a:lstStyle/>
          <a:p>
            <a:fld id="{A16CFAD1-D197-4A88-B173-A6412E995EE5}" type="slidenum">
              <a:rPr lang="en-US" smtClean="0"/>
              <a:pPr/>
              <a:t>9</a:t>
            </a:fld>
            <a:endParaRPr lang="en-US" dirty="0"/>
          </a:p>
        </p:txBody>
      </p:sp>
    </p:spTree>
    <p:extLst>
      <p:ext uri="{BB962C8B-B14F-4D97-AF65-F5344CB8AC3E}">
        <p14:creationId xmlns:p14="http://schemas.microsoft.com/office/powerpoint/2010/main" val="183286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 y="1431925"/>
            <a:ext cx="5943600" cy="3343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769577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1" name="Slide Number Placeholder 10">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7" name="Background">
            <a:extLst>
              <a:ext uri="{FF2B5EF4-FFF2-40B4-BE49-F238E27FC236}">
                <a16:creationId xmlns:a16="http://schemas.microsoft.com/office/drawing/2014/main" id="{817B6BBD-02FB-489C-AFB1-E84971FC2D7A}"/>
              </a:ext>
            </a:extLst>
          </p:cNvPr>
          <p:cNvSpPr/>
          <p:nvPr userDrawn="1"/>
        </p:nvSpPr>
        <p:spPr>
          <a:xfrm>
            <a:off x="0" y="0"/>
            <a:ext cx="12193199"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noFill/>
            </a:endParaRPr>
          </a:p>
        </p:txBody>
      </p:sp>
      <p:sp>
        <p:nvSpPr>
          <p:cNvPr id="13" name="Picture Placeholder 17">
            <a:extLst>
              <a:ext uri="{FF2B5EF4-FFF2-40B4-BE49-F238E27FC236}">
                <a16:creationId xmlns:a16="http://schemas.microsoft.com/office/drawing/2014/main" id="{29468642-9B6B-4BA8-9387-7B6F578FAC1D}"/>
              </a:ext>
            </a:extLst>
          </p:cNvPr>
          <p:cNvSpPr>
            <a:spLocks noGrp="1"/>
          </p:cNvSpPr>
          <p:nvPr>
            <p:ph type="pic" sz="quarter" idx="18" hasCustomPrompt="1"/>
          </p:nvPr>
        </p:nvSpPr>
        <p:spPr>
          <a:xfrm>
            <a:off x="6096000" y="-5346"/>
            <a:ext cx="6096000" cy="6863346"/>
          </a:xfrm>
          <a:custGeom>
            <a:avLst/>
            <a:gdLst>
              <a:gd name="connsiteX0" fmla="*/ 1202327 w 6096000"/>
              <a:gd name="connsiteY0" fmla="*/ 4759111 h 6863346"/>
              <a:gd name="connsiteX1" fmla="*/ 6096000 w 6096000"/>
              <a:gd name="connsiteY1" fmla="*/ 4759111 h 6863346"/>
              <a:gd name="connsiteX2" fmla="*/ 6096000 w 6096000"/>
              <a:gd name="connsiteY2" fmla="*/ 6863346 h 6863346"/>
              <a:gd name="connsiteX3" fmla="*/ 0 w 6096000"/>
              <a:gd name="connsiteY3" fmla="*/ 6863346 h 6863346"/>
              <a:gd name="connsiteX4" fmla="*/ 3921608 w 6096000"/>
              <a:gd name="connsiteY4" fmla="*/ 0 h 6863346"/>
              <a:gd name="connsiteX5" fmla="*/ 6096000 w 6096000"/>
              <a:gd name="connsiteY5" fmla="*/ 0 h 6863346"/>
              <a:gd name="connsiteX6" fmla="*/ 6096000 w 6096000"/>
              <a:gd name="connsiteY6" fmla="*/ 2320561 h 6863346"/>
              <a:gd name="connsiteX7" fmla="*/ 2595676 w 6096000"/>
              <a:gd name="connsiteY7" fmla="*/ 2320561 h 68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63346">
                <a:moveTo>
                  <a:pt x="1202327" y="4759111"/>
                </a:moveTo>
                <a:lnTo>
                  <a:pt x="6096000" y="4759111"/>
                </a:lnTo>
                <a:lnTo>
                  <a:pt x="6096000" y="6863346"/>
                </a:lnTo>
                <a:lnTo>
                  <a:pt x="0" y="6863346"/>
                </a:lnTo>
                <a:close/>
                <a:moveTo>
                  <a:pt x="3921608" y="0"/>
                </a:moveTo>
                <a:lnTo>
                  <a:pt x="6096000" y="0"/>
                </a:lnTo>
                <a:lnTo>
                  <a:pt x="6096000" y="2320561"/>
                </a:lnTo>
                <a:lnTo>
                  <a:pt x="2595676" y="2320561"/>
                </a:lnTo>
                <a:close/>
              </a:path>
            </a:pathLst>
          </a:custGeom>
          <a:solidFill>
            <a:schemeClr val="accent1"/>
          </a:solidFill>
        </p:spPr>
        <p:txBody>
          <a:bodyPr wrap="square" tIns="900000" anchor="ctr" anchorCtr="0">
            <a:noAutofit/>
          </a:bodyPr>
          <a:lstStyle>
            <a:lvl1pPr marL="0" indent="0" algn="ctr">
              <a:spcAft>
                <a:spcPts val="0"/>
              </a:spcAft>
              <a:buNone/>
              <a:defRPr>
                <a:solidFill>
                  <a:schemeClr val="tx1"/>
                </a:solidFill>
              </a:defRPr>
            </a:lvl1pPr>
          </a:lstStyle>
          <a:p>
            <a:r>
              <a:rPr lang="en-US" dirty="0"/>
              <a:t>Click on icon and insert picture or</a:t>
            </a:r>
            <a:br>
              <a:rPr lang="en-US" dirty="0"/>
            </a:br>
            <a:r>
              <a:rPr lang="en-US" dirty="0"/>
              <a:t>click on the frame and insert from Templafy Images</a:t>
            </a:r>
          </a:p>
        </p:txBody>
      </p:sp>
      <p:sp>
        <p:nvSpPr>
          <p:cNvPr id="14" name="Title 11">
            <a:extLst>
              <a:ext uri="{FF2B5EF4-FFF2-40B4-BE49-F238E27FC236}">
                <a16:creationId xmlns:a16="http://schemas.microsoft.com/office/drawing/2014/main" id="{ADAF4795-A173-492D-8F6C-8D70264FF67B}"/>
              </a:ext>
            </a:extLst>
          </p:cNvPr>
          <p:cNvSpPr>
            <a:spLocks noGrp="1"/>
          </p:cNvSpPr>
          <p:nvPr>
            <p:ph type="title" hasCustomPrompt="1"/>
          </p:nvPr>
        </p:nvSpPr>
        <p:spPr bwMode="white">
          <a:xfrm>
            <a:off x="985838" y="2463792"/>
            <a:ext cx="4928400" cy="1947600"/>
          </a:xfrm>
        </p:spPr>
        <p:txBody>
          <a:bodyPr/>
          <a:lstStyle>
            <a:lvl1pPr>
              <a:defRPr sz="4000">
                <a:solidFill>
                  <a:schemeClr val="accent1"/>
                </a:solidFill>
              </a:defRPr>
            </a:lvl1pPr>
          </a:lstStyle>
          <a:p>
            <a:r>
              <a:rPr lang="en-US" dirty="0"/>
              <a:t>Click to add title</a:t>
            </a:r>
          </a:p>
        </p:txBody>
      </p:sp>
      <p:pic>
        <p:nvPicPr>
          <p:cNvPr id="3" name="Picture 2" descr="Logo&#10;&#10;Description automatically generated with medium confidence">
            <a:extLst>
              <a:ext uri="{FF2B5EF4-FFF2-40B4-BE49-F238E27FC236}">
                <a16:creationId xmlns:a16="http://schemas.microsoft.com/office/drawing/2014/main" id="{315D9CC2-3F24-0850-B2F6-E8E414ABAF48}"/>
              </a:ext>
            </a:extLst>
          </p:cNvPr>
          <p:cNvPicPr>
            <a:picLocks noChangeAspect="1"/>
          </p:cNvPicPr>
          <p:nvPr userDrawn="1"/>
        </p:nvPicPr>
        <p:blipFill>
          <a:blip r:embed="rId2"/>
          <a:stretch>
            <a:fillRect/>
          </a:stretch>
        </p:blipFill>
        <p:spPr>
          <a:xfrm>
            <a:off x="1011600" y="924233"/>
            <a:ext cx="2931750" cy="413562"/>
          </a:xfrm>
          <a:prstGeom prst="rect">
            <a:avLst/>
          </a:prstGeom>
        </p:spPr>
      </p:pic>
      <p:sp>
        <p:nvSpPr>
          <p:cNvPr id="2" name="Date Placeholder 5">
            <a:extLst>
              <a:ext uri="{FF2B5EF4-FFF2-40B4-BE49-F238E27FC236}">
                <a16:creationId xmlns:a16="http://schemas.microsoft.com/office/drawing/2014/main" id="{73D05755-C838-198D-A314-F9E09BAF6A07}"/>
              </a:ext>
            </a:extLst>
          </p:cNvPr>
          <p:cNvSpPr>
            <a:spLocks noGrp="1"/>
          </p:cNvSpPr>
          <p:nvPr>
            <p:ph type="dt" sz="half" idx="14"/>
          </p:nvPr>
        </p:nvSpPr>
        <p:spPr bwMode="white">
          <a:xfrm>
            <a:off x="991989" y="5587200"/>
            <a:ext cx="3942000" cy="244800"/>
          </a:xfrm>
        </p:spPr>
        <p:txBody>
          <a:bodyPr/>
          <a:lstStyle>
            <a:lvl1pPr algn="l">
              <a:defRPr sz="1600">
                <a:solidFill>
                  <a:schemeClr val="accent1"/>
                </a:solidFill>
              </a:defRPr>
            </a:lvl1pPr>
          </a:lstStyle>
          <a:p>
            <a:fld id="{1E27440C-01BC-4219-A61C-6C9CE95C56A0}" type="datetime4">
              <a:rPr lang="en-US" smtClean="0"/>
              <a:pPr/>
              <a:t>January 26, 2026</a:t>
            </a:fld>
            <a:endParaRPr lang="en-US" dirty="0"/>
          </a:p>
        </p:txBody>
      </p:sp>
    </p:spTree>
    <p:extLst>
      <p:ext uri="{BB962C8B-B14F-4D97-AF65-F5344CB8AC3E}">
        <p14:creationId xmlns:p14="http://schemas.microsoft.com/office/powerpoint/2010/main" val="24376566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A">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4F593E42-1C75-47AD-A802-FE0D53428268}"/>
              </a:ext>
            </a:extLst>
          </p:cNvPr>
          <p:cNvSpPr>
            <a:spLocks noGrp="1"/>
          </p:cNvSpPr>
          <p:nvPr>
            <p:ph type="dt" sz="half" idx="14"/>
          </p:nvPr>
        </p:nvSpPr>
        <p:spPr/>
        <p:txBody>
          <a:bodyPr/>
          <a:lstStyle/>
          <a:p>
            <a:fld id="{F8099400-7718-4945-B792-F5E7E0249630}" type="datetime4">
              <a:rPr lang="en-US" smtClean="0"/>
              <a:t>January 26, 2026</a:t>
            </a:fld>
            <a:endParaRPr lang="en-US" dirty="0"/>
          </a:p>
        </p:txBody>
      </p:sp>
      <p:sp>
        <p:nvSpPr>
          <p:cNvPr id="6" name="Footer Placeholder 5" hidden="1">
            <a:extLst>
              <a:ext uri="{FF2B5EF4-FFF2-40B4-BE49-F238E27FC236}">
                <a16:creationId xmlns:a16="http://schemas.microsoft.com/office/drawing/2014/main" id="{12A1BE95-C3EE-4992-B5F5-371020538F15}"/>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6DDB1F02-37F7-4510-8ED3-0EC06DC82885}"/>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60000" y="360000"/>
            <a:ext cx="11473200" cy="1080000"/>
          </a:xfr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5" y="1611313"/>
            <a:ext cx="3584575" cy="45252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2675" y="1611313"/>
            <a:ext cx="3585600" cy="4525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600" y="1611313"/>
            <a:ext cx="3585600" cy="4525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Tree>
    <p:extLst>
      <p:ext uri="{BB962C8B-B14F-4D97-AF65-F5344CB8AC3E}">
        <p14:creationId xmlns:p14="http://schemas.microsoft.com/office/powerpoint/2010/main" val="225758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E35D069-5722-4E93-BE1F-0547DC716630}"/>
              </a:ext>
            </a:extLst>
          </p:cNvPr>
          <p:cNvSpPr>
            <a:spLocks noGrp="1"/>
          </p:cNvSpPr>
          <p:nvPr>
            <p:ph type="dt" sz="half" idx="14"/>
          </p:nvPr>
        </p:nvSpPr>
        <p:spPr/>
        <p:txBody>
          <a:bodyPr/>
          <a:lstStyle/>
          <a:p>
            <a:fld id="{6D9861F6-2827-4635-9588-FA698FDF9133}"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96FF67DE-23BB-48D3-8CE1-5F6F0B99167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8E1F8E0-A96F-4164-A10B-29964C4D57A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60000" y="360000"/>
            <a:ext cx="11473200" cy="1080000"/>
          </a:xfr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5" y="1611313"/>
            <a:ext cx="3584575" cy="45252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2674" y="1611313"/>
            <a:ext cx="4571427" cy="4525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9232900" y="1611313"/>
            <a:ext cx="2600300" cy="4525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Tree>
    <p:extLst>
      <p:ext uri="{BB962C8B-B14F-4D97-AF65-F5344CB8AC3E}">
        <p14:creationId xmlns:p14="http://schemas.microsoft.com/office/powerpoint/2010/main" val="45215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C">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E35D069-5722-4E93-BE1F-0547DC716630}"/>
              </a:ext>
            </a:extLst>
          </p:cNvPr>
          <p:cNvSpPr>
            <a:spLocks noGrp="1"/>
          </p:cNvSpPr>
          <p:nvPr>
            <p:ph type="dt" sz="half" idx="14"/>
          </p:nvPr>
        </p:nvSpPr>
        <p:spPr/>
        <p:txBody>
          <a:bodyPr/>
          <a:lstStyle/>
          <a:p>
            <a:fld id="{125D51C1-0526-4A45-A051-A394565B02C3}"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96FF67DE-23BB-48D3-8CE1-5F6F0B99167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8E1F8E0-A96F-4164-A10B-29964C4D57A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58775" y="360000"/>
            <a:ext cx="3585600" cy="2707200"/>
          </a:xfr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4" y="3428999"/>
            <a:ext cx="3585600" cy="27072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2123" y="360000"/>
            <a:ext cx="7527926"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4302123" y="3428999"/>
            <a:ext cx="7527926"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Tree>
    <p:extLst>
      <p:ext uri="{BB962C8B-B14F-4D97-AF65-F5344CB8AC3E}">
        <p14:creationId xmlns:p14="http://schemas.microsoft.com/office/powerpoint/2010/main" val="387898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E35D069-5722-4E93-BE1F-0547DC716630}"/>
              </a:ext>
            </a:extLst>
          </p:cNvPr>
          <p:cNvSpPr>
            <a:spLocks noGrp="1"/>
          </p:cNvSpPr>
          <p:nvPr>
            <p:ph type="dt" sz="half" idx="14"/>
          </p:nvPr>
        </p:nvSpPr>
        <p:spPr/>
        <p:txBody>
          <a:bodyPr/>
          <a:lstStyle/>
          <a:p>
            <a:fld id="{F53C115D-1180-4156-9A77-B50D93DD9E54}"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96FF67DE-23BB-48D3-8CE1-5F6F0B99167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8E1F8E0-A96F-4164-A10B-29964C4D57A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58775" y="360000"/>
            <a:ext cx="3585600" cy="2707200"/>
          </a:xfr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4" y="3428999"/>
            <a:ext cx="3585600" cy="27072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2123" y="360000"/>
            <a:ext cx="3585600"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4302123" y="3428999"/>
            <a:ext cx="3585600"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0" name="Content Placeholder 5">
            <a:extLst>
              <a:ext uri="{FF2B5EF4-FFF2-40B4-BE49-F238E27FC236}">
                <a16:creationId xmlns:a16="http://schemas.microsoft.com/office/drawing/2014/main" id="{90ECC1FA-74E8-40F6-8829-B4384DE6C936}"/>
              </a:ext>
            </a:extLst>
          </p:cNvPr>
          <p:cNvSpPr>
            <a:spLocks noGrp="1"/>
          </p:cNvSpPr>
          <p:nvPr>
            <p:ph sz="half" idx="17" hasCustomPrompt="1"/>
          </p:nvPr>
        </p:nvSpPr>
        <p:spPr>
          <a:xfrm>
            <a:off x="8245471" y="360000"/>
            <a:ext cx="3585600"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Content Placeholder 6">
            <a:extLst>
              <a:ext uri="{FF2B5EF4-FFF2-40B4-BE49-F238E27FC236}">
                <a16:creationId xmlns:a16="http://schemas.microsoft.com/office/drawing/2014/main" id="{15C7B8DA-81A4-4D48-ACC4-6512D6AC04F0}"/>
              </a:ext>
            </a:extLst>
          </p:cNvPr>
          <p:cNvSpPr>
            <a:spLocks noGrp="1"/>
          </p:cNvSpPr>
          <p:nvPr>
            <p:ph sz="half" idx="18" hasCustomPrompt="1"/>
          </p:nvPr>
        </p:nvSpPr>
        <p:spPr>
          <a:xfrm>
            <a:off x="8245471" y="3428999"/>
            <a:ext cx="3585600"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Tree>
    <p:extLst>
      <p:ext uri="{BB962C8B-B14F-4D97-AF65-F5344CB8AC3E}">
        <p14:creationId xmlns:p14="http://schemas.microsoft.com/office/powerpoint/2010/main" val="349567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ven Conten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E35D069-5722-4E93-BE1F-0547DC716630}"/>
              </a:ext>
            </a:extLst>
          </p:cNvPr>
          <p:cNvSpPr>
            <a:spLocks noGrp="1"/>
          </p:cNvSpPr>
          <p:nvPr>
            <p:ph type="dt" sz="half" idx="14"/>
          </p:nvPr>
        </p:nvSpPr>
        <p:spPr/>
        <p:txBody>
          <a:bodyPr/>
          <a:lstStyle/>
          <a:p>
            <a:fld id="{FC6ABDB6-6F9E-47F0-A3D4-0E5FE7688CD4}"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96FF67DE-23BB-48D3-8CE1-5F6F0B99167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8E1F8E0-A96F-4164-A10B-29964C4D57A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58775" y="360000"/>
            <a:ext cx="2599200" cy="2707200"/>
          </a:xfr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6" y="3428999"/>
            <a:ext cx="2599200" cy="27072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5825" y="360000"/>
            <a:ext cx="2599200"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3315825" y="3428999"/>
            <a:ext cx="2599200"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0" name="Content Placeholder 5">
            <a:extLst>
              <a:ext uri="{FF2B5EF4-FFF2-40B4-BE49-F238E27FC236}">
                <a16:creationId xmlns:a16="http://schemas.microsoft.com/office/drawing/2014/main" id="{90ECC1FA-74E8-40F6-8829-B4384DE6C936}"/>
              </a:ext>
            </a:extLst>
          </p:cNvPr>
          <p:cNvSpPr>
            <a:spLocks noGrp="1"/>
          </p:cNvSpPr>
          <p:nvPr>
            <p:ph sz="half" idx="17" hasCustomPrompt="1"/>
          </p:nvPr>
        </p:nvSpPr>
        <p:spPr>
          <a:xfrm>
            <a:off x="6282399" y="360000"/>
            <a:ext cx="2599200"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Content Placeholder 6">
            <a:extLst>
              <a:ext uri="{FF2B5EF4-FFF2-40B4-BE49-F238E27FC236}">
                <a16:creationId xmlns:a16="http://schemas.microsoft.com/office/drawing/2014/main" id="{15C7B8DA-81A4-4D48-ACC4-6512D6AC04F0}"/>
              </a:ext>
            </a:extLst>
          </p:cNvPr>
          <p:cNvSpPr>
            <a:spLocks noGrp="1"/>
          </p:cNvSpPr>
          <p:nvPr>
            <p:ph sz="half" idx="18" hasCustomPrompt="1"/>
          </p:nvPr>
        </p:nvSpPr>
        <p:spPr>
          <a:xfrm>
            <a:off x="6282399" y="3428999"/>
            <a:ext cx="2599200"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3" name="Content Placeholder 7">
            <a:extLst>
              <a:ext uri="{FF2B5EF4-FFF2-40B4-BE49-F238E27FC236}">
                <a16:creationId xmlns:a16="http://schemas.microsoft.com/office/drawing/2014/main" id="{D7EE333C-0869-40AA-B97A-C396AF4A575A}"/>
              </a:ext>
            </a:extLst>
          </p:cNvPr>
          <p:cNvSpPr>
            <a:spLocks noGrp="1"/>
          </p:cNvSpPr>
          <p:nvPr>
            <p:ph sz="half" idx="19" hasCustomPrompt="1"/>
          </p:nvPr>
        </p:nvSpPr>
        <p:spPr>
          <a:xfrm>
            <a:off x="9232438" y="360000"/>
            <a:ext cx="2599200"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4" name="Content Placeholder 8">
            <a:extLst>
              <a:ext uri="{FF2B5EF4-FFF2-40B4-BE49-F238E27FC236}">
                <a16:creationId xmlns:a16="http://schemas.microsoft.com/office/drawing/2014/main" id="{1AFCC558-6901-4609-BB21-756EFE59B65A}"/>
              </a:ext>
            </a:extLst>
          </p:cNvPr>
          <p:cNvSpPr>
            <a:spLocks noGrp="1"/>
          </p:cNvSpPr>
          <p:nvPr>
            <p:ph sz="half" idx="20" hasCustomPrompt="1"/>
          </p:nvPr>
        </p:nvSpPr>
        <p:spPr>
          <a:xfrm>
            <a:off x="9232438" y="3428999"/>
            <a:ext cx="2599200" cy="2707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Tree>
    <p:extLst>
      <p:ext uri="{BB962C8B-B14F-4D97-AF65-F5344CB8AC3E}">
        <p14:creationId xmlns:p14="http://schemas.microsoft.com/office/powerpoint/2010/main" val="709040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Background left">
            <a:extLst>
              <a:ext uri="{FF2B5EF4-FFF2-40B4-BE49-F238E27FC236}">
                <a16:creationId xmlns:a16="http://schemas.microsoft.com/office/drawing/2014/main" id="{81D9A2A3-92AF-4ED7-8B5D-9F458661514D}"/>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 name="Background left">
            <a:extLst>
              <a:ext uri="{FF2B5EF4-FFF2-40B4-BE49-F238E27FC236}">
                <a16:creationId xmlns:a16="http://schemas.microsoft.com/office/drawing/2014/main" id="{9AFD9FC0-B4F4-451F-A9CF-BF23F51EC919}"/>
              </a:ext>
            </a:extLst>
          </p:cNvPr>
          <p:cNvSpPr/>
          <p:nvPr userDrawn="1"/>
        </p:nvSpPr>
        <p:spPr>
          <a:xfrm>
            <a:off x="0" y="0"/>
            <a:ext cx="609600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Date Placeholder 1" hidden="1">
            <a:extLst>
              <a:ext uri="{FF2B5EF4-FFF2-40B4-BE49-F238E27FC236}">
                <a16:creationId xmlns:a16="http://schemas.microsoft.com/office/drawing/2014/main" id="{4E35D069-5722-4E93-BE1F-0547DC716630}"/>
              </a:ext>
            </a:extLst>
          </p:cNvPr>
          <p:cNvSpPr>
            <a:spLocks noGrp="1"/>
          </p:cNvSpPr>
          <p:nvPr>
            <p:ph type="dt" sz="half" idx="14"/>
          </p:nvPr>
        </p:nvSpPr>
        <p:spPr/>
        <p:txBody>
          <a:bodyPr/>
          <a:lstStyle/>
          <a:p>
            <a:fld id="{C9F43424-52F1-4D26-A39E-5ABB5DA6323A}"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96FF67DE-23BB-48D3-8CE1-5F6F0B99167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8E1F8E0-A96F-4164-A10B-29964C4D57A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60000" y="360000"/>
            <a:ext cx="11473200" cy="1069826"/>
          </a:xfr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5" y="1611313"/>
            <a:ext cx="5556250" cy="4525200"/>
          </a:xfrm>
        </p:spPr>
        <p:txBody>
          <a:bodyPr/>
          <a:lstStyle>
            <a:lvl1pPr>
              <a:defRPr/>
            </a:lvl1pPr>
            <a:lvl5pPr>
              <a:defRPr/>
            </a:lvl5pPr>
            <a:lvl7pPr>
              <a:defRPr/>
            </a:lvl7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a7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469626" y="1611313"/>
            <a:ext cx="3390337" cy="45252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10218738" y="1611313"/>
            <a:ext cx="1614462" cy="4525200"/>
          </a:xfrm>
        </p:spPr>
        <p:txBody>
          <a:bodyPr/>
          <a:lstStyle>
            <a:lvl1pPr marL="90000" indent="-90000">
              <a:defRPr sz="1000"/>
            </a:lvl1pPr>
            <a:lvl2pPr marL="0" indent="0">
              <a:buFont typeface="Segoe UI" panose="020B0502040204020203" pitchFamily="34" charset="0"/>
              <a:buChar char="​"/>
              <a:defRPr sz="1000" b="1" cap="all" baseline="0"/>
            </a:lvl2pPr>
            <a:lvl3pPr marL="0" indent="0">
              <a:buFont typeface="Segoe UI" panose="020B0502040204020203" pitchFamily="34" charset="0"/>
              <a:buChar char="​"/>
              <a:defRPr sz="1000"/>
            </a:lvl3pPr>
            <a:lvl5pPr>
              <a:defRPr/>
            </a:lvl5pPr>
            <a:lvl6pPr marL="180000" indent="-180000">
              <a:defRPr sz="1600"/>
            </a:lvl6pPr>
            <a:lvl7pPr marL="360000" indent="-180000">
              <a:buClr>
                <a:schemeClr val="accent1"/>
              </a:buClr>
              <a:buFont typeface="Segoe UI" panose="020B0502040204020203" pitchFamily="34" charset="0"/>
              <a:buChar char="•"/>
              <a:defRPr sz="1600" b="0" cap="none" baseline="0"/>
            </a:lvl7pPr>
            <a:lvl8pPr marL="540000" indent="-180000">
              <a:buClr>
                <a:schemeClr val="accent1"/>
              </a:buClr>
              <a:buFont typeface="Segoe UI" panose="020B0502040204020203" pitchFamily="34" charset="0"/>
              <a:buChar char="•"/>
              <a:defRPr sz="1600"/>
            </a:lvl8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text" descr="{&quot;templafy&quot;:{&quot;id&quot;:&quot;ca8f8b29-9bda-4fe7-b4e4-019ae08eca53&quot;}}">
            <a:extLst>
              <a:ext uri="{FF2B5EF4-FFF2-40B4-BE49-F238E27FC236}">
                <a16:creationId xmlns:a16="http://schemas.microsoft.com/office/drawing/2014/main" id="{8937C194-F72F-4692-B95C-218C9F045CD7}"/>
              </a:ext>
            </a:extLst>
          </p:cNvPr>
          <p:cNvSpPr txBox="1"/>
          <p:nvPr userDrawn="1"/>
        </p:nvSpPr>
        <p:spPr>
          <a:xfrm>
            <a:off x="359999" y="6318000"/>
            <a:ext cx="1377175" cy="180000"/>
          </a:xfrm>
          <a:prstGeom prst="rect">
            <a:avLst/>
          </a:prstGeom>
          <a:noFill/>
        </p:spPr>
        <p:txBody>
          <a:bodyPr wrap="square" lIns="0" tIns="0" rIns="0" bIns="0" rtlCol="0" anchor="b" anchorCtr="0">
            <a:noAutofit/>
          </a:bodyPr>
          <a:lstStyle/>
          <a:p>
            <a:endParaRPr lang="en-US" sz="700" b="1" dirty="0">
              <a:solidFill>
                <a:schemeClr val="accent1"/>
              </a:solidFill>
            </a:endParaRPr>
          </a:p>
        </p:txBody>
      </p:sp>
      <p:sp>
        <p:nvSpPr>
          <p:cNvPr id="13" name="TextBox 12">
            <a:extLst>
              <a:ext uri="{FF2B5EF4-FFF2-40B4-BE49-F238E27FC236}">
                <a16:creationId xmlns:a16="http://schemas.microsoft.com/office/drawing/2014/main" id="{AD3170AA-462D-8200-78D5-7F44BBC08A2C}"/>
              </a:ext>
            </a:extLst>
          </p:cNvPr>
          <p:cNvSpPr txBox="1"/>
          <p:nvPr userDrawn="1"/>
        </p:nvSpPr>
        <p:spPr>
          <a:xfrm>
            <a:off x="359999" y="6390278"/>
            <a:ext cx="973025" cy="107722"/>
          </a:xfrm>
          <a:prstGeom prst="rect">
            <a:avLst/>
          </a:prstGeom>
          <a:noFill/>
        </p:spPr>
        <p:txBody>
          <a:bodyPr wrap="square" lIns="0" tIns="0" rIns="0" bIns="0" rtlCol="0" anchor="b" anchorCtr="0">
            <a:spAutoFit/>
          </a:bodyPr>
          <a:lstStyle/>
          <a:p>
            <a:pPr marL="0" indent="0" algn="l">
              <a:spcAft>
                <a:spcPts val="600"/>
              </a:spcAft>
              <a:buClr>
                <a:schemeClr val="accent1"/>
              </a:buClr>
              <a:buFont typeface="Segoe UI" panose="020B0502040204020203" pitchFamily="34" charset="0"/>
              <a:buNone/>
            </a:pPr>
            <a:r>
              <a:rPr lang="en-US" sz="700" b="1" dirty="0">
                <a:solidFill>
                  <a:schemeClr val="accent1"/>
                </a:solidFill>
              </a:rPr>
              <a:t>EisnerAmper</a:t>
            </a:r>
          </a:p>
        </p:txBody>
      </p:sp>
    </p:spTree>
    <p:extLst>
      <p:ext uri="{BB962C8B-B14F-4D97-AF65-F5344CB8AC3E}">
        <p14:creationId xmlns:p14="http://schemas.microsoft.com/office/powerpoint/2010/main" val="413470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bg>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53B7A75-A9EA-4270-99EC-B1A5501A3C48}"/>
              </a:ext>
            </a:extLst>
          </p:cNvPr>
          <p:cNvSpPr/>
          <p:nvPr userDrawn="1"/>
        </p:nvSpPr>
        <p:spPr bwMode="lt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 name="Date Placeholder 7" hidden="1">
            <a:extLst>
              <a:ext uri="{FF2B5EF4-FFF2-40B4-BE49-F238E27FC236}">
                <a16:creationId xmlns:a16="http://schemas.microsoft.com/office/drawing/2014/main" id="{C2B0324C-A039-4DA9-A64C-21861C576F87}"/>
              </a:ext>
            </a:extLst>
          </p:cNvPr>
          <p:cNvSpPr>
            <a:spLocks noGrp="1"/>
          </p:cNvSpPr>
          <p:nvPr>
            <p:ph type="dt" sz="half" idx="14"/>
          </p:nvPr>
        </p:nvSpPr>
        <p:spPr/>
        <p:txBody>
          <a:bodyPr/>
          <a:lstStyle>
            <a:lvl1pPr>
              <a:defRPr>
                <a:noFill/>
              </a:defRPr>
            </a:lvl1pPr>
          </a:lstStyle>
          <a:p>
            <a:fld id="{2B78B44C-58B7-498E-B1FD-82DADC784B63}" type="datetime4">
              <a:rPr lang="en-US" smtClean="0"/>
              <a:pPr/>
              <a:t>January 26, 2026</a:t>
            </a:fld>
            <a:endParaRPr lang="en-US" dirty="0"/>
          </a:p>
        </p:txBody>
      </p:sp>
      <p:sp>
        <p:nvSpPr>
          <p:cNvPr id="9" name="Footer Placeholder 8" hidden="1">
            <a:extLst>
              <a:ext uri="{FF2B5EF4-FFF2-40B4-BE49-F238E27FC236}">
                <a16:creationId xmlns:a16="http://schemas.microsoft.com/office/drawing/2014/main" id="{A91361D7-EFEF-4D5A-A85B-569EBF46AC80}"/>
              </a:ext>
            </a:extLst>
          </p:cNvPr>
          <p:cNvSpPr>
            <a:spLocks noGrp="1"/>
          </p:cNvSpPr>
          <p:nvPr>
            <p:ph type="ftr" sz="quarter" idx="15"/>
          </p:nvPr>
        </p:nvSpPr>
        <p:spPr/>
        <p:txBody>
          <a:bodyPr/>
          <a:lstStyle>
            <a:lvl1pPr>
              <a:defRPr>
                <a:noFill/>
              </a:defRPr>
            </a:lvl1pPr>
          </a:lstStyle>
          <a:p>
            <a:endParaRPr lang="en-US" dirty="0"/>
          </a:p>
        </p:txBody>
      </p:sp>
      <p:sp>
        <p:nvSpPr>
          <p:cNvPr id="10" name="Slide Number Placeholder 9">
            <a:extLst>
              <a:ext uri="{FF2B5EF4-FFF2-40B4-BE49-F238E27FC236}">
                <a16:creationId xmlns:a16="http://schemas.microsoft.com/office/drawing/2014/main" id="{13C5BE49-EFEB-4248-8EEA-4E4B153269E5}"/>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FBBCB6F6-CB7F-466E-971C-A45749E8CC8B}"/>
              </a:ext>
            </a:extLst>
          </p:cNvPr>
          <p:cNvSpPr>
            <a:spLocks noGrp="1"/>
          </p:cNvSpPr>
          <p:nvPr>
            <p:ph type="title" hasCustomPrompt="1"/>
          </p:nvPr>
        </p:nvSpPr>
        <p:spPr>
          <a:xfrm>
            <a:off x="360000" y="360000"/>
            <a:ext cx="7526700" cy="2707200"/>
          </a:xfrm>
        </p:spPr>
        <p:txBody>
          <a:bodyPr/>
          <a:lstStyle>
            <a:lvl1pPr>
              <a:defRPr>
                <a:solidFill>
                  <a:schemeClr val="tx1"/>
                </a:solidFill>
              </a:defRPr>
            </a:lvl1pPr>
          </a:lstStyle>
          <a:p>
            <a:r>
              <a:rPr lang="en-US" noProof="0" dirty="0"/>
              <a:t>Click to add title</a:t>
            </a:r>
            <a:endParaRPr lang="en-US" dirty="0"/>
          </a:p>
        </p:txBody>
      </p:sp>
      <p:sp>
        <p:nvSpPr>
          <p:cNvPr id="3" name="Content Placeholder 2"/>
          <p:cNvSpPr>
            <a:spLocks noGrp="1"/>
          </p:cNvSpPr>
          <p:nvPr>
            <p:ph idx="1" hasCustomPrompt="1"/>
          </p:nvPr>
        </p:nvSpPr>
        <p:spPr>
          <a:xfrm>
            <a:off x="360000" y="3433849"/>
            <a:ext cx="3585600" cy="2707200"/>
          </a:xfrm>
        </p:spPr>
        <p:txBody>
          <a:bodyPr/>
          <a:lstStyle>
            <a:lvl1pPr>
              <a:buClrTx/>
              <a:defRPr/>
            </a:lvl1pPr>
            <a:lvl2pPr>
              <a:buClrTx/>
              <a:defRPr/>
            </a:lvl2pPr>
            <a:lvl3pPr>
              <a:buClrTx/>
              <a:defRPr/>
            </a:lvl3pPr>
            <a:lvl5pPr>
              <a:defRPr/>
            </a:lvl5pPr>
            <a:lvl6pPr>
              <a:buClrTx/>
              <a:defRPr/>
            </a:lvl6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1100" y="3433849"/>
            <a:ext cx="3585600" cy="2707200"/>
          </a:xfrm>
        </p:spPr>
        <p:txBody>
          <a:bodyPr/>
          <a:lstStyle>
            <a:lvl1pPr>
              <a:buClrTx/>
              <a:defRPr/>
            </a:lvl1pPr>
            <a:lvl2pPr>
              <a:buClrTx/>
              <a:defRPr/>
            </a:lvl2pPr>
            <a:lvl3pPr>
              <a:buClrTx/>
              <a:defRPr/>
            </a:lvl3pPr>
            <a:lvl5pPr>
              <a:defRPr/>
            </a:lvl5pPr>
            <a:lvl6pPr>
              <a:buClrTx/>
              <a:defRPr/>
            </a:lvl6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8245471" y="3433849"/>
            <a:ext cx="3585600" cy="2707200"/>
          </a:xfrm>
        </p:spPr>
        <p:txBody>
          <a:bodyPr/>
          <a:lstStyle>
            <a:lvl1pPr>
              <a:buClrTx/>
              <a:defRPr/>
            </a:lvl1pPr>
            <a:lvl2pPr>
              <a:buClrTx/>
              <a:defRPr/>
            </a:lvl2pPr>
            <a:lvl3pPr>
              <a:buClrTx/>
              <a:defRPr/>
            </a:lvl3pPr>
            <a:lvl5pPr>
              <a:defRPr/>
            </a:lvl5pPr>
            <a:lvl6pPr>
              <a:buClrTx/>
              <a:defRPr/>
            </a:lvl6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2" name="Content Placeholder 5">
            <a:extLst>
              <a:ext uri="{FF2B5EF4-FFF2-40B4-BE49-F238E27FC236}">
                <a16:creationId xmlns:a16="http://schemas.microsoft.com/office/drawing/2014/main" id="{3BD389E7-47B0-44FF-9838-4C26F8B9AEC9}"/>
              </a:ext>
            </a:extLst>
          </p:cNvPr>
          <p:cNvSpPr>
            <a:spLocks noGrp="1"/>
          </p:cNvSpPr>
          <p:nvPr>
            <p:ph sz="half" idx="17" hasCustomPrompt="1"/>
          </p:nvPr>
        </p:nvSpPr>
        <p:spPr>
          <a:xfrm>
            <a:off x="8245471" y="360000"/>
            <a:ext cx="3585600" cy="2707200"/>
          </a:xfrm>
        </p:spPr>
        <p:txBody>
          <a:bodyPr/>
          <a:lstStyle>
            <a:lvl1pPr>
              <a:buClrTx/>
              <a:defRPr/>
            </a:lvl1pPr>
            <a:lvl2pPr>
              <a:buClrTx/>
              <a:defRPr/>
            </a:lvl2pPr>
            <a:lvl3pPr>
              <a:buClrTx/>
              <a:defRPr/>
            </a:lvl3pPr>
            <a:lvl5pPr>
              <a:defRPr/>
            </a:lvl5pPr>
            <a:lvl6pPr>
              <a:buClrTx/>
              <a:defRPr/>
            </a:lvl6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8" name="text" descr="{&quot;templafy&quot;:{&quot;id&quot;:&quot;f6ea41a6-c389-416b-a370-58fdbce02aa4&quot;}}">
            <a:extLst>
              <a:ext uri="{FF2B5EF4-FFF2-40B4-BE49-F238E27FC236}">
                <a16:creationId xmlns:a16="http://schemas.microsoft.com/office/drawing/2014/main" id="{C030538A-95D3-4CE6-98F3-2001EC2E12E7}"/>
              </a:ext>
            </a:extLst>
          </p:cNvPr>
          <p:cNvSpPr txBox="1"/>
          <p:nvPr userDrawn="1"/>
        </p:nvSpPr>
        <p:spPr>
          <a:xfrm>
            <a:off x="359999" y="6318000"/>
            <a:ext cx="1377175" cy="180000"/>
          </a:xfrm>
          <a:prstGeom prst="rect">
            <a:avLst/>
          </a:prstGeom>
          <a:noFill/>
        </p:spPr>
        <p:txBody>
          <a:bodyPr wrap="square" lIns="0" tIns="0" rIns="0" bIns="0" rtlCol="0" anchor="b" anchorCtr="0">
            <a:noAutofit/>
          </a:bodyPr>
          <a:lstStyle/>
          <a:p>
            <a:endParaRPr lang="en-US" sz="700" b="1" dirty="0">
              <a:solidFill>
                <a:schemeClr val="tx1"/>
              </a:solidFill>
            </a:endParaRPr>
          </a:p>
        </p:txBody>
      </p:sp>
      <p:pic>
        <p:nvPicPr>
          <p:cNvPr id="11" name="image" descr="{&quot;templafy&quot;:{&quot;id&quot;:&quot;172a7f92-69da-492c-b8bc-d83205f33b99&quot;}}">
            <a:extLst>
              <a:ext uri="{FF2B5EF4-FFF2-40B4-BE49-F238E27FC236}">
                <a16:creationId xmlns:a16="http://schemas.microsoft.com/office/drawing/2014/main" id="{F504EBD9-431F-4AC0-935D-0DEA4701BA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0833" y="6289120"/>
            <a:ext cx="230804" cy="200580"/>
          </a:xfrm>
          <a:prstGeom prst="rect">
            <a:avLst/>
          </a:prstGeom>
        </p:spPr>
      </p:pic>
      <p:sp>
        <p:nvSpPr>
          <p:cNvPr id="13" name="TextBox 12">
            <a:extLst>
              <a:ext uri="{FF2B5EF4-FFF2-40B4-BE49-F238E27FC236}">
                <a16:creationId xmlns:a16="http://schemas.microsoft.com/office/drawing/2014/main" id="{F37D84F0-8C8C-D42E-FFAE-F8AAE6C842A4}"/>
              </a:ext>
            </a:extLst>
          </p:cNvPr>
          <p:cNvSpPr txBox="1"/>
          <p:nvPr userDrawn="1"/>
        </p:nvSpPr>
        <p:spPr>
          <a:xfrm>
            <a:off x="359999" y="6390278"/>
            <a:ext cx="973025" cy="107722"/>
          </a:xfrm>
          <a:prstGeom prst="rect">
            <a:avLst/>
          </a:prstGeom>
          <a:noFill/>
        </p:spPr>
        <p:txBody>
          <a:bodyPr wrap="square" lIns="0" tIns="0" rIns="0" bIns="0" rtlCol="0" anchor="b" anchorCtr="0">
            <a:spAutoFit/>
          </a:bodyPr>
          <a:lstStyle/>
          <a:p>
            <a:pPr marL="0" indent="0" algn="l">
              <a:spcAft>
                <a:spcPts val="600"/>
              </a:spcAft>
              <a:buClr>
                <a:schemeClr val="accent1"/>
              </a:buClr>
              <a:buFont typeface="Segoe UI" panose="020B0502040204020203" pitchFamily="34" charset="0"/>
              <a:buNone/>
            </a:pPr>
            <a:r>
              <a:rPr lang="en-US" sz="700" b="1" kern="1200" dirty="0">
                <a:solidFill>
                  <a:schemeClr val="tx1"/>
                </a:solidFill>
                <a:latin typeface="+mn-lt"/>
                <a:ea typeface="+mn-ea"/>
                <a:cs typeface="+mn-cs"/>
              </a:rPr>
              <a:t>EisnerAmper</a:t>
            </a:r>
          </a:p>
        </p:txBody>
      </p:sp>
    </p:spTree>
    <p:extLst>
      <p:ext uri="{BB962C8B-B14F-4D97-AF65-F5344CB8AC3E}">
        <p14:creationId xmlns:p14="http://schemas.microsoft.com/office/powerpoint/2010/main" val="265531499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picture background">
    <p:bg>
      <p:bgRef idx="1001">
        <a:schemeClr val="bg1"/>
      </p:bgRef>
    </p:bg>
    <p:spTree>
      <p:nvGrpSpPr>
        <p:cNvPr id="1" name=""/>
        <p:cNvGrpSpPr/>
        <p:nvPr/>
      </p:nvGrpSpPr>
      <p:grpSpPr>
        <a:xfrm>
          <a:off x="0" y="0"/>
          <a:ext cx="0" cy="0"/>
          <a:chOff x="0" y="0"/>
          <a:chExt cx="0" cy="0"/>
        </a:xfrm>
      </p:grpSpPr>
      <p:sp>
        <p:nvSpPr>
          <p:cNvPr id="6" name="Backgroun">
            <a:extLst>
              <a:ext uri="{FF2B5EF4-FFF2-40B4-BE49-F238E27FC236}">
                <a16:creationId xmlns:a16="http://schemas.microsoft.com/office/drawing/2014/main" id="{553B7A75-A9EA-4270-99EC-B1A5501A3C4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Picture placeholder">
            <a:extLst>
              <a:ext uri="{FF2B5EF4-FFF2-40B4-BE49-F238E27FC236}">
                <a16:creationId xmlns:a16="http://schemas.microsoft.com/office/drawing/2014/main" id="{6B6BB2B5-F793-4A20-A784-022B0C2C6FC8}"/>
              </a:ext>
            </a:extLst>
          </p:cNvPr>
          <p:cNvSpPr>
            <a:spLocks noGrp="1"/>
          </p:cNvSpPr>
          <p:nvPr>
            <p:ph type="pic" sz="quarter" idx="18" hasCustomPrompt="1"/>
          </p:nvPr>
        </p:nvSpPr>
        <p:spPr>
          <a:xfrm>
            <a:off x="0" y="-1"/>
            <a:ext cx="12193200" cy="6861600"/>
          </a:xfrm>
          <a:prstGeom prst="rect">
            <a:avLst/>
          </a:prstGeom>
          <a:solidFill>
            <a:schemeClr val="bg2"/>
          </a:solidFill>
        </p:spPr>
        <p:txBody>
          <a:bodyPr wrap="square" lIns="72000" tIns="0" anchor="t" anchorCtr="0">
            <a:noAutofit/>
          </a:bodyPr>
          <a:lstStyle>
            <a:lvl1pPr marL="0" indent="0" algn="l">
              <a:spcAft>
                <a:spcPts val="0"/>
              </a:spcAft>
              <a:buNone/>
              <a:defRPr sz="1600"/>
            </a:lvl1pPr>
          </a:lstStyle>
          <a:p>
            <a:r>
              <a:rPr lang="en-US" dirty="0"/>
              <a:t>Click on icon and insert picture or click on the frame and insert from Templafy Images</a:t>
            </a:r>
          </a:p>
        </p:txBody>
      </p:sp>
      <p:sp>
        <p:nvSpPr>
          <p:cNvPr id="8" name="Date Placeholder 7" hidden="1">
            <a:extLst>
              <a:ext uri="{FF2B5EF4-FFF2-40B4-BE49-F238E27FC236}">
                <a16:creationId xmlns:a16="http://schemas.microsoft.com/office/drawing/2014/main" id="{C2B0324C-A039-4DA9-A64C-21861C576F87}"/>
              </a:ext>
            </a:extLst>
          </p:cNvPr>
          <p:cNvSpPr>
            <a:spLocks noGrp="1"/>
          </p:cNvSpPr>
          <p:nvPr>
            <p:ph type="dt" sz="half" idx="14"/>
          </p:nvPr>
        </p:nvSpPr>
        <p:spPr/>
        <p:txBody>
          <a:bodyPr/>
          <a:lstStyle>
            <a:lvl1pPr>
              <a:defRPr>
                <a:noFill/>
              </a:defRPr>
            </a:lvl1pPr>
          </a:lstStyle>
          <a:p>
            <a:fld id="{39E2C3CB-E6C0-406D-8801-4690CA583210}" type="datetime4">
              <a:rPr lang="en-US" smtClean="0"/>
              <a:pPr/>
              <a:t>January 26, 2026</a:t>
            </a:fld>
            <a:endParaRPr lang="en-US" dirty="0"/>
          </a:p>
        </p:txBody>
      </p:sp>
      <p:sp>
        <p:nvSpPr>
          <p:cNvPr id="9" name="Footer Placeholder 8" hidden="1">
            <a:extLst>
              <a:ext uri="{FF2B5EF4-FFF2-40B4-BE49-F238E27FC236}">
                <a16:creationId xmlns:a16="http://schemas.microsoft.com/office/drawing/2014/main" id="{A91361D7-EFEF-4D5A-A85B-569EBF46AC80}"/>
              </a:ext>
            </a:extLst>
          </p:cNvPr>
          <p:cNvSpPr>
            <a:spLocks noGrp="1"/>
          </p:cNvSpPr>
          <p:nvPr>
            <p:ph type="ftr" sz="quarter" idx="15"/>
          </p:nvPr>
        </p:nvSpPr>
        <p:spPr/>
        <p:txBody>
          <a:bodyPr/>
          <a:lstStyle>
            <a:lvl1pPr>
              <a:defRPr>
                <a:noFill/>
              </a:defRPr>
            </a:lvl1pPr>
          </a:lstStyle>
          <a:p>
            <a:endParaRPr lang="en-US" dirty="0"/>
          </a:p>
        </p:txBody>
      </p:sp>
      <p:sp>
        <p:nvSpPr>
          <p:cNvPr id="10" name="Slide Number Placeholder 9">
            <a:extLst>
              <a:ext uri="{FF2B5EF4-FFF2-40B4-BE49-F238E27FC236}">
                <a16:creationId xmlns:a16="http://schemas.microsoft.com/office/drawing/2014/main" id="{13C5BE49-EFEB-4248-8EEA-4E4B153269E5}"/>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FBBCB6F6-CB7F-466E-971C-A45749E8CC8B}"/>
              </a:ext>
            </a:extLst>
          </p:cNvPr>
          <p:cNvSpPr>
            <a:spLocks noGrp="1"/>
          </p:cNvSpPr>
          <p:nvPr>
            <p:ph type="title" hasCustomPrompt="1"/>
          </p:nvPr>
        </p:nvSpPr>
        <p:spPr>
          <a:xfrm>
            <a:off x="360000" y="360000"/>
            <a:ext cx="7526700" cy="2707200"/>
          </a:xfrm>
        </p:spPr>
        <p:txBody>
          <a:bodyPr/>
          <a:lstStyle>
            <a:lvl1pPr>
              <a:defRPr>
                <a:solidFill>
                  <a:schemeClr val="bg1"/>
                </a:solidFill>
              </a:defRPr>
            </a:lvl1pPr>
          </a:lstStyle>
          <a:p>
            <a:r>
              <a:rPr lang="en-US" noProof="0" dirty="0"/>
              <a:t>Click to add title</a:t>
            </a:r>
            <a:endParaRPr lang="en-US" dirty="0"/>
          </a:p>
        </p:txBody>
      </p:sp>
      <p:sp>
        <p:nvSpPr>
          <p:cNvPr id="3" name="Content Placeholder 2"/>
          <p:cNvSpPr>
            <a:spLocks noGrp="1"/>
          </p:cNvSpPr>
          <p:nvPr>
            <p:ph idx="1" hasCustomPrompt="1"/>
          </p:nvPr>
        </p:nvSpPr>
        <p:spPr>
          <a:xfrm>
            <a:off x="360000" y="3433849"/>
            <a:ext cx="3585600" cy="27072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defRPr>
                <a:solidFill>
                  <a:schemeClr val="bg1"/>
                </a:solidFill>
              </a:defRPr>
            </a:lvl5pPr>
            <a:lvl6pPr>
              <a:buClrTx/>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1100" y="3433849"/>
            <a:ext cx="3585600" cy="27072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defRPr>
                <a:solidFill>
                  <a:schemeClr val="bg1"/>
                </a:solidFill>
              </a:defRPr>
            </a:lvl5pPr>
            <a:lvl6pPr>
              <a:buClrTx/>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8245471" y="3433849"/>
            <a:ext cx="3585600" cy="27072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defRPr>
                <a:solidFill>
                  <a:schemeClr val="bg1"/>
                </a:solidFill>
              </a:defRPr>
            </a:lvl5pPr>
            <a:lvl6pPr>
              <a:buClrTx/>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2" name="Content Placeholder 5">
            <a:extLst>
              <a:ext uri="{FF2B5EF4-FFF2-40B4-BE49-F238E27FC236}">
                <a16:creationId xmlns:a16="http://schemas.microsoft.com/office/drawing/2014/main" id="{3BD389E7-47B0-44FF-9838-4C26F8B9AEC9}"/>
              </a:ext>
            </a:extLst>
          </p:cNvPr>
          <p:cNvSpPr>
            <a:spLocks noGrp="1"/>
          </p:cNvSpPr>
          <p:nvPr>
            <p:ph sz="half" idx="17" hasCustomPrompt="1"/>
          </p:nvPr>
        </p:nvSpPr>
        <p:spPr>
          <a:xfrm>
            <a:off x="8245471" y="360000"/>
            <a:ext cx="3585600" cy="27072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defRPr>
                <a:solidFill>
                  <a:schemeClr val="bg1"/>
                </a:solidFill>
              </a:defRPr>
            </a:lvl5pPr>
            <a:lvl6pPr>
              <a:buClrTx/>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9" name="text" descr="{&quot;templafy&quot;:{&quot;id&quot;:&quot;5c42edb2-e0d7-49ec-b72e-e92f5a4de4d7&quot;}}">
            <a:extLst>
              <a:ext uri="{FF2B5EF4-FFF2-40B4-BE49-F238E27FC236}">
                <a16:creationId xmlns:a16="http://schemas.microsoft.com/office/drawing/2014/main" id="{6BC2B339-911D-44DF-BF19-AA1386737B3E}"/>
              </a:ext>
            </a:extLst>
          </p:cNvPr>
          <p:cNvSpPr txBox="1"/>
          <p:nvPr userDrawn="1"/>
        </p:nvSpPr>
        <p:spPr>
          <a:xfrm>
            <a:off x="359999" y="6318000"/>
            <a:ext cx="1377175" cy="180000"/>
          </a:xfrm>
          <a:prstGeom prst="rect">
            <a:avLst/>
          </a:prstGeom>
          <a:noFill/>
        </p:spPr>
        <p:txBody>
          <a:bodyPr wrap="square" lIns="0" tIns="0" rIns="0" bIns="0" rtlCol="0" anchor="b" anchorCtr="0">
            <a:noAutofit/>
          </a:bodyPr>
          <a:lstStyle/>
          <a:p>
            <a:endParaRPr lang="en-US" sz="700" b="1" dirty="0">
              <a:solidFill>
                <a:schemeClr val="bg1"/>
              </a:solidFill>
            </a:endParaRPr>
          </a:p>
        </p:txBody>
      </p:sp>
      <p:pic>
        <p:nvPicPr>
          <p:cNvPr id="20" name="image" descr="{&quot;templafy&quot;:{&quot;id&quot;:&quot;7761e1ee-8a3b-4210-875a-7cb0c4e5133f&quot;}}">
            <a:extLst>
              <a:ext uri="{FF2B5EF4-FFF2-40B4-BE49-F238E27FC236}">
                <a16:creationId xmlns:a16="http://schemas.microsoft.com/office/drawing/2014/main" id="{1F9262ED-8C0C-42CC-9907-86B77C46E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0833" y="6289120"/>
            <a:ext cx="230804" cy="200580"/>
          </a:xfrm>
          <a:prstGeom prst="rect">
            <a:avLst/>
          </a:prstGeom>
        </p:spPr>
      </p:pic>
      <p:sp>
        <p:nvSpPr>
          <p:cNvPr id="14" name="TextBox 13">
            <a:extLst>
              <a:ext uri="{FF2B5EF4-FFF2-40B4-BE49-F238E27FC236}">
                <a16:creationId xmlns:a16="http://schemas.microsoft.com/office/drawing/2014/main" id="{85A62A44-600D-4241-AA5F-3FB2D128FB70}"/>
              </a:ext>
            </a:extLst>
          </p:cNvPr>
          <p:cNvSpPr txBox="1"/>
          <p:nvPr userDrawn="1"/>
        </p:nvSpPr>
        <p:spPr>
          <a:xfrm>
            <a:off x="359999" y="6390278"/>
            <a:ext cx="973025" cy="107722"/>
          </a:xfrm>
          <a:prstGeom prst="rect">
            <a:avLst/>
          </a:prstGeom>
          <a:noFill/>
        </p:spPr>
        <p:txBody>
          <a:bodyPr wrap="square" lIns="0" tIns="0" rIns="0" bIns="0" rtlCol="0" anchor="b" anchorCtr="0">
            <a:spAutoFit/>
          </a:bodyPr>
          <a:lstStyle/>
          <a:p>
            <a:pPr marL="0" indent="0" algn="l">
              <a:spcAft>
                <a:spcPts val="600"/>
              </a:spcAft>
              <a:buClr>
                <a:schemeClr val="accent1"/>
              </a:buClr>
              <a:buFont typeface="Segoe UI" panose="020B0502040204020203" pitchFamily="34" charset="0"/>
              <a:buNone/>
            </a:pPr>
            <a:r>
              <a:rPr lang="en-US" sz="700" b="1" dirty="0">
                <a:solidFill>
                  <a:schemeClr val="accent1"/>
                </a:solidFill>
              </a:rPr>
              <a:t>EisnerAmper</a:t>
            </a:r>
          </a:p>
        </p:txBody>
      </p:sp>
    </p:spTree>
    <p:extLst>
      <p:ext uri="{BB962C8B-B14F-4D97-AF65-F5344CB8AC3E}">
        <p14:creationId xmlns:p14="http://schemas.microsoft.com/office/powerpoint/2010/main" val="113128862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Slide">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1C561FD5-F043-4AD1-B1D4-5A402A36ED6E}"/>
              </a:ext>
            </a:extLst>
          </p:cNvPr>
          <p:cNvSpPr/>
          <p:nvPr userDrawn="1"/>
        </p:nvSpPr>
        <p:spPr>
          <a:xfrm>
            <a:off x="0" y="0"/>
            <a:ext cx="12192000" cy="6858000"/>
          </a:xfrm>
          <a:prstGeom prst="rect">
            <a:avLst/>
          </a:prstGeom>
          <a:solidFill>
            <a:srgbClr val="E6E3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Title 3">
            <a:extLst>
              <a:ext uri="{FF2B5EF4-FFF2-40B4-BE49-F238E27FC236}">
                <a16:creationId xmlns:a16="http://schemas.microsoft.com/office/drawing/2014/main" id="{7F404AA3-F2EA-4517-BC49-1462C96B94B5}"/>
              </a:ext>
            </a:extLst>
          </p:cNvPr>
          <p:cNvSpPr>
            <a:spLocks noGrp="1"/>
          </p:cNvSpPr>
          <p:nvPr>
            <p:ph type="title" hasCustomPrompt="1"/>
          </p:nvPr>
        </p:nvSpPr>
        <p:spPr>
          <a:xfrm>
            <a:off x="2957514" y="961200"/>
            <a:ext cx="7888286" cy="2199513"/>
          </a:xfrm>
        </p:spPr>
        <p:txBody>
          <a:bodyPr/>
          <a:lstStyle>
            <a:lvl1pPr>
              <a:lnSpc>
                <a:spcPct val="83000"/>
              </a:lnSpc>
              <a:defRPr sz="6000">
                <a:solidFill>
                  <a:schemeClr val="accent1"/>
                </a:solidFill>
              </a:defRPr>
            </a:lvl1pPr>
          </a:lstStyle>
          <a:p>
            <a:r>
              <a:rPr lang="en-US" dirty="0"/>
              <a:t>Click to add title</a:t>
            </a:r>
          </a:p>
        </p:txBody>
      </p:sp>
      <p:sp>
        <p:nvSpPr>
          <p:cNvPr id="19" name="Subtitle 2">
            <a:extLst>
              <a:ext uri="{FF2B5EF4-FFF2-40B4-BE49-F238E27FC236}">
                <a16:creationId xmlns:a16="http://schemas.microsoft.com/office/drawing/2014/main" id="{379C655B-A345-4E6A-878E-10FA85002014}"/>
              </a:ext>
            </a:extLst>
          </p:cNvPr>
          <p:cNvSpPr>
            <a:spLocks noGrp="1"/>
          </p:cNvSpPr>
          <p:nvPr>
            <p:ph type="subTitle" idx="1" hasCustomPrompt="1"/>
          </p:nvPr>
        </p:nvSpPr>
        <p:spPr>
          <a:xfrm>
            <a:off x="2957514" y="3436812"/>
            <a:ext cx="7888286" cy="1268361"/>
          </a:xfrm>
        </p:spPr>
        <p:txBody>
          <a:bodyPr/>
          <a:lstStyle>
            <a:lvl1pPr marL="0" indent="0" algn="l">
              <a:spcBef>
                <a:spcPts val="300"/>
              </a:spcBef>
              <a:buFont typeface="Segoe UI" panose="020B0502040204020203" pitchFamily="34" charset="0"/>
              <a:buChar char="​"/>
              <a:defRPr sz="1600" b="0">
                <a:solidFill>
                  <a:schemeClr val="accent1"/>
                </a:solidFill>
              </a:defRPr>
            </a:lvl1pPr>
            <a:lvl2pPr marL="0" indent="0" algn="l">
              <a:buFont typeface="Segoe UI" panose="020B0502040204020203" pitchFamily="34" charset="0"/>
              <a:buNone/>
              <a:defRPr sz="1600" b="0"/>
            </a:lvl2pPr>
            <a:lvl3pPr marL="0" indent="0" algn="l">
              <a:buFont typeface="Segoe UI" panose="020B0502040204020203" pitchFamily="34" charset="0"/>
              <a:buChar char="​"/>
              <a:defRPr sz="1600" b="0"/>
            </a:lvl3pPr>
            <a:lvl4pPr marL="0" indent="0" algn="l">
              <a:buFont typeface="Segoe UI" panose="020B0502040204020203" pitchFamily="34" charset="0"/>
              <a:buChar char="​"/>
              <a:defRPr sz="1600" b="0"/>
            </a:lvl4pPr>
            <a:lvl5pPr marL="0" indent="0" algn="l">
              <a:buFont typeface="Segoe UI" panose="020B0502040204020203" pitchFamily="34" charset="0"/>
              <a:buChar char="​"/>
              <a:defRPr sz="1600" b="0"/>
            </a:lvl5pPr>
            <a:lvl6pPr marL="0" indent="0" algn="l">
              <a:buFont typeface="Segoe UI" panose="020B0502040204020203" pitchFamily="34" charset="0"/>
              <a:buChar char="​"/>
              <a:defRPr sz="1600" b="0"/>
            </a:lvl6pPr>
            <a:lvl7pPr marL="0" indent="0" algn="l">
              <a:buFont typeface="Segoe UI" panose="020B0502040204020203" pitchFamily="34" charset="0"/>
              <a:buChar char="​"/>
              <a:defRPr sz="1600" b="0"/>
            </a:lvl7pPr>
            <a:lvl8pPr marL="0" indent="0" algn="l">
              <a:buFont typeface="Segoe UI" panose="020B0502040204020203" pitchFamily="34" charset="0"/>
              <a:buChar char="​"/>
              <a:defRPr sz="1600" b="0"/>
            </a:lvl8pPr>
            <a:lvl9pPr marL="0" indent="0" algn="l">
              <a:buFont typeface="Segoe UI" panose="020B0502040204020203" pitchFamily="34" charset="0"/>
              <a:buChar char="​"/>
              <a:defRPr sz="1600" b="0"/>
            </a:lvl9pPr>
          </a:lstStyle>
          <a:p>
            <a:r>
              <a:rPr lang="en-US" dirty="0"/>
              <a:t>Click to add subtitle</a:t>
            </a:r>
          </a:p>
        </p:txBody>
      </p:sp>
      <p:sp>
        <p:nvSpPr>
          <p:cNvPr id="6" name="Date Placeholder 5" hidden="1">
            <a:extLst>
              <a:ext uri="{FF2B5EF4-FFF2-40B4-BE49-F238E27FC236}">
                <a16:creationId xmlns:a16="http://schemas.microsoft.com/office/drawing/2014/main" id="{E62515D3-6EEC-4DD3-B5B3-39C94062D89C}"/>
              </a:ext>
            </a:extLst>
          </p:cNvPr>
          <p:cNvSpPr>
            <a:spLocks noGrp="1"/>
          </p:cNvSpPr>
          <p:nvPr>
            <p:ph type="dt" sz="half" idx="10"/>
          </p:nvPr>
        </p:nvSpPr>
        <p:spPr/>
        <p:txBody>
          <a:bodyPr/>
          <a:lstStyle/>
          <a:p>
            <a:fld id="{7294F366-2CFD-4864-A18E-578499B6E3A5}" type="datetime4">
              <a:rPr lang="en-US" smtClean="0"/>
              <a:t>January 26, 2026</a:t>
            </a:fld>
            <a:endParaRPr lang="en-US" dirty="0"/>
          </a:p>
        </p:txBody>
      </p:sp>
      <p:sp>
        <p:nvSpPr>
          <p:cNvPr id="12" name="Footer Placeholder 11" hidden="1">
            <a:extLst>
              <a:ext uri="{FF2B5EF4-FFF2-40B4-BE49-F238E27FC236}">
                <a16:creationId xmlns:a16="http://schemas.microsoft.com/office/drawing/2014/main" id="{ECAAFCA2-349B-4E04-972E-22427B115026}"/>
              </a:ext>
            </a:extLst>
          </p:cNvPr>
          <p:cNvSpPr>
            <a:spLocks noGrp="1"/>
          </p:cNvSpPr>
          <p:nvPr>
            <p:ph type="ftr" sz="quarter" idx="11"/>
          </p:nvPr>
        </p:nvSpPr>
        <p:spPr/>
        <p:txBody>
          <a:bodyPr/>
          <a:lstStyle/>
          <a:p>
            <a:endParaRPr lang="en-US" dirty="0"/>
          </a:p>
        </p:txBody>
      </p:sp>
      <p:sp>
        <p:nvSpPr>
          <p:cNvPr id="20" name="Slide Number Placeholder 19">
            <a:extLst>
              <a:ext uri="{FF2B5EF4-FFF2-40B4-BE49-F238E27FC236}">
                <a16:creationId xmlns:a16="http://schemas.microsoft.com/office/drawing/2014/main" id="{0719DA83-166F-4DCC-9700-BCD134C8D713}"/>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27" name="Text Placeholder 26">
            <a:extLst>
              <a:ext uri="{FF2B5EF4-FFF2-40B4-BE49-F238E27FC236}">
                <a16:creationId xmlns:a16="http://schemas.microsoft.com/office/drawing/2014/main" id="{5A2DF27D-D7E4-4988-AB21-1B546CB4163F}"/>
              </a:ext>
            </a:extLst>
          </p:cNvPr>
          <p:cNvSpPr>
            <a:spLocks noGrp="1"/>
          </p:cNvSpPr>
          <p:nvPr>
            <p:ph type="body" sz="quarter" idx="13" hasCustomPrompt="1"/>
          </p:nvPr>
        </p:nvSpPr>
        <p:spPr>
          <a:xfrm>
            <a:off x="986401" y="921600"/>
            <a:ext cx="1344050" cy="2239113"/>
          </a:xfrm>
        </p:spPr>
        <p:txBody>
          <a:bodyPr/>
          <a:lstStyle>
            <a:lvl1pPr marL="0" indent="0">
              <a:buNone/>
              <a:defRPr sz="900" b="1">
                <a:solidFill>
                  <a:schemeClr val="accent1"/>
                </a:solidFill>
              </a:defRPr>
            </a:lvl1pPr>
            <a:lvl2pPr marL="0" indent="0">
              <a:buNone/>
              <a:defRPr sz="900" b="1">
                <a:solidFill>
                  <a:schemeClr val="accent1"/>
                </a:solidFill>
              </a:defRPr>
            </a:lvl2pPr>
            <a:lvl3pPr marL="0" indent="0">
              <a:buNone/>
              <a:defRPr sz="900" b="1">
                <a:solidFill>
                  <a:schemeClr val="accent1"/>
                </a:solidFill>
              </a:defRPr>
            </a:lvl3pPr>
            <a:lvl4pPr>
              <a:buNone/>
              <a:defRPr sz="900" b="1">
                <a:solidFill>
                  <a:schemeClr val="accent1"/>
                </a:solidFill>
              </a:defRPr>
            </a:lvl4pPr>
            <a:lvl5pPr>
              <a:buNone/>
              <a:defRPr sz="900" b="1">
                <a:solidFill>
                  <a:schemeClr val="accent1"/>
                </a:solidFill>
              </a:defRPr>
            </a:lvl5pPr>
          </a:lstStyle>
          <a:p>
            <a:pPr lvl="0"/>
            <a:r>
              <a:rPr lang="en-US" dirty="0"/>
              <a:t>Click to add Quote</a:t>
            </a:r>
          </a:p>
        </p:txBody>
      </p:sp>
      <p:sp>
        <p:nvSpPr>
          <p:cNvPr id="14" name="text" descr="{&quot;templafy&quot;:{&quot;id&quot;:&quot;ec0a5ecb-936b-436e-817e-7f68ea0d3443&quot;}}">
            <a:extLst>
              <a:ext uri="{FF2B5EF4-FFF2-40B4-BE49-F238E27FC236}">
                <a16:creationId xmlns:a16="http://schemas.microsoft.com/office/drawing/2014/main" id="{1B2F95DF-4684-4101-B689-E914DEF5FDB1}"/>
              </a:ext>
            </a:extLst>
          </p:cNvPr>
          <p:cNvSpPr txBox="1"/>
          <p:nvPr userDrawn="1"/>
        </p:nvSpPr>
        <p:spPr>
          <a:xfrm>
            <a:off x="359999" y="6318000"/>
            <a:ext cx="1377175" cy="180000"/>
          </a:xfrm>
          <a:prstGeom prst="rect">
            <a:avLst/>
          </a:prstGeom>
          <a:noFill/>
        </p:spPr>
        <p:txBody>
          <a:bodyPr wrap="square" lIns="0" tIns="0" rIns="0" bIns="0" rtlCol="0" anchor="b" anchorCtr="0">
            <a:noAutofit/>
          </a:bodyPr>
          <a:lstStyle/>
          <a:p>
            <a:endParaRPr lang="en-US" sz="700" b="1" dirty="0">
              <a:solidFill>
                <a:schemeClr val="accent1"/>
              </a:solidFill>
            </a:endParaRPr>
          </a:p>
        </p:txBody>
      </p:sp>
      <p:pic>
        <p:nvPicPr>
          <p:cNvPr id="15" name="image" descr="{&quot;templafy&quot;:{&quot;id&quot;:&quot;72cd0e78-5c5f-4b48-8c85-22744157b17e&quot;}}">
            <a:extLst>
              <a:ext uri="{FF2B5EF4-FFF2-40B4-BE49-F238E27FC236}">
                <a16:creationId xmlns:a16="http://schemas.microsoft.com/office/drawing/2014/main" id="{FEBC994C-90EA-41C8-A7F7-97DB6D9A40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265" y="6289495"/>
            <a:ext cx="230372" cy="200204"/>
          </a:xfrm>
          <a:prstGeom prst="rect">
            <a:avLst/>
          </a:prstGeom>
        </p:spPr>
      </p:pic>
      <p:sp>
        <p:nvSpPr>
          <p:cNvPr id="11" name="TextBox 10">
            <a:extLst>
              <a:ext uri="{FF2B5EF4-FFF2-40B4-BE49-F238E27FC236}">
                <a16:creationId xmlns:a16="http://schemas.microsoft.com/office/drawing/2014/main" id="{0D2AD916-3637-CFCA-F7CA-347DAA804857}"/>
              </a:ext>
            </a:extLst>
          </p:cNvPr>
          <p:cNvSpPr txBox="1"/>
          <p:nvPr userDrawn="1"/>
        </p:nvSpPr>
        <p:spPr>
          <a:xfrm>
            <a:off x="359999" y="6390278"/>
            <a:ext cx="973025" cy="107722"/>
          </a:xfrm>
          <a:prstGeom prst="rect">
            <a:avLst/>
          </a:prstGeom>
          <a:noFill/>
        </p:spPr>
        <p:txBody>
          <a:bodyPr wrap="square" lIns="0" tIns="0" rIns="0" bIns="0" rtlCol="0" anchor="b" anchorCtr="0">
            <a:spAutoFit/>
          </a:bodyPr>
          <a:lstStyle/>
          <a:p>
            <a:pPr marL="0" indent="0" algn="l">
              <a:spcAft>
                <a:spcPts val="600"/>
              </a:spcAft>
              <a:buClr>
                <a:schemeClr val="accent1"/>
              </a:buClr>
              <a:buFont typeface="Segoe UI" panose="020B0502040204020203" pitchFamily="34" charset="0"/>
              <a:buNone/>
            </a:pPr>
            <a:r>
              <a:rPr lang="en-US" sz="700" b="1" kern="1200" dirty="0">
                <a:solidFill>
                  <a:schemeClr val="accent1"/>
                </a:solidFill>
                <a:latin typeface="+mn-lt"/>
                <a:ea typeface="+mn-ea"/>
                <a:cs typeface="+mn-cs"/>
              </a:rPr>
              <a:t>EisnerAmper</a:t>
            </a:r>
          </a:p>
        </p:txBody>
      </p:sp>
    </p:spTree>
    <p:extLst>
      <p:ext uri="{BB962C8B-B14F-4D97-AF65-F5344CB8AC3E}">
        <p14:creationId xmlns:p14="http://schemas.microsoft.com/office/powerpoint/2010/main" val="41496906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Questions">
    <p:spTree>
      <p:nvGrpSpPr>
        <p:cNvPr id="1" name=""/>
        <p:cNvGrpSpPr/>
        <p:nvPr/>
      </p:nvGrpSpPr>
      <p:grpSpPr>
        <a:xfrm>
          <a:off x="0" y="0"/>
          <a:ext cx="0" cy="0"/>
          <a:chOff x="0" y="0"/>
          <a:chExt cx="0" cy="0"/>
        </a:xfrm>
      </p:grpSpPr>
      <p:sp>
        <p:nvSpPr>
          <p:cNvPr id="4" name="Picture Placeholder 16">
            <a:extLst>
              <a:ext uri="{FF2B5EF4-FFF2-40B4-BE49-F238E27FC236}">
                <a16:creationId xmlns:a16="http://schemas.microsoft.com/office/drawing/2014/main" id="{3122A4EF-FE08-4B77-BC21-4587AD7A3A4A}"/>
              </a:ext>
            </a:extLst>
          </p:cNvPr>
          <p:cNvSpPr>
            <a:spLocks noGrp="1"/>
          </p:cNvSpPr>
          <p:nvPr>
            <p:ph type="pic" sz="quarter" idx="19" hasCustomPrompt="1"/>
          </p:nvPr>
        </p:nvSpPr>
        <p:spPr>
          <a:xfrm>
            <a:off x="-1" y="-1"/>
            <a:ext cx="12191999" cy="6857999"/>
          </a:xfrm>
          <a:solidFill>
            <a:srgbClr val="F4F2ED"/>
          </a:solidFill>
        </p:spPr>
        <p:txBody>
          <a:bodyPr/>
          <a:lstStyle>
            <a:lvl1pPr marL="0" indent="0">
              <a:buNone/>
              <a:defRPr/>
            </a:lvl1pPr>
          </a:lstStyle>
          <a:p>
            <a:r>
              <a:rPr lang="en-US" dirty="0"/>
              <a:t>Click on icon and insert picture or click on the frame and insert from Templafy Images</a:t>
            </a:r>
          </a:p>
        </p:txBody>
      </p:sp>
      <p:sp>
        <p:nvSpPr>
          <p:cNvPr id="5" name="Title 1">
            <a:extLst>
              <a:ext uri="{FF2B5EF4-FFF2-40B4-BE49-F238E27FC236}">
                <a16:creationId xmlns:a16="http://schemas.microsoft.com/office/drawing/2014/main" id="{78E62D6D-0AAC-CDFF-FB4D-AA6A0AF89D74}"/>
              </a:ext>
            </a:extLst>
          </p:cNvPr>
          <p:cNvSpPr>
            <a:spLocks noGrp="1"/>
          </p:cNvSpPr>
          <p:nvPr>
            <p:ph type="title" hasCustomPrompt="1"/>
          </p:nvPr>
        </p:nvSpPr>
        <p:spPr>
          <a:xfrm>
            <a:off x="360000" y="360000"/>
            <a:ext cx="11473200" cy="1070338"/>
          </a:xfrm>
        </p:spPr>
        <p:txBody>
          <a:bodyPr/>
          <a:lstStyle>
            <a:lvl1pPr>
              <a:defRPr/>
            </a:lvl1pPr>
          </a:lstStyle>
          <a:p>
            <a:r>
              <a:rPr lang="en-US" dirty="0"/>
              <a:t>Click to add </a:t>
            </a:r>
            <a:r>
              <a:rPr lang="en-US" noProof="0" dirty="0"/>
              <a:t>Questions?</a:t>
            </a:r>
          </a:p>
        </p:txBody>
      </p:sp>
      <p:sp>
        <p:nvSpPr>
          <p:cNvPr id="2" name="Date Placeholder 1" hidden="1">
            <a:extLst>
              <a:ext uri="{FF2B5EF4-FFF2-40B4-BE49-F238E27FC236}">
                <a16:creationId xmlns:a16="http://schemas.microsoft.com/office/drawing/2014/main" id="{767FC585-255E-1265-0C7C-4B872569AC85}"/>
              </a:ext>
            </a:extLst>
          </p:cNvPr>
          <p:cNvSpPr>
            <a:spLocks noGrp="1"/>
          </p:cNvSpPr>
          <p:nvPr>
            <p:ph type="dt" sz="half" idx="20"/>
          </p:nvPr>
        </p:nvSpPr>
        <p:spPr/>
        <p:txBody>
          <a:bodyPr/>
          <a:lstStyle/>
          <a:p>
            <a:fld id="{DE025EF1-89BB-4C94-89B4-8062597E067F}" type="datetime4">
              <a:rPr lang="en-US" smtClean="0"/>
              <a:pPr/>
              <a:t>January 26, 2026</a:t>
            </a:fld>
            <a:endParaRPr lang="en-US" dirty="0"/>
          </a:p>
        </p:txBody>
      </p:sp>
      <p:sp>
        <p:nvSpPr>
          <p:cNvPr id="3" name="Footer Placeholder 2" hidden="1">
            <a:extLst>
              <a:ext uri="{FF2B5EF4-FFF2-40B4-BE49-F238E27FC236}">
                <a16:creationId xmlns:a16="http://schemas.microsoft.com/office/drawing/2014/main" id="{7E853E4D-8BFB-99F4-F1C5-B9A3A8C3C28F}"/>
              </a:ext>
            </a:extLst>
          </p:cNvPr>
          <p:cNvSpPr>
            <a:spLocks noGrp="1"/>
          </p:cNvSpPr>
          <p:nvPr>
            <p:ph type="ftr" sz="quarter" idx="21"/>
          </p:nvPr>
        </p:nvSpPr>
        <p:spPr/>
        <p:txBody>
          <a:bodyPr/>
          <a:lstStyle/>
          <a:p>
            <a:endParaRPr lang="en-US" dirty="0"/>
          </a:p>
        </p:txBody>
      </p:sp>
      <p:sp>
        <p:nvSpPr>
          <p:cNvPr id="6" name="Slide Number Placeholder 5" hidden="1">
            <a:extLst>
              <a:ext uri="{FF2B5EF4-FFF2-40B4-BE49-F238E27FC236}">
                <a16:creationId xmlns:a16="http://schemas.microsoft.com/office/drawing/2014/main" id="{C168477B-28B2-BB2F-FB24-4FD59FF0CFEA}"/>
              </a:ext>
            </a:extLst>
          </p:cNvPr>
          <p:cNvSpPr>
            <a:spLocks noGrp="1"/>
          </p:cNvSpPr>
          <p:nvPr>
            <p:ph type="sldNum" sz="quarter" idx="22"/>
          </p:nvPr>
        </p:nvSpPr>
        <p:spPr>
          <a:xfrm>
            <a:off x="0" y="6858000"/>
            <a:ext cx="0" cy="0"/>
          </a:xfrm>
        </p:spPr>
        <p:txBody>
          <a:bodyPr/>
          <a:lstStyle>
            <a:lvl1pPr>
              <a:defRPr>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0056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0834E6E-FA99-4025-97E2-891CC6B8E2DE}"/>
              </a:ext>
            </a:extLst>
          </p:cNvPr>
          <p:cNvSpPr/>
          <p:nvPr userDrawn="1"/>
        </p:nvSpPr>
        <p:spPr>
          <a:xfrm>
            <a:off x="0" y="0"/>
            <a:ext cx="12193199"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6" name="Date Placeholder 5">
            <a:extLst>
              <a:ext uri="{FF2B5EF4-FFF2-40B4-BE49-F238E27FC236}">
                <a16:creationId xmlns:a16="http://schemas.microsoft.com/office/drawing/2014/main" id="{6C9D296B-89ED-4AFA-8B56-E4E8005EC530}"/>
              </a:ext>
            </a:extLst>
          </p:cNvPr>
          <p:cNvSpPr>
            <a:spLocks noGrp="1"/>
          </p:cNvSpPr>
          <p:nvPr>
            <p:ph type="dt" sz="half" idx="14"/>
          </p:nvPr>
        </p:nvSpPr>
        <p:spPr bwMode="white"/>
        <p:txBody>
          <a:bodyPr/>
          <a:lstStyle/>
          <a:p>
            <a:fld id="{8DFCB6A4-C3CD-47BC-96F7-AE12A1D090C3}" type="datetime4">
              <a:rPr lang="en-US" smtClean="0"/>
              <a:t>January 26, 2026</a:t>
            </a:fld>
            <a:endParaRPr lang="en-US" dirty="0"/>
          </a:p>
        </p:txBody>
      </p:sp>
      <p:sp>
        <p:nvSpPr>
          <p:cNvPr id="9" name="Footer Placeholder 8">
            <a:extLst>
              <a:ext uri="{FF2B5EF4-FFF2-40B4-BE49-F238E27FC236}">
                <a16:creationId xmlns:a16="http://schemas.microsoft.com/office/drawing/2014/main" id="{A8774F93-764C-4B56-AC58-4B57F9F98803}"/>
              </a:ext>
            </a:extLst>
          </p:cNvPr>
          <p:cNvSpPr>
            <a:spLocks noGrp="1"/>
          </p:cNvSpPr>
          <p:nvPr>
            <p:ph type="ftr" sz="quarter" idx="15"/>
          </p:nvPr>
        </p:nvSpPr>
        <p:spPr bwMode="white"/>
        <p:txBody>
          <a:bodyPr/>
          <a:lstStyle/>
          <a:p>
            <a:endParaRPr lang="en-US" dirty="0"/>
          </a:p>
        </p:txBody>
      </p:sp>
      <p:sp>
        <p:nvSpPr>
          <p:cNvPr id="13" name="Slide Number Placeholder 12">
            <a:extLst>
              <a:ext uri="{FF2B5EF4-FFF2-40B4-BE49-F238E27FC236}">
                <a16:creationId xmlns:a16="http://schemas.microsoft.com/office/drawing/2014/main" id="{D020B8AD-B13B-47FC-895D-38B1784B1AEE}"/>
              </a:ext>
            </a:extLst>
          </p:cNvPr>
          <p:cNvSpPr>
            <a:spLocks noGrp="1"/>
          </p:cNvSpPr>
          <p:nvPr>
            <p:ph type="sldNum" sz="quarter" idx="16"/>
          </p:nvPr>
        </p:nvSpPr>
        <p:spPr bwMode="white"/>
        <p:txBody>
          <a:bodyPr/>
          <a:lstStyle/>
          <a:p>
            <a:fld id="{23AA811B-2EBD-4900-905E-5BE206449611}" type="slidenum">
              <a:rPr lang="en-US" smtClean="0"/>
              <a:pPr/>
              <a:t>‹#›</a:t>
            </a:fld>
            <a:endParaRPr lang="en-US" dirty="0"/>
          </a:p>
        </p:txBody>
      </p:sp>
      <p:sp>
        <p:nvSpPr>
          <p:cNvPr id="2" name="Title 1"/>
          <p:cNvSpPr>
            <a:spLocks noGrp="1"/>
          </p:cNvSpPr>
          <p:nvPr>
            <p:ph type="title" hasCustomPrompt="1"/>
          </p:nvPr>
        </p:nvSpPr>
        <p:spPr bwMode="white">
          <a:xfrm>
            <a:off x="985838" y="1010376"/>
            <a:ext cx="10847362" cy="600938"/>
          </a:xfrm>
        </p:spPr>
        <p:txBody>
          <a:bodyPr/>
          <a:lstStyle>
            <a:lvl1pPr>
              <a:defRPr/>
            </a:lvl1pPr>
          </a:lstStyle>
          <a:p>
            <a:r>
              <a:rPr lang="en-US" noProof="0" dirty="0"/>
              <a:t>Click to add Agenda title</a:t>
            </a:r>
          </a:p>
        </p:txBody>
      </p:sp>
      <p:sp>
        <p:nvSpPr>
          <p:cNvPr id="7" name="Text Placeholder 2"/>
          <p:cNvSpPr>
            <a:spLocks noGrp="1"/>
          </p:cNvSpPr>
          <p:nvPr>
            <p:ph type="body" sz="quarter" idx="13" hasCustomPrompt="1"/>
          </p:nvPr>
        </p:nvSpPr>
        <p:spPr bwMode="white">
          <a:xfrm>
            <a:off x="986400" y="1781665"/>
            <a:ext cx="9859963" cy="4003200"/>
          </a:xfrm>
        </p:spPr>
        <p:txBody>
          <a:bodyPr/>
          <a:lstStyle>
            <a:lvl1pPr marL="0" indent="0">
              <a:lnSpc>
                <a:spcPct val="100000"/>
              </a:lnSpc>
              <a:spcAft>
                <a:spcPts val="600"/>
              </a:spcAft>
              <a:buFont typeface="Segoe UI" panose="020B0502040204020203" pitchFamily="34" charset="0"/>
              <a:buChar char="​"/>
              <a:defRPr sz="1600">
                <a:solidFill>
                  <a:schemeClr val="accent1"/>
                </a:solidFill>
              </a:defRPr>
            </a:lvl1pPr>
            <a:lvl2pPr marL="0" indent="0">
              <a:lnSpc>
                <a:spcPct val="100000"/>
              </a:lnSpc>
              <a:spcBef>
                <a:spcPts val="0"/>
              </a:spcBef>
              <a:spcAft>
                <a:spcPts val="600"/>
              </a:spcAft>
              <a:buFont typeface="Segoe UI" panose="020B0502040204020203" pitchFamily="34" charset="0"/>
              <a:buChar char="​"/>
              <a:defRPr sz="1600" b="1">
                <a:solidFill>
                  <a:schemeClr val="accent1"/>
                </a:solidFill>
              </a:defRPr>
            </a:lvl2pPr>
            <a:lvl3pPr marL="0" indent="0">
              <a:lnSpc>
                <a:spcPct val="100000"/>
              </a:lnSpc>
              <a:spcBef>
                <a:spcPts val="0"/>
              </a:spcBef>
              <a:spcAft>
                <a:spcPts val="600"/>
              </a:spcAft>
              <a:buFont typeface="Segoe UI" panose="020B0502040204020203" pitchFamily="34" charset="0"/>
              <a:buChar char="​"/>
              <a:defRPr sz="1600">
                <a:solidFill>
                  <a:schemeClr val="accent1"/>
                </a:solidFill>
              </a:defRPr>
            </a:lvl3pPr>
            <a:lvl4pPr marL="0" indent="0">
              <a:lnSpc>
                <a:spcPct val="100000"/>
              </a:lnSpc>
              <a:spcBef>
                <a:spcPts val="0"/>
              </a:spcBef>
              <a:spcAft>
                <a:spcPts val="600"/>
              </a:spcAft>
              <a:buFont typeface="Segoe UI" panose="020B0502040204020203" pitchFamily="34" charset="0"/>
              <a:buChar char="​"/>
              <a:defRPr sz="1600">
                <a:solidFill>
                  <a:schemeClr val="accent1"/>
                </a:solidFill>
              </a:defRPr>
            </a:lvl4pPr>
            <a:lvl5pPr marL="0" indent="0">
              <a:lnSpc>
                <a:spcPct val="100000"/>
              </a:lnSpc>
              <a:spcBef>
                <a:spcPts val="0"/>
              </a:spcBef>
              <a:spcAft>
                <a:spcPts val="600"/>
              </a:spcAft>
              <a:buFont typeface="Segoe UI" panose="020B0502040204020203" pitchFamily="34" charset="0"/>
              <a:buChar char="​"/>
              <a:defRPr sz="1600">
                <a:solidFill>
                  <a:schemeClr val="accent1"/>
                </a:solidFill>
              </a:defRPr>
            </a:lvl5pPr>
            <a:lvl6pPr marL="0" indent="0">
              <a:lnSpc>
                <a:spcPct val="100000"/>
              </a:lnSpc>
              <a:spcBef>
                <a:spcPts val="0"/>
              </a:spcBef>
              <a:spcAft>
                <a:spcPts val="600"/>
              </a:spcAft>
              <a:buFont typeface="Segoe UI" panose="020B0502040204020203" pitchFamily="34" charset="0"/>
              <a:buChar char="​"/>
              <a:defRPr sz="1600">
                <a:solidFill>
                  <a:schemeClr val="accent1"/>
                </a:solidFill>
              </a:defRPr>
            </a:lvl6pPr>
            <a:lvl7pPr marL="0" indent="0">
              <a:lnSpc>
                <a:spcPct val="100000"/>
              </a:lnSpc>
              <a:spcBef>
                <a:spcPts val="0"/>
              </a:spcBef>
              <a:spcAft>
                <a:spcPts val="600"/>
              </a:spcAft>
              <a:buFont typeface="Segoe UI" panose="020B0502040204020203" pitchFamily="34" charset="0"/>
              <a:buChar char="​"/>
              <a:defRPr sz="1600" cap="none" baseline="0">
                <a:solidFill>
                  <a:schemeClr val="accent1"/>
                </a:solidFill>
              </a:defRPr>
            </a:lvl7pPr>
            <a:lvl8pPr marL="0" indent="0">
              <a:lnSpc>
                <a:spcPct val="100000"/>
              </a:lnSpc>
              <a:spcBef>
                <a:spcPts val="0"/>
              </a:spcBef>
              <a:spcAft>
                <a:spcPts val="600"/>
              </a:spcAft>
              <a:buFont typeface="Segoe UI" panose="020B0502040204020203" pitchFamily="34" charset="0"/>
              <a:buChar char="​"/>
              <a:defRPr sz="1600">
                <a:solidFill>
                  <a:schemeClr val="accent1"/>
                </a:solidFill>
              </a:defRPr>
            </a:lvl8pPr>
            <a:lvl9pPr marL="0" indent="0">
              <a:lnSpc>
                <a:spcPct val="100000"/>
              </a:lnSpc>
              <a:spcBef>
                <a:spcPts val="0"/>
              </a:spcBef>
              <a:spcAft>
                <a:spcPts val="600"/>
              </a:spcAft>
              <a:buFont typeface="Segoe UI" panose="020B0502040204020203" pitchFamily="34" charset="0"/>
              <a:buChar char="​"/>
              <a:defRPr sz="1600">
                <a:solidFill>
                  <a:schemeClr val="accent1"/>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a6</a:t>
            </a:r>
          </a:p>
          <a:p>
            <a:pPr lvl="6"/>
            <a:r>
              <a:rPr lang="en-US" noProof="0" dirty="0"/>
              <a:t>a7</a:t>
            </a:r>
          </a:p>
          <a:p>
            <a:pPr lvl="7"/>
            <a:r>
              <a:rPr lang="en-US" noProof="0" dirty="0"/>
              <a:t>a8</a:t>
            </a:r>
          </a:p>
          <a:p>
            <a:pPr lvl="8"/>
            <a:r>
              <a:rPr lang="en-US" noProof="0" dirty="0"/>
              <a:t>a9</a:t>
            </a:r>
          </a:p>
        </p:txBody>
      </p:sp>
      <p:sp>
        <p:nvSpPr>
          <p:cNvPr id="20" name="text" descr="{&quot;templafy&quot;:{&quot;id&quot;:&quot;0a616ae9-f501-4b51-babd-d5340713a0c6&quot;}}">
            <a:extLst>
              <a:ext uri="{FF2B5EF4-FFF2-40B4-BE49-F238E27FC236}">
                <a16:creationId xmlns:a16="http://schemas.microsoft.com/office/drawing/2014/main" id="{A2C39532-0B92-4E1E-99F6-D83C5912CDEA}"/>
              </a:ext>
            </a:extLst>
          </p:cNvPr>
          <p:cNvSpPr txBox="1"/>
          <p:nvPr userDrawn="1"/>
        </p:nvSpPr>
        <p:spPr>
          <a:xfrm>
            <a:off x="986400" y="6318000"/>
            <a:ext cx="1377175" cy="180000"/>
          </a:xfrm>
          <a:prstGeom prst="rect">
            <a:avLst/>
          </a:prstGeom>
          <a:noFill/>
        </p:spPr>
        <p:txBody>
          <a:bodyPr wrap="square" lIns="0" tIns="0" rIns="0" bIns="0" rtlCol="0" anchor="b" anchorCtr="0">
            <a:noAutofit/>
          </a:bodyPr>
          <a:lstStyle/>
          <a:p>
            <a:endParaRPr lang="en-US" sz="700" b="1" dirty="0">
              <a:solidFill>
                <a:schemeClr val="accent1"/>
              </a:solidFill>
            </a:endParaRPr>
          </a:p>
        </p:txBody>
      </p:sp>
      <p:pic>
        <p:nvPicPr>
          <p:cNvPr id="15" name="image" descr="{&quot;templafy&quot;:{&quot;id&quot;:&quot;c7aebc3a-79ef-412f-9229-fd78964a73d4&quot;}}">
            <a:extLst>
              <a:ext uri="{FF2B5EF4-FFF2-40B4-BE49-F238E27FC236}">
                <a16:creationId xmlns:a16="http://schemas.microsoft.com/office/drawing/2014/main" id="{54CFC969-7A68-4F9B-88FB-041C9DBDDA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265" y="6289495"/>
            <a:ext cx="230372" cy="200204"/>
          </a:xfrm>
          <a:prstGeom prst="rect">
            <a:avLst/>
          </a:prstGeom>
        </p:spPr>
      </p:pic>
      <p:sp>
        <p:nvSpPr>
          <p:cNvPr id="10" name="TextBox 9" descr="{&quot;templafy&quot;:{&quot;id&quot;:&quot;43b77524-1765-4bd3-bc65-acd7556eb76c&quot;}}">
            <a:extLst>
              <a:ext uri="{FF2B5EF4-FFF2-40B4-BE49-F238E27FC236}">
                <a16:creationId xmlns:a16="http://schemas.microsoft.com/office/drawing/2014/main" id="{0F9BAC4F-FD91-CEF0-BF37-68FD4A96822A}"/>
              </a:ext>
            </a:extLst>
          </p:cNvPr>
          <p:cNvSpPr txBox="1"/>
          <p:nvPr userDrawn="1"/>
        </p:nvSpPr>
        <p:spPr>
          <a:xfrm>
            <a:off x="986400" y="6390278"/>
            <a:ext cx="973025" cy="107722"/>
          </a:xfrm>
          <a:prstGeom prst="rect">
            <a:avLst/>
          </a:prstGeom>
          <a:noFill/>
        </p:spPr>
        <p:txBody>
          <a:bodyPr wrap="square" lIns="0" tIns="0" rIns="0" bIns="0" rtlCol="0" anchor="b" anchorCtr="0">
            <a:spAutoFit/>
          </a:bodyPr>
          <a:lstStyle/>
          <a:p>
            <a:pPr marL="0" indent="0" algn="l">
              <a:spcAft>
                <a:spcPts val="600"/>
              </a:spcAft>
              <a:buClr>
                <a:schemeClr val="accent1"/>
              </a:buClr>
              <a:buFont typeface="Segoe UI" panose="020B0502040204020203" pitchFamily="34" charset="0"/>
              <a:buNone/>
            </a:pPr>
            <a:r>
              <a:rPr lang="en-US" sz="700" b="1" dirty="0">
                <a:solidFill>
                  <a:schemeClr val="accent1"/>
                </a:solidFill>
              </a:rPr>
              <a:t>EisnerAmper</a:t>
            </a:r>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Disclos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A259C7-B9B5-4F95-9392-F441205D0D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6" r="566"/>
          <a:stretch/>
        </p:blipFill>
        <p:spPr>
          <a:xfrm>
            <a:off x="-1" y="-8647"/>
            <a:ext cx="12192001" cy="6875295"/>
          </a:xfrm>
          <a:prstGeom prst="rect">
            <a:avLst/>
          </a:prstGeom>
        </p:spPr>
      </p:pic>
      <p:sp>
        <p:nvSpPr>
          <p:cNvPr id="11" name="object 3" descr="Blue rectangle">
            <a:extLst>
              <a:ext uri="{FF2B5EF4-FFF2-40B4-BE49-F238E27FC236}">
                <a16:creationId xmlns:a16="http://schemas.microsoft.com/office/drawing/2014/main" id="{5D7B17C0-F934-4BED-9F70-81AC9C72C423}"/>
              </a:ext>
            </a:extLst>
          </p:cNvPr>
          <p:cNvSpPr/>
          <p:nvPr userDrawn="1"/>
        </p:nvSpPr>
        <p:spPr>
          <a:xfrm>
            <a:off x="1200" y="0"/>
            <a:ext cx="12190800" cy="6875295"/>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1">
              <a:alpha val="50000"/>
            </a:schemeClr>
          </a:solidFill>
          <a:ln>
            <a:noFill/>
          </a:ln>
        </p:spPr>
        <p:txBody>
          <a:bodyPr wrap="square" lIns="0" tIns="0" rIns="0" bIns="0" rtlCol="0"/>
          <a:lstStyle/>
          <a:p>
            <a:endParaRPr lang="en-US" sz="1351" dirty="0"/>
          </a:p>
        </p:txBody>
      </p:sp>
      <p:sp>
        <p:nvSpPr>
          <p:cNvPr id="12" name="TextBox 11">
            <a:extLst>
              <a:ext uri="{FF2B5EF4-FFF2-40B4-BE49-F238E27FC236}">
                <a16:creationId xmlns:a16="http://schemas.microsoft.com/office/drawing/2014/main" id="{EA15600D-8962-45AF-9940-98F23EEA3D4F}"/>
              </a:ext>
            </a:extLst>
          </p:cNvPr>
          <p:cNvSpPr txBox="1"/>
          <p:nvPr userDrawn="1"/>
        </p:nvSpPr>
        <p:spPr>
          <a:xfrm>
            <a:off x="256920" y="5395757"/>
            <a:ext cx="11696558"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1" dirty="0">
                <a:solidFill>
                  <a:schemeClr val="bg1"/>
                </a:solidFill>
                <a:latin typeface="+mn-lt"/>
                <a:cs typeface="Arial" charset="0"/>
              </a:rPr>
              <a:t>This publication is intended to provide general information to our clients and friends. It does not constitute accounting, tax, or legal advice; nor is it intended to convey a thorough treatment of the subject matter.</a:t>
            </a:r>
          </a:p>
          <a:p>
            <a:pPr marL="0" marR="0">
              <a:spcBef>
                <a:spcPts val="0"/>
              </a:spcBef>
              <a:spcAft>
                <a:spcPts val="0"/>
              </a:spcAft>
            </a:pPr>
            <a:endParaRPr lang="en-US" sz="1000" dirty="0">
              <a:solidFill>
                <a:schemeClr val="bg1"/>
              </a:solidFill>
              <a:effectLst/>
              <a:latin typeface="Segoe UI Light" panose="020B0502040204020203" pitchFamily="34" charset="0"/>
              <a:ea typeface="Calibri" panose="020F0502020204030204" pitchFamily="34" charset="0"/>
            </a:endParaRPr>
          </a:p>
          <a:p>
            <a:pPr marL="0" marR="0">
              <a:spcBef>
                <a:spcPts val="0"/>
              </a:spcBef>
              <a:spcAft>
                <a:spcPts val="0"/>
              </a:spcAft>
            </a:pPr>
            <a:r>
              <a:rPr lang="en-US" sz="1000" dirty="0">
                <a:solidFill>
                  <a:schemeClr val="bg1"/>
                </a:solidFill>
                <a:effectLst/>
                <a:latin typeface="Segoe UI Light" panose="020B0502040204020203" pitchFamily="34" charset="0"/>
                <a:ea typeface="Calibri" panose="020F0502020204030204" pitchFamily="34" charset="0"/>
              </a:rPr>
              <a:t>“EisnerAmper” is the brand name under which EisnerAmper LLP and Eisner Advisory Group LLC and its subsidiary entities provide professional services. EisnerAmper LLP and Eisner Advisory Group LLC practice as an alternative practice structure in accordance with the AICPA Code of Professional Conduct and applicable law, regulations and professional standards. EisnerAmper LLP is a licensed independent CPA firm that provides attest services to its clients, and Eisner Advisory Group LLC and its subsidiary entities provide tax and business consulting services to their clients. Eisner Advisory Group LLC and its subsidiary entities are not licensed CPA firms. The entities falling under the EisnerAmper brand are independently owned and are not liable for the services provided by any other entity providing services under the EisnerAmper brand. Our use of the terms “our firm” and “we” and “us” and terms of similar import, denote the alternative practice structure conducted by EisnerAmper LLP and Eisner Advisory Group LLC.</a:t>
            </a:r>
            <a:endParaRPr lang="en-US" sz="1000" dirty="0"/>
          </a:p>
        </p:txBody>
      </p:sp>
      <p:sp>
        <p:nvSpPr>
          <p:cNvPr id="2" name="Date Placeholder 1" hidden="1">
            <a:extLst>
              <a:ext uri="{FF2B5EF4-FFF2-40B4-BE49-F238E27FC236}">
                <a16:creationId xmlns:a16="http://schemas.microsoft.com/office/drawing/2014/main" id="{99B5964D-7B3D-F966-FFDB-B210B464B8E3}"/>
              </a:ext>
            </a:extLst>
          </p:cNvPr>
          <p:cNvSpPr>
            <a:spLocks noGrp="1"/>
          </p:cNvSpPr>
          <p:nvPr>
            <p:ph type="dt" sz="half" idx="10"/>
          </p:nvPr>
        </p:nvSpPr>
        <p:spPr/>
        <p:txBody>
          <a:bodyPr/>
          <a:lstStyle/>
          <a:p>
            <a:fld id="{DE025EF1-89BB-4C94-89B4-8062597E067F}" type="datetime4">
              <a:rPr lang="en-US" smtClean="0"/>
              <a:pPr/>
              <a:t>January 26, 2026</a:t>
            </a:fld>
            <a:endParaRPr lang="en-US" dirty="0"/>
          </a:p>
        </p:txBody>
      </p:sp>
      <p:sp>
        <p:nvSpPr>
          <p:cNvPr id="4" name="Footer Placeholder 3" hidden="1">
            <a:extLst>
              <a:ext uri="{FF2B5EF4-FFF2-40B4-BE49-F238E27FC236}">
                <a16:creationId xmlns:a16="http://schemas.microsoft.com/office/drawing/2014/main" id="{E6AF4407-47BE-7417-96EF-03C3FAD4456B}"/>
              </a:ext>
            </a:extLst>
          </p:cNvPr>
          <p:cNvSpPr>
            <a:spLocks noGrp="1"/>
          </p:cNvSpPr>
          <p:nvPr>
            <p:ph type="ftr" sz="quarter" idx="11"/>
          </p:nvPr>
        </p:nvSpPr>
        <p:spPr/>
        <p:txBody>
          <a:bodyPr/>
          <a:lstStyle/>
          <a:p>
            <a:endParaRPr lang="en-US" dirty="0"/>
          </a:p>
        </p:txBody>
      </p:sp>
      <p:sp>
        <p:nvSpPr>
          <p:cNvPr id="6" name="Slide Number Placeholder 5" hidden="1">
            <a:extLst>
              <a:ext uri="{FF2B5EF4-FFF2-40B4-BE49-F238E27FC236}">
                <a16:creationId xmlns:a16="http://schemas.microsoft.com/office/drawing/2014/main" id="{66F0AA2A-63BA-4F63-4114-12496B6905FA}"/>
              </a:ext>
            </a:extLst>
          </p:cNvPr>
          <p:cNvSpPr>
            <a:spLocks noGrp="1"/>
          </p:cNvSpPr>
          <p:nvPr>
            <p:ph type="sldNum" sz="quarter" idx="12"/>
          </p:nvPr>
        </p:nvSpPr>
        <p:spPr>
          <a:xfrm>
            <a:off x="0" y="6858000"/>
            <a:ext cx="0" cy="0"/>
          </a:xfrm>
        </p:spPr>
        <p:txBody>
          <a:bodyPr/>
          <a:lstStyle>
            <a:lvl1pPr>
              <a:defRPr>
                <a:noFill/>
              </a:defRPr>
            </a:lvl1pPr>
          </a:lstStyle>
          <a:p>
            <a:fld id="{23AA811B-2EBD-4900-905E-5BE206449611}" type="slidenum">
              <a:rPr lang="en-US" smtClean="0"/>
              <a:pPr/>
              <a:t>‹#›</a:t>
            </a:fld>
            <a:endParaRPr lang="en-US" dirty="0"/>
          </a:p>
        </p:txBody>
      </p:sp>
      <p:pic>
        <p:nvPicPr>
          <p:cNvPr id="8" name="Picture 7" descr="Logo&#10;&#10;Description automatically generated with medium confidence">
            <a:extLst>
              <a:ext uri="{FF2B5EF4-FFF2-40B4-BE49-F238E27FC236}">
                <a16:creationId xmlns:a16="http://schemas.microsoft.com/office/drawing/2014/main" id="{B9DEF90F-453C-D462-7E9F-6E43E6C38639}"/>
              </a:ext>
            </a:extLst>
          </p:cNvPr>
          <p:cNvPicPr>
            <a:picLocks noChangeAspect="1"/>
          </p:cNvPicPr>
          <p:nvPr userDrawn="1"/>
        </p:nvPicPr>
        <p:blipFill>
          <a:blip r:embed="rId3"/>
          <a:stretch>
            <a:fillRect/>
          </a:stretch>
        </p:blipFill>
        <p:spPr>
          <a:xfrm>
            <a:off x="358775" y="4813302"/>
            <a:ext cx="2598738" cy="366586"/>
          </a:xfrm>
          <a:prstGeom prst="rect">
            <a:avLst/>
          </a:prstGeom>
        </p:spPr>
      </p:pic>
    </p:spTree>
    <p:extLst>
      <p:ext uri="{BB962C8B-B14F-4D97-AF65-F5344CB8AC3E}">
        <p14:creationId xmlns:p14="http://schemas.microsoft.com/office/powerpoint/2010/main" val="3641201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hidden="1">
            <a:extLst>
              <a:ext uri="{FF2B5EF4-FFF2-40B4-BE49-F238E27FC236}">
                <a16:creationId xmlns:a16="http://schemas.microsoft.com/office/drawing/2014/main" id="{4A7308FC-B109-4CB2-B2DA-BB18949667B9}"/>
              </a:ext>
            </a:extLst>
          </p:cNvPr>
          <p:cNvSpPr>
            <a:spLocks noGrp="1"/>
          </p:cNvSpPr>
          <p:nvPr>
            <p:ph type="dt" sz="half" idx="10"/>
          </p:nvPr>
        </p:nvSpPr>
        <p:spPr/>
        <p:txBody>
          <a:bodyPr/>
          <a:lstStyle/>
          <a:p>
            <a:fld id="{D7548B07-9084-4A35-8857-153CF058D5A4}" type="datetime4">
              <a:rPr lang="en-US" smtClean="0"/>
              <a:t>January 26, 2026</a:t>
            </a:fld>
            <a:endParaRPr lang="en-US" dirty="0"/>
          </a:p>
        </p:txBody>
      </p:sp>
      <p:sp>
        <p:nvSpPr>
          <p:cNvPr id="7" name="Footer Placeholder 6" hidden="1">
            <a:extLst>
              <a:ext uri="{FF2B5EF4-FFF2-40B4-BE49-F238E27FC236}">
                <a16:creationId xmlns:a16="http://schemas.microsoft.com/office/drawing/2014/main" id="{0B934796-D8AA-4031-B5D9-E9CFEF30D33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290A7E3B-7D1B-4C0A-A093-EB1B4A777962}"/>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50888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1A0CC503-08AC-4EF0-92EF-7B3F619E5B26}"/>
              </a:ext>
            </a:extLst>
          </p:cNvPr>
          <p:cNvSpPr>
            <a:spLocks noGrp="1"/>
          </p:cNvSpPr>
          <p:nvPr>
            <p:ph type="dt" sz="half" idx="10"/>
          </p:nvPr>
        </p:nvSpPr>
        <p:spPr/>
        <p:txBody>
          <a:bodyPr/>
          <a:lstStyle/>
          <a:p>
            <a:fld id="{6FCEAE5A-B74E-4AEE-9E46-387DE7518E89}" type="datetime4">
              <a:rPr lang="en-US" smtClean="0"/>
              <a:t>January 26, 2026</a:t>
            </a:fld>
            <a:endParaRPr lang="en-US" dirty="0"/>
          </a:p>
        </p:txBody>
      </p:sp>
      <p:sp>
        <p:nvSpPr>
          <p:cNvPr id="6" name="Footer Placeholder 5" hidden="1">
            <a:extLst>
              <a:ext uri="{FF2B5EF4-FFF2-40B4-BE49-F238E27FC236}">
                <a16:creationId xmlns:a16="http://schemas.microsoft.com/office/drawing/2014/main" id="{48F46B0B-61A5-4B06-A1B2-B064161471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FFD674-F210-4EB7-B826-90654307C711}"/>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43948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3947642" y="1437206"/>
            <a:ext cx="2700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Segoe UI" charset="0"/>
              </a:defRPr>
            </a:lvl1pPr>
            <a:lvl2pPr marL="742950" indent="-285750" eaLnBrk="0" hangingPunct="0">
              <a:defRPr>
                <a:solidFill>
                  <a:schemeClr val="tx1"/>
                </a:solidFill>
                <a:latin typeface="Segoe UI" charset="0"/>
              </a:defRPr>
            </a:lvl2pPr>
            <a:lvl3pPr marL="1143000" indent="-228600" eaLnBrk="0" hangingPunct="0">
              <a:defRPr>
                <a:solidFill>
                  <a:schemeClr val="tx1"/>
                </a:solidFill>
                <a:latin typeface="Segoe UI" charset="0"/>
              </a:defRPr>
            </a:lvl3pPr>
            <a:lvl4pPr marL="1600200" indent="-228600" eaLnBrk="0" hangingPunct="0">
              <a:defRPr>
                <a:solidFill>
                  <a:schemeClr val="tx1"/>
                </a:solidFill>
                <a:latin typeface="Segoe UI" charset="0"/>
              </a:defRPr>
            </a:lvl4pPr>
            <a:lvl5pPr marL="2057400" indent="-228600" eaLnBrk="0" hangingPunct="0">
              <a:defRPr>
                <a:solidFill>
                  <a:schemeClr val="tx1"/>
                </a:solidFill>
                <a:latin typeface="Segoe UI" charset="0"/>
              </a:defRPr>
            </a:lvl5pPr>
            <a:lvl6pPr marL="2514600" indent="-228600" eaLnBrk="0" fontAlgn="base" hangingPunct="0">
              <a:spcBef>
                <a:spcPct val="0"/>
              </a:spcBef>
              <a:spcAft>
                <a:spcPct val="0"/>
              </a:spcAft>
              <a:defRPr>
                <a:solidFill>
                  <a:schemeClr val="tx1"/>
                </a:solidFill>
                <a:latin typeface="Segoe UI" charset="0"/>
              </a:defRPr>
            </a:lvl6pPr>
            <a:lvl7pPr marL="2971800" indent="-228600" eaLnBrk="0" fontAlgn="base" hangingPunct="0">
              <a:spcBef>
                <a:spcPct val="0"/>
              </a:spcBef>
              <a:spcAft>
                <a:spcPct val="0"/>
              </a:spcAft>
              <a:defRPr>
                <a:solidFill>
                  <a:schemeClr val="tx1"/>
                </a:solidFill>
                <a:latin typeface="Segoe UI" charset="0"/>
              </a:defRPr>
            </a:lvl7pPr>
            <a:lvl8pPr marL="3429000" indent="-228600" eaLnBrk="0" fontAlgn="base" hangingPunct="0">
              <a:spcBef>
                <a:spcPct val="0"/>
              </a:spcBef>
              <a:spcAft>
                <a:spcPct val="0"/>
              </a:spcAft>
              <a:defRPr>
                <a:solidFill>
                  <a:schemeClr val="tx1"/>
                </a:solidFill>
                <a:latin typeface="Segoe UI" charset="0"/>
              </a:defRPr>
            </a:lvl8pPr>
            <a:lvl9pPr marL="3886200" indent="-228600" eaLnBrk="0" fontAlgn="base" hangingPunct="0">
              <a:spcBef>
                <a:spcPct val="0"/>
              </a:spcBef>
              <a:spcAft>
                <a:spcPct val="0"/>
              </a:spcAft>
              <a:defRPr>
                <a:solidFill>
                  <a:schemeClr val="tx1"/>
                </a:solidFill>
                <a:latin typeface="Segoe UI"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Segoe UI" panose="020B0502040204020203" pitchFamily="34" charset="0"/>
              </a:rPr>
              <a:t>PICTURES</a:t>
            </a:r>
            <a:br>
              <a:rPr lang="en-US" sz="900" dirty="0">
                <a:latin typeface="+mn-lt"/>
                <a:cs typeface="Segoe UI" panose="020B0502040204020203" pitchFamily="34" charset="0"/>
              </a:rPr>
            </a:br>
            <a:r>
              <a:rPr lang="en-US" sz="900" b="1" noProof="1">
                <a:solidFill>
                  <a:schemeClr val="tx1"/>
                </a:solidFill>
                <a:latin typeface="+mn-lt"/>
                <a:cs typeface="Segoe UI" panose="020B0502040204020203" pitchFamily="34" charset="0"/>
              </a:rPr>
              <a:t>Insert corporate picture from Templafy</a:t>
            </a:r>
            <a:endParaRPr lang="en-US" altLang="da-DK" sz="900" b="0" noProof="1">
              <a:solidFill>
                <a:schemeClr val="tx1"/>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Segoe UI" panose="020B0502040204020203" pitchFamily="34" charset="0"/>
              </a:rPr>
              <a:t>1.</a:t>
            </a:r>
            <a:r>
              <a:rPr lang="en-US" altLang="da-DK" sz="900" b="0" noProof="1">
                <a:solidFill>
                  <a:schemeClr val="tx1"/>
                </a:solidFill>
                <a:latin typeface="+mn-lt"/>
                <a:cs typeface="Segoe UI" panose="020B0502040204020203" pitchFamily="34" charset="0"/>
              </a:rPr>
              <a:t> Click the blue </a:t>
            </a:r>
            <a:r>
              <a:rPr lang="en-US" altLang="da-DK" sz="900" b="1" baseline="0" noProof="1">
                <a:solidFill>
                  <a:schemeClr val="tx1"/>
                </a:solidFill>
                <a:latin typeface="+mn-lt"/>
                <a:cs typeface="Segoe UI" panose="020B0502040204020203" pitchFamily="34" charset="0"/>
              </a:rPr>
              <a:t>Templafy </a:t>
            </a:r>
            <a:r>
              <a:rPr lang="en-US" altLang="da-DK" sz="900" b="0" baseline="0" noProof="1">
                <a:solidFill>
                  <a:schemeClr val="tx1"/>
                </a:solidFill>
                <a:latin typeface="+mn-lt"/>
                <a:cs typeface="Segoe UI" panose="020B0502040204020203"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Segoe UI" panose="020B0502040204020203" pitchFamily="34" charset="0"/>
              </a:rPr>
              <a:t>2. </a:t>
            </a:r>
            <a:r>
              <a:rPr lang="en-US" altLang="da-DK" sz="900" b="0" baseline="0" noProof="1">
                <a:solidFill>
                  <a:schemeClr val="tx1"/>
                </a:solidFill>
                <a:latin typeface="+mn-lt"/>
                <a:cs typeface="Segoe UI" panose="020B0502040204020203" pitchFamily="34" charset="0"/>
              </a:rPr>
              <a:t>In the dropdown, click </a:t>
            </a:r>
            <a:r>
              <a:rPr lang="en-US" altLang="da-DK" sz="900" b="1" baseline="0" noProof="1">
                <a:solidFill>
                  <a:schemeClr val="tx1"/>
                </a:solidFill>
                <a:latin typeface="+mn-lt"/>
                <a:cs typeface="Segoe UI" panose="020B0502040204020203" pitchFamily="34" charset="0"/>
              </a:rPr>
              <a:t>Images</a:t>
            </a:r>
            <a:r>
              <a:rPr lang="en-US" altLang="da-DK" sz="900" b="0" baseline="0" noProof="1">
                <a:solidFill>
                  <a:schemeClr val="tx1"/>
                </a:solidFill>
                <a:latin typeface="+mn-lt"/>
                <a:cs typeface="Segoe UI" panose="020B0502040204020203" pitchFamily="34" charset="0"/>
              </a:rPr>
              <a:t>, or click the </a:t>
            </a:r>
            <a:r>
              <a:rPr lang="en-US" altLang="da-DK" sz="900" b="1" baseline="0" noProof="1">
                <a:solidFill>
                  <a:schemeClr val="tx1"/>
                </a:solidFill>
                <a:latin typeface="+mn-lt"/>
                <a:cs typeface="Segoe UI" panose="020B0502040204020203" pitchFamily="34" charset="0"/>
              </a:rPr>
              <a:t>Images </a:t>
            </a:r>
            <a:r>
              <a:rPr lang="en-US" altLang="da-DK" sz="900" b="0" i="0" baseline="0" noProof="1">
                <a:solidFill>
                  <a:schemeClr val="tx1"/>
                </a:solidFill>
                <a:latin typeface="+mn-lt"/>
                <a:cs typeface="Segoe UI" panose="020B0502040204020203" pitchFamily="34" charset="0"/>
              </a:rPr>
              <a:t>button</a:t>
            </a:r>
            <a:r>
              <a:rPr lang="en-US" altLang="da-DK" sz="900" b="0" baseline="0" noProof="1">
                <a:solidFill>
                  <a:schemeClr val="tx1"/>
                </a:solidFill>
                <a:latin typeface="+mn-lt"/>
                <a:cs typeface="Segoe UI" panose="020B0502040204020203" pitchFamily="34" charset="0"/>
              </a:rPr>
              <a:t> in the Templafy pane on the right side of the screen</a:t>
            </a:r>
            <a:endParaRPr lang="en-US" altLang="da-DK" sz="900" noProof="1">
              <a:solidFill>
                <a:schemeClr val="tx1"/>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Segoe UI" panose="020B0502040204020203" pitchFamily="34" charset="0"/>
              </a:rPr>
              <a:t>Insert picture</a:t>
            </a:r>
          </a:p>
          <a:p>
            <a:pPr eaLnBrk="1" hangingPunct="1">
              <a:spcAft>
                <a:spcPts val="600"/>
              </a:spcAft>
              <a:defRPr/>
            </a:pPr>
            <a:r>
              <a:rPr lang="en-US" altLang="da-DK" sz="900" b="0" noProof="1">
                <a:solidFill>
                  <a:schemeClr val="tx1"/>
                </a:solidFill>
                <a:latin typeface="+mn-lt"/>
                <a:cs typeface="Segoe UI" panose="020B0502040204020203" pitchFamily="34" charset="0"/>
              </a:rPr>
              <a:t>On slides with pictureplaceholder, click on the icon and choose </a:t>
            </a:r>
            <a:r>
              <a:rPr lang="en-US" altLang="da-DK" sz="900" b="1" noProof="1">
                <a:solidFill>
                  <a:schemeClr val="tx1"/>
                </a:solidFill>
                <a:latin typeface="+mn-lt"/>
                <a:cs typeface="Segoe UI" panose="020B0502040204020203" pitchFamily="34" charset="0"/>
              </a:rPr>
              <a:t>Insert</a:t>
            </a:r>
          </a:p>
          <a:p>
            <a:pPr eaLnBrk="1" hangingPunct="1">
              <a:spcBef>
                <a:spcPts val="1200"/>
              </a:spcBef>
              <a:spcAft>
                <a:spcPts val="600"/>
              </a:spcAft>
              <a:defRPr/>
            </a:pPr>
            <a:r>
              <a:rPr lang="en-US" sz="900" b="1" noProof="1">
                <a:solidFill>
                  <a:schemeClr val="tx1"/>
                </a:solidFill>
                <a:latin typeface="+mn-lt"/>
                <a:cs typeface="Segoe UI" panose="020B0502040204020203" pitchFamily="34" charset="0"/>
              </a:rPr>
              <a:t>Crop picture</a:t>
            </a:r>
          </a:p>
          <a:p>
            <a:pPr eaLnBrk="1" hangingPunct="1">
              <a:spcAft>
                <a:spcPts val="600"/>
              </a:spcAft>
              <a:defRPr/>
            </a:pPr>
            <a:r>
              <a:rPr lang="en-US" altLang="da-DK" sz="900" b="1" noProof="1">
                <a:solidFill>
                  <a:schemeClr val="tx1"/>
                </a:solidFill>
                <a:latin typeface="+mn-lt"/>
                <a:cs typeface="Segoe UI" panose="020B0502040204020203" pitchFamily="34" charset="0"/>
              </a:rPr>
              <a:t>1. </a:t>
            </a:r>
            <a:r>
              <a:rPr lang="en-US" altLang="da-DK" sz="900" b="0" noProof="1">
                <a:solidFill>
                  <a:schemeClr val="tx1"/>
                </a:solidFill>
                <a:latin typeface="+mn-lt"/>
                <a:cs typeface="Segoe UI" panose="020B0502040204020203" pitchFamily="34" charset="0"/>
              </a:rPr>
              <a:t>Click </a:t>
            </a:r>
            <a:r>
              <a:rPr lang="en-US" altLang="da-DK" sz="900" b="1" noProof="1">
                <a:solidFill>
                  <a:schemeClr val="tx1"/>
                </a:solidFill>
                <a:latin typeface="+mn-lt"/>
                <a:cs typeface="Segoe UI" panose="020B0502040204020203" pitchFamily="34" charset="0"/>
              </a:rPr>
              <a:t>Crop</a:t>
            </a:r>
            <a:r>
              <a:rPr lang="en-US" altLang="da-DK" sz="900" b="0" noProof="1">
                <a:solidFill>
                  <a:schemeClr val="tx1"/>
                </a:solidFill>
                <a:latin typeface="+mn-lt"/>
                <a:cs typeface="Segoe UI" panose="020B0502040204020203" pitchFamily="34" charset="0"/>
              </a:rPr>
              <a:t> to change size or focus of the picture</a:t>
            </a:r>
          </a:p>
          <a:p>
            <a:pPr eaLnBrk="1" hangingPunct="1">
              <a:spcAft>
                <a:spcPts val="600"/>
              </a:spcAft>
              <a:defRPr/>
            </a:pPr>
            <a:r>
              <a:rPr lang="en-US" altLang="da-DK" sz="900" b="1" noProof="1">
                <a:solidFill>
                  <a:schemeClr val="tx1"/>
                </a:solidFill>
                <a:latin typeface="+mn-lt"/>
                <a:cs typeface="Segoe UI" panose="020B0502040204020203" pitchFamily="34" charset="0"/>
              </a:rPr>
              <a:t>2. </a:t>
            </a:r>
            <a:r>
              <a:rPr lang="en-US" altLang="da-DK" sz="900" b="0" noProof="1">
                <a:solidFill>
                  <a:schemeClr val="tx1"/>
                </a:solidFill>
                <a:latin typeface="+mn-lt"/>
                <a:cs typeface="Segoe UI" panose="020B0502040204020203" pitchFamily="34" charset="0"/>
              </a:rPr>
              <a:t>If you want to scale the picture, hold </a:t>
            </a:r>
            <a:r>
              <a:rPr lang="en-US" altLang="da-DK" sz="900" b="1" noProof="1">
                <a:solidFill>
                  <a:schemeClr val="tx1"/>
                </a:solidFill>
                <a:latin typeface="+mn-lt"/>
                <a:cs typeface="Segoe UI" panose="020B0502040204020203" pitchFamily="34" charset="0"/>
              </a:rPr>
              <a:t>SHIFT</a:t>
            </a:r>
            <a:r>
              <a:rPr lang="en-US" altLang="da-DK" sz="900" b="0" noProof="1">
                <a:solidFill>
                  <a:schemeClr val="tx1"/>
                </a:solidFill>
                <a:latin typeface="+mn-lt"/>
                <a:cs typeface="Segoe UI" panose="020B0502040204020203" pitchFamily="34" charset="0"/>
              </a:rPr>
              <a:t>-key down while dragging the corners of the picture</a:t>
            </a:r>
            <a:br>
              <a:rPr lang="en-US" altLang="da-DK" sz="900" b="0" noProof="1">
                <a:solidFill>
                  <a:schemeClr val="tx1"/>
                </a:solidFill>
                <a:latin typeface="+mn-lt"/>
                <a:cs typeface="Segoe UI" panose="020B0502040204020203" pitchFamily="34" charset="0"/>
              </a:rPr>
            </a:br>
            <a:endParaRPr lang="en-US" altLang="da-DK" sz="900" b="0" noProof="1">
              <a:solidFill>
                <a:schemeClr val="tx1"/>
              </a:solidFill>
              <a:latin typeface="+mn-lt"/>
              <a:cs typeface="Segoe UI" panose="020B0502040204020203" pitchFamily="34" charset="0"/>
            </a:endParaRPr>
          </a:p>
          <a:p>
            <a:pPr eaLnBrk="1" hangingPunct="1">
              <a:spcAft>
                <a:spcPts val="600"/>
              </a:spcAft>
              <a:defRPr/>
            </a:pPr>
            <a:r>
              <a:rPr lang="en-US" altLang="da-DK" sz="900" b="1" noProof="1">
                <a:solidFill>
                  <a:schemeClr val="tx1"/>
                </a:solidFill>
                <a:latin typeface="+mn-lt"/>
                <a:cs typeface="Segoe UI" panose="020B0502040204020203" pitchFamily="34" charset="0"/>
              </a:rPr>
              <a:t>HINT: </a:t>
            </a:r>
            <a:r>
              <a:rPr lang="en-US" altLang="da-DK" sz="900" b="0" noProof="1">
                <a:solidFill>
                  <a:schemeClr val="tx1"/>
                </a:solidFill>
                <a:latin typeface="+mn-lt"/>
                <a:cs typeface="Segoe UI" panose="020B0502040204020203" pitchFamily="34" charset="0"/>
              </a:rPr>
              <a:t>If you delete the picture and insert a new one, the picture may lie in front of the text or graphic. If this happens, select the picture, </a:t>
            </a:r>
            <a:br>
              <a:rPr lang="en-US" altLang="da-DK" sz="900" b="0" noProof="1">
                <a:solidFill>
                  <a:schemeClr val="tx1"/>
                </a:solidFill>
                <a:latin typeface="+mn-lt"/>
                <a:cs typeface="Segoe UI" panose="020B0502040204020203" pitchFamily="34" charset="0"/>
              </a:rPr>
            </a:br>
            <a:r>
              <a:rPr lang="en-US" altLang="da-DK" sz="900" b="0" noProof="1">
                <a:solidFill>
                  <a:schemeClr val="tx1"/>
                </a:solidFill>
                <a:latin typeface="+mn-lt"/>
                <a:cs typeface="Segoe UI" panose="020B0502040204020203" pitchFamily="34" charset="0"/>
              </a:rPr>
              <a:t>right-click and choose </a:t>
            </a:r>
            <a:r>
              <a:rPr lang="en-US" altLang="da-DK" sz="900" b="1" noProof="1">
                <a:solidFill>
                  <a:schemeClr val="tx1"/>
                </a:solidFill>
                <a:latin typeface="+mn-lt"/>
                <a:cs typeface="Segoe UI" panose="020B0502040204020203"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Segoe UI" panose="020B0502040204020203" pitchFamily="34" charset="0"/>
              </a:rPr>
              <a:t>GUIDES</a:t>
            </a:r>
            <a:endParaRPr lang="en-US" sz="1600" b="1" noProof="1">
              <a:solidFill>
                <a:schemeClr val="tx1"/>
              </a:solidFill>
              <a:latin typeface="+mn-lt"/>
              <a:cs typeface="Segoe UI" panose="020B0502040204020203" pitchFamily="34" charset="0"/>
            </a:endParaRPr>
          </a:p>
          <a:p>
            <a:pPr eaLnBrk="1" hangingPunct="1">
              <a:spcAft>
                <a:spcPts val="600"/>
              </a:spcAft>
              <a:defRPr/>
            </a:pPr>
            <a:r>
              <a:rPr lang="en-US" altLang="da-DK" sz="900" b="0" noProof="1">
                <a:solidFill>
                  <a:schemeClr val="tx1"/>
                </a:solidFill>
                <a:latin typeface="+mn-lt"/>
                <a:cs typeface="Segoe UI" panose="020B0502040204020203" pitchFamily="34" charset="0"/>
              </a:rPr>
              <a:t>Click the </a:t>
            </a:r>
            <a:r>
              <a:rPr lang="en-US" altLang="da-DK" sz="900" b="1" noProof="1">
                <a:solidFill>
                  <a:schemeClr val="tx1"/>
                </a:solidFill>
                <a:latin typeface="+mn-lt"/>
                <a:cs typeface="Segoe UI" panose="020B0502040204020203" pitchFamily="34" charset="0"/>
              </a:rPr>
              <a:t>View</a:t>
            </a:r>
            <a:r>
              <a:rPr lang="en-US" altLang="da-DK" sz="900" b="0" noProof="1">
                <a:solidFill>
                  <a:schemeClr val="tx1"/>
                </a:solidFill>
                <a:latin typeface="+mn-lt"/>
                <a:cs typeface="Segoe UI" panose="020B0502040204020203" pitchFamily="34" charset="0"/>
              </a:rPr>
              <a:t> tab and set tick mark next to </a:t>
            </a:r>
            <a:r>
              <a:rPr lang="en-US" altLang="da-DK" sz="900" b="1" noProof="1">
                <a:solidFill>
                  <a:schemeClr val="tx1"/>
                </a:solidFill>
                <a:latin typeface="+mn-lt"/>
                <a:cs typeface="Segoe UI" panose="020B0502040204020203" pitchFamily="34" charset="0"/>
              </a:rPr>
              <a:t>Guides</a:t>
            </a:r>
            <a:endParaRPr lang="en-US" altLang="da-DK" sz="900" b="0" noProof="1">
              <a:solidFill>
                <a:schemeClr val="tx1"/>
              </a:solidFill>
              <a:latin typeface="+mn-lt"/>
              <a:cs typeface="Segoe UI" panose="020B0502040204020203" pitchFamily="34" charset="0"/>
            </a:endParaRPr>
          </a:p>
          <a:p>
            <a:pPr eaLnBrk="1" hangingPunct="1">
              <a:spcAft>
                <a:spcPts val="600"/>
              </a:spcAft>
              <a:defRPr/>
            </a:pPr>
            <a:r>
              <a:rPr lang="en-US" altLang="da-DK" sz="900" b="1" noProof="1">
                <a:solidFill>
                  <a:schemeClr val="tx1"/>
                </a:solidFill>
                <a:latin typeface="+mn-lt"/>
                <a:cs typeface="Segoe UI" panose="020B0502040204020203" pitchFamily="34" charset="0"/>
              </a:rPr>
              <a:t>HINT: Alt + F9 </a:t>
            </a:r>
            <a:r>
              <a:rPr lang="en-US" altLang="da-DK" sz="900" b="0" noProof="1">
                <a:solidFill>
                  <a:schemeClr val="tx1"/>
                </a:solidFill>
                <a:latin typeface="+mn-lt"/>
                <a:cs typeface="Segoe UI" panose="020B0502040204020203" pitchFamily="34" charset="0"/>
              </a:rPr>
              <a:t>for quick view of guides</a:t>
            </a:r>
            <a:br>
              <a:rPr lang="en-US" altLang="da-DK" sz="900" b="0" noProof="1">
                <a:solidFill>
                  <a:schemeClr val="tx1"/>
                </a:solidFill>
                <a:latin typeface="+mn-lt"/>
                <a:cs typeface="Segoe UI" panose="020B0502040204020203" pitchFamily="34" charset="0"/>
              </a:rPr>
            </a:br>
            <a:r>
              <a:rPr lang="en-US" altLang="da-DK" sz="900" b="1" noProof="1">
                <a:solidFill>
                  <a:schemeClr val="tx1"/>
                </a:solidFill>
                <a:latin typeface="+mn-lt"/>
                <a:cs typeface="Segoe UI" panose="020B0502040204020203" pitchFamily="34" charset="0"/>
              </a:rPr>
              <a:t>Mac: </a:t>
            </a:r>
            <a:r>
              <a:rPr lang="en-US" sz="900" b="0" i="0" dirty="0">
                <a:solidFill>
                  <a:srgbClr val="333333"/>
                </a:solidFill>
                <a:effectLst/>
                <a:latin typeface="Segoe UI"/>
              </a:rPr>
              <a:t>⌘ </a:t>
            </a:r>
            <a:r>
              <a:rPr lang="en-US" altLang="da-DK" sz="900" b="0" noProof="1">
                <a:solidFill>
                  <a:schemeClr val="tx1"/>
                </a:solidFill>
                <a:latin typeface="+mn-lt"/>
                <a:cs typeface="Segoe UI" panose="020B0502040204020203"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6734042" y="1686103"/>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6775804" y="3647196"/>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254538" y="1437206"/>
            <a:ext cx="2700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Segoe UI" charset="0"/>
              </a:defRPr>
            </a:lvl1pPr>
            <a:lvl2pPr marL="742950" indent="-285750" eaLnBrk="0" hangingPunct="0">
              <a:defRPr>
                <a:solidFill>
                  <a:schemeClr val="tx1"/>
                </a:solidFill>
                <a:latin typeface="Segoe UI" charset="0"/>
              </a:defRPr>
            </a:lvl2pPr>
            <a:lvl3pPr marL="1143000" indent="-228600" eaLnBrk="0" hangingPunct="0">
              <a:defRPr>
                <a:solidFill>
                  <a:schemeClr val="tx1"/>
                </a:solidFill>
                <a:latin typeface="Segoe UI" charset="0"/>
              </a:defRPr>
            </a:lvl3pPr>
            <a:lvl4pPr marL="1600200" indent="-228600" eaLnBrk="0" hangingPunct="0">
              <a:defRPr>
                <a:solidFill>
                  <a:schemeClr val="tx1"/>
                </a:solidFill>
                <a:latin typeface="Segoe UI" charset="0"/>
              </a:defRPr>
            </a:lvl4pPr>
            <a:lvl5pPr marL="2057400" indent="-228600" eaLnBrk="0" hangingPunct="0">
              <a:defRPr>
                <a:solidFill>
                  <a:schemeClr val="tx1"/>
                </a:solidFill>
                <a:latin typeface="Segoe UI" charset="0"/>
              </a:defRPr>
            </a:lvl5pPr>
            <a:lvl6pPr marL="2514600" indent="-228600" eaLnBrk="0" fontAlgn="base" hangingPunct="0">
              <a:spcBef>
                <a:spcPct val="0"/>
              </a:spcBef>
              <a:spcAft>
                <a:spcPct val="0"/>
              </a:spcAft>
              <a:defRPr>
                <a:solidFill>
                  <a:schemeClr val="tx1"/>
                </a:solidFill>
                <a:latin typeface="Segoe UI" charset="0"/>
              </a:defRPr>
            </a:lvl6pPr>
            <a:lvl7pPr marL="2971800" indent="-228600" eaLnBrk="0" fontAlgn="base" hangingPunct="0">
              <a:spcBef>
                <a:spcPct val="0"/>
              </a:spcBef>
              <a:spcAft>
                <a:spcPct val="0"/>
              </a:spcAft>
              <a:defRPr>
                <a:solidFill>
                  <a:schemeClr val="tx1"/>
                </a:solidFill>
                <a:latin typeface="Segoe UI" charset="0"/>
              </a:defRPr>
            </a:lvl7pPr>
            <a:lvl8pPr marL="3429000" indent="-228600" eaLnBrk="0" fontAlgn="base" hangingPunct="0">
              <a:spcBef>
                <a:spcPct val="0"/>
              </a:spcBef>
              <a:spcAft>
                <a:spcPct val="0"/>
              </a:spcAft>
              <a:defRPr>
                <a:solidFill>
                  <a:schemeClr val="tx1"/>
                </a:solidFill>
                <a:latin typeface="Segoe UI" charset="0"/>
              </a:defRPr>
            </a:lvl8pPr>
            <a:lvl9pPr marL="3886200" indent="-228600" eaLnBrk="0" fontAlgn="base" hangingPunct="0">
              <a:spcBef>
                <a:spcPct val="0"/>
              </a:spcBef>
              <a:spcAft>
                <a:spcPct val="0"/>
              </a:spcAft>
              <a:defRPr>
                <a:solidFill>
                  <a:schemeClr val="tx1"/>
                </a:solidFill>
                <a:latin typeface="Segoe U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Segoe UI" panose="020B0502040204020203" pitchFamily="34" charset="0"/>
              </a:rPr>
              <a:t>HEADER &amp; FOOTER</a:t>
            </a:r>
          </a:p>
          <a:p>
            <a:pPr eaLnBrk="1" hangingPunct="1">
              <a:spcAft>
                <a:spcPts val="600"/>
              </a:spcAft>
              <a:defRPr/>
            </a:pPr>
            <a:r>
              <a:rPr lang="en-US" altLang="da-DK" sz="900" b="0" noProof="1">
                <a:solidFill>
                  <a:schemeClr val="tx1"/>
                </a:solidFill>
                <a:latin typeface="+mn-lt"/>
                <a:cs typeface="Segoe UI" panose="020B0502040204020203"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Segoe UI" panose="020B0502040204020203" pitchFamily="34" charset="0"/>
              </a:rPr>
              <a:t>Click on </a:t>
            </a:r>
            <a:r>
              <a:rPr lang="en-US" altLang="da-DK" sz="900" b="1" noProof="1">
                <a:solidFill>
                  <a:schemeClr val="tx1"/>
                </a:solidFill>
                <a:latin typeface="+mn-lt"/>
                <a:cs typeface="Segoe UI" panose="020B0502040204020203" pitchFamily="34" charset="0"/>
              </a:rPr>
              <a:t>Header and Footer </a:t>
            </a:r>
            <a:r>
              <a:rPr lang="en-US" altLang="da-DK" sz="900" b="0" noProof="1">
                <a:solidFill>
                  <a:schemeClr val="tx1"/>
                </a:solidFill>
                <a:latin typeface="+mn-lt"/>
                <a:cs typeface="Segoe UI" panose="020B0502040204020203" pitchFamily="34" charset="0"/>
              </a:rPr>
              <a:t>in the </a:t>
            </a:r>
            <a:r>
              <a:rPr lang="en-US" altLang="da-DK" sz="900" b="1" noProof="1">
                <a:solidFill>
                  <a:schemeClr val="tx1"/>
                </a:solidFill>
                <a:latin typeface="+mn-lt"/>
                <a:cs typeface="Segoe UI" panose="020B0502040204020203" pitchFamily="34" charset="0"/>
              </a:rPr>
              <a:t>Insert</a:t>
            </a:r>
            <a:r>
              <a:rPr lang="en-US" altLang="da-DK" sz="900" b="0" noProof="1">
                <a:solidFill>
                  <a:schemeClr val="tx1"/>
                </a:solidFill>
                <a:latin typeface="+mn-lt"/>
                <a:cs typeface="Segoe UI" panose="020B0502040204020203"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Segoe UI" panose="020B0502040204020203" pitchFamily="34" charset="0"/>
              </a:rPr>
              <a:t>Click </a:t>
            </a:r>
            <a:r>
              <a:rPr lang="en-US" altLang="da-DK" sz="900" b="1" noProof="1">
                <a:solidFill>
                  <a:schemeClr val="tx1"/>
                </a:solidFill>
                <a:latin typeface="+mn-lt"/>
                <a:cs typeface="Segoe UI" panose="020B0502040204020203" pitchFamily="34" charset="0"/>
              </a:rPr>
              <a:t>Apply to All </a:t>
            </a:r>
            <a:r>
              <a:rPr lang="en-US" altLang="da-DK" sz="900" b="0" noProof="1">
                <a:solidFill>
                  <a:schemeClr val="tx1"/>
                </a:solidFill>
                <a:latin typeface="+mn-lt"/>
                <a:cs typeface="Segoe UI" panose="020B0502040204020203" pitchFamily="34" charset="0"/>
              </a:rPr>
              <a:t>or </a:t>
            </a:r>
            <a:r>
              <a:rPr lang="en-US" altLang="da-DK" sz="900" b="1" noProof="1">
                <a:solidFill>
                  <a:schemeClr val="tx1"/>
                </a:solidFill>
                <a:latin typeface="+mn-lt"/>
                <a:cs typeface="Segoe UI" panose="020B0502040204020203" pitchFamily="34" charset="0"/>
              </a:rPr>
              <a:t>Apply</a:t>
            </a:r>
            <a:r>
              <a:rPr lang="en-US" altLang="da-DK" sz="900" b="0" noProof="1">
                <a:solidFill>
                  <a:schemeClr val="tx1"/>
                </a:solidFill>
                <a:latin typeface="+mn-lt"/>
                <a:cs typeface="Segoe UI" panose="020B0502040204020203" pitchFamily="34" charset="0"/>
              </a:rPr>
              <a:t> if only used on one slide</a:t>
            </a:r>
          </a:p>
          <a:p>
            <a:pPr eaLnBrk="1" hangingPunct="1">
              <a:spcAft>
                <a:spcPts val="600"/>
              </a:spcAft>
              <a:defRPr/>
            </a:pPr>
            <a:endParaRPr lang="en-US" altLang="da-DK" sz="900" b="0" noProof="1">
              <a:solidFill>
                <a:schemeClr val="tx1"/>
              </a:solidFill>
              <a:latin typeface="+mn-lt"/>
              <a:cs typeface="Segoe UI" panose="020B0502040204020203" pitchFamily="34" charset="0"/>
            </a:endParaRPr>
          </a:p>
          <a:p>
            <a:pPr eaLnBrk="1" hangingPunct="1">
              <a:spcAft>
                <a:spcPts val="600"/>
              </a:spcAft>
              <a:defRPr/>
            </a:pPr>
            <a:r>
              <a:rPr lang="en-US" altLang="da-DK" sz="1600" b="0" noProof="1">
                <a:solidFill>
                  <a:schemeClr val="tx1"/>
                </a:solidFill>
                <a:latin typeface="+mn-lt"/>
                <a:cs typeface="Segoe UI" panose="020B0502040204020203" pitchFamily="34" charset="0"/>
              </a:rPr>
              <a:t>COPY/PASTE CONTENT</a:t>
            </a:r>
          </a:p>
          <a:p>
            <a:pPr eaLnBrk="1" hangingPunct="1">
              <a:spcAft>
                <a:spcPts val="600"/>
              </a:spcAft>
              <a:defRPr/>
            </a:pPr>
            <a:r>
              <a:rPr lang="en-US" altLang="da-DK" sz="900" b="0" noProof="1">
                <a:solidFill>
                  <a:schemeClr val="tx1"/>
                </a:solidFill>
                <a:latin typeface="+mn-lt"/>
                <a:cs typeface="Segoe UI" panose="020B0502040204020203"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Segoe UI" panose="020B0502040204020203" pitchFamily="34" charset="0"/>
              </a:rPr>
              <a:t>1. Best practice: </a:t>
            </a:r>
            <a:r>
              <a:rPr lang="en-US" altLang="da-DK" sz="900" b="0" noProof="1">
                <a:solidFill>
                  <a:schemeClr val="tx1"/>
                </a:solidFill>
                <a:latin typeface="+mn-lt"/>
                <a:cs typeface="Segoe UI" panose="020B0502040204020203" pitchFamily="34" charset="0"/>
              </a:rPr>
              <a:t>Create a slide in your new presentation and copy </a:t>
            </a:r>
            <a:r>
              <a:rPr lang="en-US" altLang="da-DK" sz="900" b="0" i="0" u="sng" noProof="1">
                <a:solidFill>
                  <a:schemeClr val="tx1"/>
                </a:solidFill>
                <a:latin typeface="+mn-lt"/>
                <a:cs typeface="Segoe UI" panose="020B0502040204020203" pitchFamily="34" charset="0"/>
              </a:rPr>
              <a:t>one</a:t>
            </a:r>
            <a:r>
              <a:rPr lang="en-US" altLang="da-DK" sz="900" b="0" i="0" u="none" noProof="1">
                <a:solidFill>
                  <a:schemeClr val="tx1"/>
                </a:solidFill>
                <a:latin typeface="+mn-lt"/>
                <a:cs typeface="Segoe UI" panose="020B0502040204020203" pitchFamily="34" charset="0"/>
              </a:rPr>
              <a:t> piece of content at a time (e.g. copy all text from </a:t>
            </a:r>
            <a:r>
              <a:rPr lang="en-US" altLang="da-DK" sz="900" b="0" i="0" u="sng" noProof="1">
                <a:solidFill>
                  <a:schemeClr val="tx1"/>
                </a:solidFill>
                <a:latin typeface="+mn-lt"/>
                <a:cs typeface="Segoe UI" panose="020B0502040204020203" pitchFamily="34" charset="0"/>
              </a:rPr>
              <a:t>one</a:t>
            </a:r>
            <a:r>
              <a:rPr lang="en-US" altLang="da-DK" sz="900" b="0" i="0" u="none" noProof="1">
                <a:solidFill>
                  <a:schemeClr val="tx1"/>
                </a:solidFill>
                <a:latin typeface="+mn-lt"/>
                <a:cs typeface="Segoe UI" panose="020B0502040204020203" pitchFamily="34" charset="0"/>
              </a:rPr>
              <a:t> textbox)</a:t>
            </a:r>
            <a:endParaRPr lang="en-US" altLang="da-DK" sz="900" b="1" i="0" u="sng" noProof="1">
              <a:solidFill>
                <a:schemeClr val="tx1"/>
              </a:solidFill>
              <a:latin typeface="+mn-lt"/>
              <a:cs typeface="Segoe UI" panose="020B0502040204020203" pitchFamily="34" charset="0"/>
            </a:endParaRPr>
          </a:p>
          <a:p>
            <a:pPr eaLnBrk="1" hangingPunct="1">
              <a:spcAft>
                <a:spcPts val="600"/>
              </a:spcAft>
              <a:defRPr/>
            </a:pPr>
            <a:r>
              <a:rPr lang="en-US" altLang="da-DK" sz="900" b="1" noProof="1">
                <a:solidFill>
                  <a:schemeClr val="tx1"/>
                </a:solidFill>
                <a:latin typeface="+mn-lt"/>
                <a:cs typeface="Segoe UI" panose="020B0502040204020203" pitchFamily="34" charset="0"/>
              </a:rPr>
              <a:t>2. </a:t>
            </a:r>
            <a:r>
              <a:rPr lang="en-US" altLang="da-DK" sz="900" b="0" noProof="1">
                <a:solidFill>
                  <a:schemeClr val="tx1"/>
                </a:solidFill>
                <a:latin typeface="+mn-lt"/>
                <a:cs typeface="Segoe UI" panose="020B0502040204020203"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Segoe UI" panose="020B0502040204020203" pitchFamily="34" charset="0"/>
            </a:endParaRPr>
          </a:p>
          <a:p>
            <a:pPr eaLnBrk="1" hangingPunct="1">
              <a:spcAft>
                <a:spcPts val="600"/>
              </a:spcAft>
              <a:defRPr/>
            </a:pPr>
            <a:endParaRPr lang="en-US" altLang="da-DK" sz="900" b="0" noProof="1">
              <a:solidFill>
                <a:schemeClr val="tx1"/>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Segoe UI" panose="020B0502040204020203"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Segoe UI" panose="020B0502040204020203" pitchFamily="34" charset="0"/>
              </a:rPr>
              <a:t>Insert predefined slides and elements from the Templafy button. Choose </a:t>
            </a:r>
            <a:r>
              <a:rPr lang="en-US" altLang="da-DK" sz="900" b="1" noProof="1">
                <a:solidFill>
                  <a:schemeClr val="tx1"/>
                </a:solidFill>
                <a:latin typeface="+mn-lt"/>
                <a:cs typeface="Segoe UI" panose="020B0502040204020203" pitchFamily="34" charset="0"/>
              </a:rPr>
              <a:t>Slides</a:t>
            </a:r>
            <a:r>
              <a:rPr lang="en-US" altLang="da-DK" sz="900" b="0" noProof="1">
                <a:solidFill>
                  <a:schemeClr val="tx1"/>
                </a:solidFill>
                <a:latin typeface="+mn-lt"/>
                <a:cs typeface="Segoe UI" panose="020B0502040204020203" pitchFamily="34" charset="0"/>
              </a:rPr>
              <a:t> and </a:t>
            </a:r>
            <a:r>
              <a:rPr lang="en-US" altLang="da-DK" sz="900" b="1" noProof="1">
                <a:solidFill>
                  <a:schemeClr val="tx1"/>
                </a:solidFill>
                <a:latin typeface="+mn-lt"/>
                <a:cs typeface="Segoe UI" panose="020B0502040204020203" pitchFamily="34" charset="0"/>
              </a:rPr>
              <a:t>Slide elements </a:t>
            </a:r>
            <a:r>
              <a:rPr lang="en-US" altLang="da-DK" sz="900" b="0" noProof="1">
                <a:solidFill>
                  <a:schemeClr val="tx1"/>
                </a:solidFill>
                <a:latin typeface="+mn-lt"/>
                <a:cs typeface="Segoe UI" panose="020B0502040204020203" pitchFamily="34" charset="0"/>
              </a:rPr>
              <a:t>from the dropdown menu or from the buttons in the Templafy pane on the right side of the screen</a:t>
            </a:r>
            <a:endParaRPr lang="en-US" altLang="da-DK" sz="900" b="1" noProof="1">
              <a:solidFill>
                <a:schemeClr val="tx1"/>
              </a:solidFill>
              <a:latin typeface="+mn-lt"/>
              <a:cs typeface="Segoe UI" panose="020B0502040204020203"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60364" y="358930"/>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Segoe UI" panose="020B0502040204020203"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0794559" y="1992525"/>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77CCD6BC-CBEA-4184-BF2F-D7004945B3AD}" type="datetime4">
              <a:rPr lang="en-US" smtClean="0"/>
              <a:t>January 26, 2026</a:t>
            </a:fld>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6734303" y="2928832"/>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794559" y="5131123"/>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1728" y="1437206"/>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Segoe UI" charset="0"/>
              </a:defRPr>
            </a:lvl1pPr>
            <a:lvl2pPr marL="742950" indent="-285750" eaLnBrk="0" hangingPunct="0">
              <a:defRPr>
                <a:solidFill>
                  <a:schemeClr val="tx1"/>
                </a:solidFill>
                <a:latin typeface="Segoe UI" charset="0"/>
              </a:defRPr>
            </a:lvl2pPr>
            <a:lvl3pPr marL="1143000" indent="-228600" eaLnBrk="0" hangingPunct="0">
              <a:defRPr>
                <a:solidFill>
                  <a:schemeClr val="tx1"/>
                </a:solidFill>
                <a:latin typeface="Segoe UI" charset="0"/>
              </a:defRPr>
            </a:lvl3pPr>
            <a:lvl4pPr marL="1600200" indent="-228600" eaLnBrk="0" hangingPunct="0">
              <a:defRPr>
                <a:solidFill>
                  <a:schemeClr val="tx1"/>
                </a:solidFill>
                <a:latin typeface="Segoe UI" charset="0"/>
              </a:defRPr>
            </a:lvl4pPr>
            <a:lvl5pPr marL="2057400" indent="-228600" eaLnBrk="0" hangingPunct="0">
              <a:defRPr>
                <a:solidFill>
                  <a:schemeClr val="tx1"/>
                </a:solidFill>
                <a:latin typeface="Segoe UI" charset="0"/>
              </a:defRPr>
            </a:lvl5pPr>
            <a:lvl6pPr marL="2514600" indent="-228600" eaLnBrk="0" fontAlgn="base" hangingPunct="0">
              <a:spcBef>
                <a:spcPct val="0"/>
              </a:spcBef>
              <a:spcAft>
                <a:spcPct val="0"/>
              </a:spcAft>
              <a:defRPr>
                <a:solidFill>
                  <a:schemeClr val="tx1"/>
                </a:solidFill>
                <a:latin typeface="Segoe UI" charset="0"/>
              </a:defRPr>
            </a:lvl6pPr>
            <a:lvl7pPr marL="2971800" indent="-228600" eaLnBrk="0" fontAlgn="base" hangingPunct="0">
              <a:spcBef>
                <a:spcPct val="0"/>
              </a:spcBef>
              <a:spcAft>
                <a:spcPct val="0"/>
              </a:spcAft>
              <a:defRPr>
                <a:solidFill>
                  <a:schemeClr val="tx1"/>
                </a:solidFill>
                <a:latin typeface="Segoe UI" charset="0"/>
              </a:defRPr>
            </a:lvl7pPr>
            <a:lvl8pPr marL="3429000" indent="-228600" eaLnBrk="0" fontAlgn="base" hangingPunct="0">
              <a:spcBef>
                <a:spcPct val="0"/>
              </a:spcBef>
              <a:spcAft>
                <a:spcPct val="0"/>
              </a:spcAft>
              <a:defRPr>
                <a:solidFill>
                  <a:schemeClr val="tx1"/>
                </a:solidFill>
                <a:latin typeface="Segoe UI" charset="0"/>
              </a:defRPr>
            </a:lvl8pPr>
            <a:lvl9pPr marL="3886200" indent="-228600" eaLnBrk="0" fontAlgn="base" hangingPunct="0">
              <a:spcBef>
                <a:spcPct val="0"/>
              </a:spcBef>
              <a:spcAft>
                <a:spcPct val="0"/>
              </a:spcAft>
              <a:defRPr>
                <a:solidFill>
                  <a:schemeClr val="tx1"/>
                </a:solidFill>
                <a:latin typeface="Segoe U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Segoe UI" panose="020B0502040204020203" pitchFamily="34" charset="0"/>
              </a:rPr>
              <a:t>TEXT STYLES</a:t>
            </a:r>
            <a:endParaRPr lang="en-US" altLang="da-DK" sz="1600" b="0" noProof="1">
              <a:solidFill>
                <a:schemeClr val="tx1"/>
              </a:solidFill>
              <a:latin typeface="+mn-lt"/>
              <a:cs typeface="Segoe UI" panose="020B0502040204020203" pitchFamily="34" charset="0"/>
            </a:endParaRPr>
          </a:p>
          <a:p>
            <a:pPr eaLnBrk="1" hangingPunct="1">
              <a:spcAft>
                <a:spcPts val="600"/>
              </a:spcAft>
              <a:defRPr/>
            </a:pPr>
            <a:r>
              <a:rPr lang="en-US" altLang="da-DK" sz="900" b="0" noProof="1">
                <a:solidFill>
                  <a:schemeClr val="tx1"/>
                </a:solidFill>
                <a:latin typeface="+mn-lt"/>
                <a:cs typeface="Segoe UI" panose="020B0502040204020203" pitchFamily="34" charset="0"/>
              </a:rPr>
              <a:t>Use the </a:t>
            </a:r>
            <a:r>
              <a:rPr lang="en-US" altLang="da-DK" sz="900" b="1" noProof="1">
                <a:solidFill>
                  <a:schemeClr val="tx1"/>
                </a:solidFill>
                <a:latin typeface="+mn-lt"/>
                <a:cs typeface="Segoe UI" panose="020B0502040204020203" pitchFamily="34" charset="0"/>
              </a:rPr>
              <a:t>TAB</a:t>
            </a:r>
            <a:r>
              <a:rPr lang="en-US" altLang="da-DK" sz="900" b="0" noProof="1">
                <a:solidFill>
                  <a:schemeClr val="tx1"/>
                </a:solidFill>
                <a:latin typeface="+mn-lt"/>
                <a:cs typeface="Segoe UI" panose="020B0502040204020203" pitchFamily="34" charset="0"/>
              </a:rPr>
              <a:t>-key</a:t>
            </a:r>
            <a:r>
              <a:rPr lang="en-US" altLang="da-DK" sz="900" b="0" baseline="0" noProof="1">
                <a:solidFill>
                  <a:schemeClr val="tx1"/>
                </a:solidFill>
                <a:latin typeface="+mn-lt"/>
                <a:cs typeface="Segoe UI" panose="020B0502040204020203" pitchFamily="34" charset="0"/>
              </a:rPr>
              <a:t> to jump through </a:t>
            </a:r>
            <a:br>
              <a:rPr lang="en-US" altLang="da-DK" sz="900" b="0" baseline="0" noProof="1">
                <a:solidFill>
                  <a:schemeClr val="tx1"/>
                </a:solidFill>
                <a:latin typeface="+mn-lt"/>
                <a:cs typeface="Segoe UI" panose="020B0502040204020203" pitchFamily="34" charset="0"/>
              </a:rPr>
            </a:br>
            <a:r>
              <a:rPr lang="en-US" altLang="da-DK" sz="900" b="0" baseline="0" noProof="1">
                <a:solidFill>
                  <a:schemeClr val="tx1"/>
                </a:solidFill>
                <a:latin typeface="+mn-lt"/>
                <a:cs typeface="Segoe UI" panose="020B0502040204020203" pitchFamily="34" charset="0"/>
              </a:rPr>
              <a:t>levels. Click </a:t>
            </a:r>
            <a:r>
              <a:rPr lang="en-US" altLang="da-DK" sz="900" b="1" baseline="0" noProof="1">
                <a:solidFill>
                  <a:schemeClr val="tx1"/>
                </a:solidFill>
                <a:latin typeface="+mn-lt"/>
                <a:cs typeface="Segoe UI" panose="020B0502040204020203" pitchFamily="34" charset="0"/>
              </a:rPr>
              <a:t>ENTER</a:t>
            </a:r>
            <a:r>
              <a:rPr lang="en-US" altLang="da-DK" sz="900" b="0" baseline="0" noProof="1">
                <a:solidFill>
                  <a:schemeClr val="tx1"/>
                </a:solidFill>
                <a:latin typeface="+mn-lt"/>
                <a:cs typeface="Segoe UI" panose="020B0502040204020203" pitchFamily="34" charset="0"/>
              </a:rPr>
              <a:t>, then </a:t>
            </a:r>
            <a:r>
              <a:rPr lang="en-US" altLang="da-DK" sz="900" b="1" baseline="0" noProof="1">
                <a:solidFill>
                  <a:schemeClr val="tx1"/>
                </a:solidFill>
                <a:latin typeface="+mn-lt"/>
                <a:cs typeface="Segoe UI" panose="020B0502040204020203" pitchFamily="34" charset="0"/>
              </a:rPr>
              <a:t>TAB</a:t>
            </a:r>
            <a:r>
              <a:rPr lang="en-US" altLang="da-DK" sz="900" b="0" baseline="0" noProof="1">
                <a:solidFill>
                  <a:schemeClr val="tx1"/>
                </a:solidFill>
                <a:latin typeface="+mn-lt"/>
                <a:cs typeface="Segoe UI" panose="020B0502040204020203"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Segoe UI" panose="020B0502040204020203" pitchFamily="34" charset="0"/>
              </a:rPr>
              <a:t>To go back in levels use </a:t>
            </a:r>
            <a:r>
              <a:rPr lang="en-US" altLang="da-DK" sz="900" b="1" baseline="0" noProof="1">
                <a:solidFill>
                  <a:schemeClr val="tx1"/>
                </a:solidFill>
                <a:latin typeface="+mn-lt"/>
                <a:cs typeface="Segoe UI" panose="020B0502040204020203" pitchFamily="34" charset="0"/>
              </a:rPr>
              <a:t>SHIFT-TAB</a:t>
            </a:r>
            <a:endParaRPr lang="en-US" sz="900" b="1" noProof="1">
              <a:solidFill>
                <a:schemeClr val="tx1"/>
              </a:solidFill>
              <a:latin typeface="+mn-lt"/>
              <a:cs typeface="Segoe UI" panose="020B0502040204020203" pitchFamily="34" charset="0"/>
            </a:endParaRPr>
          </a:p>
          <a:p>
            <a:pPr eaLnBrk="1" hangingPunct="1">
              <a:spcAft>
                <a:spcPts val="600"/>
              </a:spcAft>
              <a:defRPr/>
            </a:pPr>
            <a:r>
              <a:rPr lang="en-US" sz="900" noProof="1">
                <a:solidFill>
                  <a:schemeClr val="tx1"/>
                </a:solidFill>
                <a:latin typeface="+mn-lt"/>
                <a:cs typeface="Segoe UI" panose="020B0502040204020203" pitchFamily="34" charset="0"/>
              </a:rPr>
              <a:t>Alternatively, </a:t>
            </a:r>
            <a:r>
              <a:rPr lang="en-US" sz="900" b="1" noProof="1">
                <a:solidFill>
                  <a:schemeClr val="tx1"/>
                </a:solidFill>
                <a:latin typeface="+mn-lt"/>
                <a:cs typeface="Segoe UI" panose="020B0502040204020203" pitchFamily="34" charset="0"/>
              </a:rPr>
              <a:t>Increase</a:t>
            </a:r>
            <a:r>
              <a:rPr lang="en-US" sz="900" baseline="0" noProof="1">
                <a:solidFill>
                  <a:schemeClr val="tx1"/>
                </a:solidFill>
                <a:latin typeface="+mn-lt"/>
                <a:cs typeface="Segoe UI" panose="020B0502040204020203" pitchFamily="34" charset="0"/>
              </a:rPr>
              <a:t> and</a:t>
            </a:r>
            <a:br>
              <a:rPr lang="en-US" sz="900" baseline="0" noProof="1">
                <a:solidFill>
                  <a:schemeClr val="tx1"/>
                </a:solidFill>
                <a:latin typeface="+mn-lt"/>
                <a:cs typeface="Segoe UI" panose="020B0502040204020203" pitchFamily="34" charset="0"/>
              </a:rPr>
            </a:br>
            <a:r>
              <a:rPr lang="en-US" sz="900" b="1" baseline="0" noProof="1">
                <a:solidFill>
                  <a:schemeClr val="tx1"/>
                </a:solidFill>
                <a:latin typeface="+mn-lt"/>
                <a:cs typeface="Segoe UI" panose="020B0502040204020203" pitchFamily="34" charset="0"/>
              </a:rPr>
              <a:t>Decrease </a:t>
            </a:r>
            <a:r>
              <a:rPr lang="en-US" sz="900" baseline="0" noProof="1">
                <a:solidFill>
                  <a:schemeClr val="tx1"/>
                </a:solidFill>
                <a:latin typeface="+mn-lt"/>
                <a:cs typeface="Segoe UI" panose="020B0502040204020203" pitchFamily="34" charset="0"/>
              </a:rPr>
              <a:t>list level can be used</a:t>
            </a:r>
            <a:br>
              <a:rPr lang="en-US" altLang="da-DK" sz="900" b="0" noProof="1">
                <a:solidFill>
                  <a:schemeClr val="tx1"/>
                </a:solidFill>
                <a:latin typeface="+mn-lt"/>
                <a:cs typeface="Segoe UI" panose="020B0502040204020203" pitchFamily="34" charset="0"/>
              </a:rPr>
            </a:br>
            <a:br>
              <a:rPr lang="en-US" altLang="da-DK" sz="900" b="0" noProof="1">
                <a:solidFill>
                  <a:schemeClr val="tx1"/>
                </a:solidFill>
                <a:latin typeface="+mn-lt"/>
                <a:cs typeface="Segoe UI" panose="020B0502040204020203" pitchFamily="34" charset="0"/>
              </a:rPr>
            </a:br>
            <a:r>
              <a:rPr lang="en-US" sz="900" b="1" noProof="1">
                <a:solidFill>
                  <a:schemeClr val="tx1"/>
                </a:solidFill>
                <a:latin typeface="+mn-lt"/>
                <a:cs typeface="Segoe UI" panose="020B0502040204020203"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Segoe UI" panose="020B0502040204020203" pitchFamily="34" charset="0"/>
              </a:rPr>
              <a:t>Click the </a:t>
            </a:r>
            <a:r>
              <a:rPr lang="en-US" altLang="da-DK" sz="900" b="1" baseline="0" noProof="1">
                <a:solidFill>
                  <a:schemeClr val="tx1"/>
                </a:solidFill>
                <a:latin typeface="+mn-lt"/>
                <a:cs typeface="Segoe UI" panose="020B0502040204020203" pitchFamily="34" charset="0"/>
              </a:rPr>
              <a:t>Reset </a:t>
            </a:r>
            <a:r>
              <a:rPr lang="en-US" altLang="da-DK" sz="900" noProof="1">
                <a:solidFill>
                  <a:schemeClr val="tx1"/>
                </a:solidFill>
                <a:latin typeface="+mn-lt"/>
                <a:cs typeface="Segoe UI" panose="020B0502040204020203" pitchFamily="34" charset="0"/>
              </a:rPr>
              <a:t>menu to reset position, size</a:t>
            </a:r>
            <a:r>
              <a:rPr lang="en-US" altLang="da-DK" sz="900" baseline="0" noProof="1">
                <a:solidFill>
                  <a:schemeClr val="tx1"/>
                </a:solidFill>
                <a:latin typeface="+mn-lt"/>
                <a:cs typeface="Segoe UI" panose="020B0502040204020203"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Segoe UI" panose="020B0502040204020203" pitchFamily="34" charset="0"/>
              </a:rPr>
            </a:br>
            <a:r>
              <a:rPr lang="en-US" sz="1600" dirty="0">
                <a:latin typeface="+mn-lt"/>
                <a:cs typeface="Segoe UI" panose="020B0502040204020203"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Segoe UI" panose="020B0502040204020203" pitchFamily="34" charset="0"/>
              </a:rPr>
              <a:t>Click on the menu </a:t>
            </a:r>
            <a:r>
              <a:rPr lang="en-US" altLang="da-DK" sz="900" b="1" noProof="1">
                <a:solidFill>
                  <a:schemeClr val="tx1"/>
                </a:solidFill>
                <a:latin typeface="+mn-lt"/>
                <a:cs typeface="Segoe UI" panose="020B0502040204020203" pitchFamily="34" charset="0"/>
              </a:rPr>
              <a:t>New Slide </a:t>
            </a:r>
            <a:r>
              <a:rPr lang="en-US" altLang="da-DK" sz="900" b="0" noProof="1">
                <a:solidFill>
                  <a:schemeClr val="tx1"/>
                </a:solidFill>
                <a:latin typeface="+mn-lt"/>
                <a:cs typeface="Segoe UI" panose="020B0502040204020203" pitchFamily="34" charset="0"/>
              </a:rPr>
              <a:t>in the </a:t>
            </a:r>
            <a:r>
              <a:rPr lang="en-US" altLang="da-DK" sz="900" b="1" noProof="1">
                <a:solidFill>
                  <a:schemeClr val="tx1"/>
                </a:solidFill>
                <a:latin typeface="+mn-lt"/>
                <a:cs typeface="Segoe UI" panose="020B0502040204020203" pitchFamily="34" charset="0"/>
              </a:rPr>
              <a:t>Home</a:t>
            </a:r>
            <a:r>
              <a:rPr lang="en-US" altLang="da-DK" sz="900" b="0" noProof="1">
                <a:solidFill>
                  <a:schemeClr val="tx1"/>
                </a:solidFill>
                <a:latin typeface="+mn-lt"/>
                <a:cs typeface="Segoe UI" panose="020B0502040204020203" pitchFamily="34" charset="0"/>
              </a:rPr>
              <a:t> tab to insert a new slide</a:t>
            </a:r>
            <a:br>
              <a:rPr lang="en-US" altLang="da-DK" sz="900" b="0" noProof="1">
                <a:solidFill>
                  <a:schemeClr val="tx1"/>
                </a:solidFill>
                <a:latin typeface="+mn-lt"/>
                <a:cs typeface="Segoe UI" panose="020B0502040204020203" pitchFamily="34" charset="0"/>
              </a:rPr>
            </a:br>
            <a:br>
              <a:rPr lang="en-US" altLang="da-DK" sz="900" b="0" noProof="1">
                <a:solidFill>
                  <a:schemeClr val="tx1"/>
                </a:solidFill>
                <a:latin typeface="+mn-lt"/>
                <a:cs typeface="Segoe UI" panose="020B0502040204020203" pitchFamily="34" charset="0"/>
              </a:rPr>
            </a:br>
            <a:r>
              <a:rPr lang="en-US" altLang="da-DK" sz="900" b="1" noProof="1">
                <a:solidFill>
                  <a:schemeClr val="tx1"/>
                </a:solidFill>
                <a:latin typeface="+mn-lt"/>
                <a:cs typeface="Segoe UI" panose="020B0502040204020203" pitchFamily="34" charset="0"/>
              </a:rPr>
              <a:t>Change layout</a:t>
            </a:r>
            <a:endParaRPr lang="en-US" altLang="da-DK" sz="900" b="0" noProof="1">
              <a:solidFill>
                <a:schemeClr val="tx1"/>
              </a:solidFill>
              <a:latin typeface="+mn-lt"/>
              <a:cs typeface="Segoe UI" panose="020B0502040204020203" pitchFamily="34" charset="0"/>
            </a:endParaRPr>
          </a:p>
          <a:p>
            <a:pPr marL="0" indent="0">
              <a:spcAft>
                <a:spcPts val="600"/>
              </a:spcAft>
              <a:buFont typeface="+mj-lt"/>
              <a:buNone/>
            </a:pPr>
            <a:r>
              <a:rPr lang="en-US" sz="900" dirty="0">
                <a:solidFill>
                  <a:srgbClr val="000000"/>
                </a:solidFill>
                <a:latin typeface="+mn-lt"/>
                <a:ea typeface="Segoe UI" panose="020B0502040204020203" pitchFamily="34" charset="0"/>
              </a:rPr>
              <a:t>Click on the arrow next to </a:t>
            </a:r>
            <a:r>
              <a:rPr lang="en-US" sz="900" b="1" dirty="0">
                <a:solidFill>
                  <a:srgbClr val="000000"/>
                </a:solidFill>
                <a:latin typeface="+mn-lt"/>
                <a:ea typeface="Segoe UI" panose="020B0502040204020203" pitchFamily="34" charset="0"/>
              </a:rPr>
              <a:t>Layout</a:t>
            </a:r>
            <a:br>
              <a:rPr lang="en-US" sz="900" b="1" dirty="0">
                <a:solidFill>
                  <a:srgbClr val="000000"/>
                </a:solidFill>
                <a:latin typeface="+mn-lt"/>
                <a:ea typeface="Segoe UI" panose="020B0502040204020203" pitchFamily="34" charset="0"/>
              </a:rPr>
            </a:br>
            <a:r>
              <a:rPr lang="en-US" sz="900" dirty="0">
                <a:solidFill>
                  <a:srgbClr val="000000"/>
                </a:solidFill>
                <a:latin typeface="+mn-lt"/>
                <a:ea typeface="Segoe UI" panose="020B0502040204020203" pitchFamily="34" charset="0"/>
              </a:rPr>
              <a:t>to view a dropdown menu of possible slide layouts</a:t>
            </a:r>
            <a:endParaRPr lang="en-US" sz="900" dirty="0">
              <a:latin typeface="+mn-lt"/>
              <a:ea typeface="Segoe UI" panose="020B0502040204020203"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tretch>
            <a:fillRect/>
          </a:stretch>
        </p:blipFill>
        <p:spPr>
          <a:xfrm>
            <a:off x="2754703" y="4786646"/>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tretch>
            <a:fillRect/>
          </a:stretch>
        </p:blipFill>
        <p:spPr>
          <a:xfrm>
            <a:off x="2754703" y="3969651"/>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tretch>
            <a:fillRect/>
          </a:stretch>
        </p:blipFill>
        <p:spPr>
          <a:xfrm>
            <a:off x="2757401" y="3236496"/>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2754703" y="2525206"/>
            <a:ext cx="457143" cy="257143"/>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Time">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F79D2909-03AB-4893-81FF-90D7F88196A8}"/>
              </a:ext>
            </a:extLst>
          </p:cNvPr>
          <p:cNvSpPr/>
          <p:nvPr userDrawn="1"/>
        </p:nvSpPr>
        <p:spPr>
          <a:xfrm>
            <a:off x="0" y="0"/>
            <a:ext cx="12193199"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3" name="Date Placeholder 2" hidden="1">
            <a:extLst>
              <a:ext uri="{FF2B5EF4-FFF2-40B4-BE49-F238E27FC236}">
                <a16:creationId xmlns:a16="http://schemas.microsoft.com/office/drawing/2014/main" id="{87EDC819-22F5-4C96-B8A7-F00CFB7021B2}"/>
              </a:ext>
            </a:extLst>
          </p:cNvPr>
          <p:cNvSpPr>
            <a:spLocks noGrp="1"/>
          </p:cNvSpPr>
          <p:nvPr>
            <p:ph type="dt" sz="half" idx="18"/>
          </p:nvPr>
        </p:nvSpPr>
        <p:spPr bwMode="white"/>
        <p:txBody>
          <a:bodyPr/>
          <a:lstStyle/>
          <a:p>
            <a:fld id="{E23139D8-1B71-4F20-BFEA-4E1BAE128367}"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5BA65DA9-697B-4CBC-AD26-D10C6CBBC301}"/>
              </a:ext>
            </a:extLst>
          </p:cNvPr>
          <p:cNvSpPr>
            <a:spLocks noGrp="1"/>
          </p:cNvSpPr>
          <p:nvPr>
            <p:ph type="ftr" sz="quarter" idx="19"/>
          </p:nvPr>
        </p:nvSpPr>
        <p:spPr bwMode="white"/>
        <p:txBody>
          <a:bodyPr/>
          <a:lstStyle/>
          <a:p>
            <a:endParaRPr lang="en-US" dirty="0"/>
          </a:p>
        </p:txBody>
      </p:sp>
      <p:sp>
        <p:nvSpPr>
          <p:cNvPr id="6" name="Slide Number Placeholder 5">
            <a:extLst>
              <a:ext uri="{FF2B5EF4-FFF2-40B4-BE49-F238E27FC236}">
                <a16:creationId xmlns:a16="http://schemas.microsoft.com/office/drawing/2014/main" id="{BF0B8AC3-A90C-406C-B73E-E14C71D76901}"/>
              </a:ext>
            </a:extLst>
          </p:cNvPr>
          <p:cNvSpPr>
            <a:spLocks noGrp="1"/>
          </p:cNvSpPr>
          <p:nvPr>
            <p:ph type="sldNum" sz="quarter" idx="20"/>
          </p:nvPr>
        </p:nvSpPr>
        <p:spPr bwMode="white"/>
        <p:txBody>
          <a:bodyPr/>
          <a:lstStyle/>
          <a:p>
            <a:fld id="{23AA811B-2EBD-4900-905E-5BE206449611}" type="slidenum">
              <a:rPr lang="en-US" smtClean="0"/>
              <a:pPr/>
              <a:t>‹#›</a:t>
            </a:fld>
            <a:endParaRPr lang="en-US" dirty="0"/>
          </a:p>
        </p:txBody>
      </p:sp>
      <p:sp>
        <p:nvSpPr>
          <p:cNvPr id="13" name="Title 1">
            <a:extLst>
              <a:ext uri="{FF2B5EF4-FFF2-40B4-BE49-F238E27FC236}">
                <a16:creationId xmlns:a16="http://schemas.microsoft.com/office/drawing/2014/main" id="{B72A1870-946F-45AC-8895-297326B398BF}"/>
              </a:ext>
            </a:extLst>
          </p:cNvPr>
          <p:cNvSpPr>
            <a:spLocks noGrp="1"/>
          </p:cNvSpPr>
          <p:nvPr>
            <p:ph type="title" hasCustomPrompt="1"/>
          </p:nvPr>
        </p:nvSpPr>
        <p:spPr bwMode="white">
          <a:xfrm>
            <a:off x="985838" y="1010376"/>
            <a:ext cx="10847362" cy="600938"/>
          </a:xfrm>
        </p:spPr>
        <p:txBody>
          <a:bodyPr/>
          <a:lstStyle>
            <a:lvl1pPr>
              <a:defRPr/>
            </a:lvl1pPr>
          </a:lstStyle>
          <a:p>
            <a:r>
              <a:rPr lang="en-US" noProof="0" dirty="0"/>
              <a:t>Click to add Agenda title</a:t>
            </a:r>
          </a:p>
        </p:txBody>
      </p:sp>
      <p:sp>
        <p:nvSpPr>
          <p:cNvPr id="7" name="Text Placeholder 2"/>
          <p:cNvSpPr>
            <a:spLocks noGrp="1"/>
          </p:cNvSpPr>
          <p:nvPr>
            <p:ph type="body" sz="quarter" idx="13" hasCustomPrompt="1"/>
          </p:nvPr>
        </p:nvSpPr>
        <p:spPr bwMode="white">
          <a:xfrm>
            <a:off x="2330449" y="1782000"/>
            <a:ext cx="8515351" cy="4003200"/>
          </a:xfrm>
        </p:spPr>
        <p:txBody>
          <a:bodyPr/>
          <a:lstStyle>
            <a:lvl1pPr marL="0" indent="0">
              <a:lnSpc>
                <a:spcPts val="2400"/>
              </a:lnSpc>
              <a:spcAft>
                <a:spcPts val="0"/>
              </a:spcAft>
              <a:buFont typeface="Segoe UI" panose="020B0502040204020203" pitchFamily="34" charset="0"/>
              <a:buChar char="​"/>
              <a:defRPr sz="1600">
                <a:solidFill>
                  <a:schemeClr val="accent1"/>
                </a:solidFill>
              </a:defRPr>
            </a:lvl1pPr>
            <a:lvl2pPr marL="0" indent="0">
              <a:lnSpc>
                <a:spcPts val="2400"/>
              </a:lnSpc>
              <a:spcBef>
                <a:spcPts val="0"/>
              </a:spcBef>
              <a:spcAft>
                <a:spcPts val="0"/>
              </a:spcAft>
              <a:buFont typeface="Segoe UI" panose="020B0502040204020203" pitchFamily="34" charset="0"/>
              <a:buChar char="​"/>
              <a:defRPr sz="1600" b="1">
                <a:solidFill>
                  <a:schemeClr val="accent1"/>
                </a:solidFill>
              </a:defRPr>
            </a:lvl2pPr>
            <a:lvl3pPr marL="0" indent="0">
              <a:lnSpc>
                <a:spcPts val="2400"/>
              </a:lnSpc>
              <a:spcBef>
                <a:spcPts val="0"/>
              </a:spcBef>
              <a:spcAft>
                <a:spcPts val="0"/>
              </a:spcAft>
              <a:buFont typeface="Segoe UI" panose="020B0502040204020203" pitchFamily="34" charset="0"/>
              <a:buChar char="​"/>
              <a:defRPr sz="1600">
                <a:solidFill>
                  <a:schemeClr val="accent1"/>
                </a:solidFill>
              </a:defRPr>
            </a:lvl3pPr>
            <a:lvl4pPr marL="0" indent="0">
              <a:lnSpc>
                <a:spcPts val="2400"/>
              </a:lnSpc>
              <a:spcBef>
                <a:spcPts val="0"/>
              </a:spcBef>
              <a:spcAft>
                <a:spcPts val="0"/>
              </a:spcAft>
              <a:buFont typeface="Segoe UI" panose="020B0502040204020203" pitchFamily="34" charset="0"/>
              <a:buChar char="​"/>
              <a:defRPr sz="1600">
                <a:solidFill>
                  <a:schemeClr val="accent1"/>
                </a:solidFill>
              </a:defRPr>
            </a:lvl4pPr>
            <a:lvl5pPr marL="0" indent="0">
              <a:lnSpc>
                <a:spcPts val="2400"/>
              </a:lnSpc>
              <a:spcBef>
                <a:spcPts val="0"/>
              </a:spcBef>
              <a:spcAft>
                <a:spcPts val="0"/>
              </a:spcAft>
              <a:buFont typeface="Segoe UI" panose="020B0502040204020203" pitchFamily="34" charset="0"/>
              <a:buChar char="​"/>
              <a:defRPr sz="1600">
                <a:solidFill>
                  <a:schemeClr val="accent1"/>
                </a:solidFill>
              </a:defRPr>
            </a:lvl5pPr>
            <a:lvl6pPr marL="0" indent="0">
              <a:lnSpc>
                <a:spcPts val="2400"/>
              </a:lnSpc>
              <a:spcBef>
                <a:spcPts val="0"/>
              </a:spcBef>
              <a:spcAft>
                <a:spcPts val="0"/>
              </a:spcAft>
              <a:buFont typeface="Segoe UI" panose="020B0502040204020203" pitchFamily="34" charset="0"/>
              <a:buChar char="​"/>
              <a:defRPr sz="1600">
                <a:solidFill>
                  <a:schemeClr val="accent1"/>
                </a:solidFill>
              </a:defRPr>
            </a:lvl6pPr>
            <a:lvl7pPr marL="0" indent="0">
              <a:lnSpc>
                <a:spcPts val="2400"/>
              </a:lnSpc>
              <a:spcBef>
                <a:spcPts val="0"/>
              </a:spcBef>
              <a:spcAft>
                <a:spcPts val="0"/>
              </a:spcAft>
              <a:buFont typeface="Segoe UI" panose="020B0502040204020203" pitchFamily="34" charset="0"/>
              <a:buChar char="​"/>
              <a:defRPr sz="1600" cap="none" baseline="0">
                <a:solidFill>
                  <a:schemeClr val="accent1"/>
                </a:solidFill>
              </a:defRPr>
            </a:lvl7pPr>
            <a:lvl8pPr marL="0" indent="0">
              <a:lnSpc>
                <a:spcPts val="2400"/>
              </a:lnSpc>
              <a:spcBef>
                <a:spcPts val="0"/>
              </a:spcBef>
              <a:spcAft>
                <a:spcPts val="0"/>
              </a:spcAft>
              <a:buFont typeface="Segoe UI" panose="020B0502040204020203" pitchFamily="34" charset="0"/>
              <a:buChar char="​"/>
              <a:defRPr sz="1600">
                <a:solidFill>
                  <a:schemeClr val="accent1"/>
                </a:solidFill>
              </a:defRPr>
            </a:lvl8pPr>
            <a:lvl9pPr marL="0" indent="0">
              <a:lnSpc>
                <a:spcPts val="2400"/>
              </a:lnSpc>
              <a:spcBef>
                <a:spcPts val="0"/>
              </a:spcBef>
              <a:buFont typeface="Segoe UI" panose="020B0502040204020203" pitchFamily="34" charset="0"/>
              <a:buChar char="​"/>
              <a:defRPr sz="1600">
                <a:solidFill>
                  <a:schemeClr val="accent1"/>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a6</a:t>
            </a:r>
          </a:p>
          <a:p>
            <a:pPr lvl="6"/>
            <a:r>
              <a:rPr lang="en-US" noProof="0" dirty="0"/>
              <a:t>a7</a:t>
            </a:r>
          </a:p>
          <a:p>
            <a:pPr lvl="7"/>
            <a:r>
              <a:rPr lang="en-US" noProof="0" dirty="0"/>
              <a:t>a8</a:t>
            </a:r>
          </a:p>
          <a:p>
            <a:pPr lvl="8"/>
            <a:r>
              <a:rPr lang="en-US" noProof="0" dirty="0"/>
              <a:t>a9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white">
          <a:xfrm>
            <a:off x="985836" y="1782000"/>
            <a:ext cx="1344613" cy="4003200"/>
          </a:xfrm>
        </p:spPr>
        <p:txBody>
          <a:bodyPr/>
          <a:lstStyle>
            <a:lvl1pPr marL="0" indent="0">
              <a:lnSpc>
                <a:spcPts val="2400"/>
              </a:lnSpc>
              <a:spcAft>
                <a:spcPts val="0"/>
              </a:spcAft>
              <a:buFont typeface="Segoe UI" panose="020B0502040204020203" pitchFamily="34" charset="0"/>
              <a:buChar char="​"/>
              <a:defRPr sz="1600">
                <a:solidFill>
                  <a:schemeClr val="accent1"/>
                </a:solidFill>
              </a:defRPr>
            </a:lvl1pPr>
            <a:lvl2pPr marL="0" indent="0">
              <a:lnSpc>
                <a:spcPts val="2400"/>
              </a:lnSpc>
              <a:spcAft>
                <a:spcPts val="0"/>
              </a:spcAft>
              <a:buFont typeface="Segoe UI" panose="020B0502040204020203" pitchFamily="34" charset="0"/>
              <a:buChar char="​"/>
              <a:defRPr sz="1600" b="1">
                <a:solidFill>
                  <a:schemeClr val="accent1"/>
                </a:solidFill>
              </a:defRPr>
            </a:lvl2pPr>
            <a:lvl3pPr marL="0" indent="0">
              <a:lnSpc>
                <a:spcPts val="2400"/>
              </a:lnSpc>
              <a:spcAft>
                <a:spcPts val="0"/>
              </a:spcAft>
              <a:buFont typeface="Segoe UI" panose="020B0502040204020203" pitchFamily="34" charset="0"/>
              <a:buChar char="​"/>
              <a:defRPr sz="1600">
                <a:solidFill>
                  <a:schemeClr val="accent1"/>
                </a:solidFill>
              </a:defRPr>
            </a:lvl3pPr>
            <a:lvl4pPr>
              <a:lnSpc>
                <a:spcPts val="2400"/>
              </a:lnSpc>
              <a:spcAft>
                <a:spcPts val="0"/>
              </a:spcAft>
              <a:buFont typeface="Segoe UI" panose="020B0502040204020203" pitchFamily="34" charset="0"/>
              <a:buChar char="​"/>
              <a:defRPr sz="1600">
                <a:solidFill>
                  <a:schemeClr val="accent1"/>
                </a:solidFill>
              </a:defRPr>
            </a:lvl4pPr>
            <a:lvl5pPr>
              <a:lnSpc>
                <a:spcPts val="2400"/>
              </a:lnSpc>
              <a:spcAft>
                <a:spcPts val="0"/>
              </a:spcAft>
              <a:buFont typeface="Segoe UI" panose="020B0502040204020203" pitchFamily="34" charset="0"/>
              <a:buChar char="​"/>
              <a:defRPr sz="1600">
                <a:solidFill>
                  <a:schemeClr val="accent1"/>
                </a:solidFill>
              </a:defRPr>
            </a:lvl5pPr>
            <a:lvl6pPr marL="0" indent="0">
              <a:lnSpc>
                <a:spcPts val="2400"/>
              </a:lnSpc>
              <a:spcAft>
                <a:spcPts val="0"/>
              </a:spcAft>
              <a:buFont typeface="Segoe UI" panose="020B0502040204020203" pitchFamily="34" charset="0"/>
              <a:buChar char="​"/>
              <a:defRPr sz="1600" b="1">
                <a:solidFill>
                  <a:schemeClr val="accent1"/>
                </a:solidFill>
              </a:defRPr>
            </a:lvl6pPr>
            <a:lvl7pPr>
              <a:lnSpc>
                <a:spcPts val="2400"/>
              </a:lnSpc>
              <a:spcAft>
                <a:spcPts val="0"/>
              </a:spcAft>
              <a:defRPr sz="1600" b="0">
                <a:solidFill>
                  <a:schemeClr val="accent1"/>
                </a:solidFill>
              </a:defRPr>
            </a:lvl7pPr>
            <a:lvl8pPr>
              <a:lnSpc>
                <a:spcPts val="2400"/>
              </a:lnSpc>
              <a:spcAft>
                <a:spcPts val="0"/>
              </a:spcAft>
              <a:defRPr sz="1600" b="1">
                <a:solidFill>
                  <a:schemeClr val="accent1"/>
                </a:solidFill>
              </a:defRPr>
            </a:lvl8pPr>
            <a:lvl9pPr>
              <a:lnSpc>
                <a:spcPts val="2400"/>
              </a:lnSpc>
              <a:spcAft>
                <a:spcPts val="0"/>
              </a:spcAft>
              <a:defRPr sz="1600">
                <a:solidFill>
                  <a:schemeClr val="accent1"/>
                </a:solidFill>
              </a:defRPr>
            </a:lvl9pPr>
          </a:lstStyle>
          <a:p>
            <a:pPr lvl="0"/>
            <a:r>
              <a:rPr lang="en-US" dirty="0"/>
              <a:t>0900-1000</a:t>
            </a:r>
          </a:p>
          <a:p>
            <a:pPr lvl="1"/>
            <a:r>
              <a:rPr lang="en-US" dirty="0"/>
              <a:t>02</a:t>
            </a:r>
          </a:p>
          <a:p>
            <a:pPr lvl="2"/>
            <a:r>
              <a:rPr lang="en-US" dirty="0"/>
              <a:t>03</a:t>
            </a:r>
          </a:p>
          <a:p>
            <a:pPr lvl="3"/>
            <a:r>
              <a:rPr lang="en-US" dirty="0"/>
              <a:t>04</a:t>
            </a:r>
          </a:p>
          <a:p>
            <a:pPr lvl="4"/>
            <a:r>
              <a:rPr lang="en-US" dirty="0"/>
              <a:t>05</a:t>
            </a:r>
          </a:p>
          <a:p>
            <a:pPr lvl="5"/>
            <a:r>
              <a:rPr lang="en-US" dirty="0"/>
              <a:t>06</a:t>
            </a:r>
          </a:p>
          <a:p>
            <a:pPr lvl="6"/>
            <a:r>
              <a:rPr lang="en-US" dirty="0"/>
              <a:t>07</a:t>
            </a:r>
          </a:p>
          <a:p>
            <a:pPr lvl="7"/>
            <a:r>
              <a:rPr lang="en-US" dirty="0"/>
              <a:t>08</a:t>
            </a:r>
          </a:p>
          <a:p>
            <a:pPr lvl="8"/>
            <a:r>
              <a:rPr lang="en-US" dirty="0"/>
              <a:t>09</a:t>
            </a:r>
          </a:p>
        </p:txBody>
      </p:sp>
      <p:sp>
        <p:nvSpPr>
          <p:cNvPr id="19" name="text" descr="{&quot;templafy&quot;:{&quot;id&quot;:&quot;f00e6a92-54ec-4992-bad9-1d09628b59f9&quot;}}">
            <a:extLst>
              <a:ext uri="{FF2B5EF4-FFF2-40B4-BE49-F238E27FC236}">
                <a16:creationId xmlns:a16="http://schemas.microsoft.com/office/drawing/2014/main" id="{1B0A1149-A398-4CEB-8C71-04865A3EEB0F}"/>
              </a:ext>
            </a:extLst>
          </p:cNvPr>
          <p:cNvSpPr txBox="1"/>
          <p:nvPr userDrawn="1"/>
        </p:nvSpPr>
        <p:spPr>
          <a:xfrm>
            <a:off x="985836" y="6318000"/>
            <a:ext cx="1377175" cy="180000"/>
          </a:xfrm>
          <a:prstGeom prst="rect">
            <a:avLst/>
          </a:prstGeom>
          <a:noFill/>
        </p:spPr>
        <p:txBody>
          <a:bodyPr wrap="square" lIns="0" tIns="0" rIns="0" bIns="0" rtlCol="0" anchor="b" anchorCtr="0">
            <a:noAutofit/>
          </a:bodyPr>
          <a:lstStyle/>
          <a:p>
            <a:endParaRPr lang="en-US" sz="700" b="1" dirty="0">
              <a:solidFill>
                <a:schemeClr val="accent1"/>
              </a:solidFill>
            </a:endParaRPr>
          </a:p>
        </p:txBody>
      </p:sp>
      <p:pic>
        <p:nvPicPr>
          <p:cNvPr id="14" name="image" descr="{&quot;templafy&quot;:{&quot;id&quot;:&quot;b3157747-58dc-48ce-898f-98ca7b4f0180&quot;}}">
            <a:extLst>
              <a:ext uri="{FF2B5EF4-FFF2-40B4-BE49-F238E27FC236}">
                <a16:creationId xmlns:a16="http://schemas.microsoft.com/office/drawing/2014/main" id="{DAB0277F-EA16-466C-9584-81783ABB91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265" y="6289495"/>
            <a:ext cx="230372" cy="200204"/>
          </a:xfrm>
          <a:prstGeom prst="rect">
            <a:avLst/>
          </a:prstGeom>
        </p:spPr>
      </p:pic>
      <p:sp>
        <p:nvSpPr>
          <p:cNvPr id="11" name="TextBox 10" descr="{&quot;templafy&quot;:{&quot;id&quot;:&quot;20d69e45-d962-4261-a941-1789161588f0&quot;}}">
            <a:extLst>
              <a:ext uri="{FF2B5EF4-FFF2-40B4-BE49-F238E27FC236}">
                <a16:creationId xmlns:a16="http://schemas.microsoft.com/office/drawing/2014/main" id="{A02AE631-2761-81F6-883D-9226C980C450}"/>
              </a:ext>
            </a:extLst>
          </p:cNvPr>
          <p:cNvSpPr txBox="1"/>
          <p:nvPr userDrawn="1"/>
        </p:nvSpPr>
        <p:spPr>
          <a:xfrm>
            <a:off x="986400" y="6390278"/>
            <a:ext cx="973025" cy="107722"/>
          </a:xfrm>
          <a:prstGeom prst="rect">
            <a:avLst/>
          </a:prstGeom>
          <a:noFill/>
        </p:spPr>
        <p:txBody>
          <a:bodyPr wrap="square" lIns="0" tIns="0" rIns="0" bIns="0" rtlCol="0" anchor="b" anchorCtr="0">
            <a:spAutoFit/>
          </a:bodyPr>
          <a:lstStyle/>
          <a:p>
            <a:pPr marL="0" indent="0" algn="l">
              <a:spcAft>
                <a:spcPts val="600"/>
              </a:spcAft>
              <a:buClr>
                <a:schemeClr val="accent1"/>
              </a:buClr>
              <a:buFont typeface="Segoe UI" panose="020B0502040204020203" pitchFamily="34" charset="0"/>
              <a:buNone/>
            </a:pPr>
            <a:r>
              <a:rPr lang="en-US" sz="700" b="1" dirty="0">
                <a:solidFill>
                  <a:schemeClr val="accent1"/>
                </a:solidFill>
              </a:rPr>
              <a:t>EisnerAmper</a:t>
            </a:r>
          </a:p>
        </p:txBody>
      </p:sp>
    </p:spTree>
    <p:extLst>
      <p:ext uri="{BB962C8B-B14F-4D97-AF65-F5344CB8AC3E}">
        <p14:creationId xmlns:p14="http://schemas.microsoft.com/office/powerpoint/2010/main" val="33476651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003E5A36-DD94-4AAD-B88F-3E54F419D14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1C25A8E-E672-4247-9CCB-0C15F0259427}" type="datetime4">
              <a:rPr lang="en-US" smtClean="0"/>
              <a:t>January 26, 2026</a:t>
            </a:fld>
            <a:endParaRPr lang="en-US" dirty="0"/>
          </a:p>
        </p:txBody>
      </p:sp>
      <p:sp>
        <p:nvSpPr>
          <p:cNvPr id="16" name="Footer Placeholder 4">
            <a:extLst>
              <a:ext uri="{FF2B5EF4-FFF2-40B4-BE49-F238E27FC236}">
                <a16:creationId xmlns:a16="http://schemas.microsoft.com/office/drawing/2014/main" id="{09C9A298-4737-4B8D-B7B1-DFA42871D1F4}"/>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9" name="Slide Number Placeholder 5">
            <a:extLst>
              <a:ext uri="{FF2B5EF4-FFF2-40B4-BE49-F238E27FC236}">
                <a16:creationId xmlns:a16="http://schemas.microsoft.com/office/drawing/2014/main" id="{971A8D37-53DB-41C1-B307-1A876A003A9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2" name="TextBox 1">
            <a:extLst>
              <a:ext uri="{FF2B5EF4-FFF2-40B4-BE49-F238E27FC236}">
                <a16:creationId xmlns:a16="http://schemas.microsoft.com/office/drawing/2014/main" id="{8DB08923-65FD-4219-9C4F-89323230CFB8}"/>
              </a:ext>
            </a:extLst>
          </p:cNvPr>
          <p:cNvSpPr txBox="1"/>
          <p:nvPr userDrawn="1"/>
        </p:nvSpPr>
        <p:spPr>
          <a:xfrm>
            <a:off x="-1" y="-277000"/>
            <a:ext cx="12191999" cy="184666"/>
          </a:xfrm>
          <a:prstGeom prst="rect">
            <a:avLst/>
          </a:prstGeom>
          <a:noFill/>
        </p:spPr>
        <p:txBody>
          <a:bodyPr wrap="square" lIns="0" tIns="0" rIns="0" bIns="0" rtlCol="0" anchor="b" anchorCtr="0">
            <a:spAutoFit/>
          </a:bodyPr>
          <a:lstStyle/>
          <a:p>
            <a:r>
              <a:rPr lang="en-US" sz="1200" dirty="0"/>
              <a:t>Right-click on the picture select “Send to Back” to get overlay on top of the picture. If necessary, change the transparency.</a:t>
            </a:r>
          </a:p>
        </p:txBody>
      </p:sp>
      <p:sp>
        <p:nvSpPr>
          <p:cNvPr id="46" name="Background">
            <a:extLst>
              <a:ext uri="{FF2B5EF4-FFF2-40B4-BE49-F238E27FC236}">
                <a16:creationId xmlns:a16="http://schemas.microsoft.com/office/drawing/2014/main" id="{4E3B272B-441D-4744-8460-97C8369BD25E}"/>
              </a:ext>
            </a:extLst>
          </p:cNvPr>
          <p:cNvSpPr/>
          <p:nvPr userDrawn="1"/>
        </p:nvSpPr>
        <p:spPr>
          <a:xfrm>
            <a:off x="0" y="0"/>
            <a:ext cx="12193199"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8" name="Overlay">
            <a:extLst>
              <a:ext uri="{FF2B5EF4-FFF2-40B4-BE49-F238E27FC236}">
                <a16:creationId xmlns:a16="http://schemas.microsoft.com/office/drawing/2014/main" id="{DF660063-6C7F-4457-8961-4E8F5CB0B449}"/>
              </a:ext>
            </a:extLst>
          </p:cNvPr>
          <p:cNvSpPr>
            <a:spLocks noGrp="1"/>
          </p:cNvSpPr>
          <p:nvPr>
            <p:ph type="body" sz="quarter" idx="18" hasCustomPrompt="1"/>
          </p:nvPr>
        </p:nvSpPr>
        <p:spPr>
          <a:xfrm>
            <a:off x="0" y="0"/>
            <a:ext cx="12192000" cy="6858000"/>
          </a:xfrm>
          <a:custGeom>
            <a:avLst/>
            <a:gdLst>
              <a:gd name="connsiteX0" fmla="*/ 0 w 12192000"/>
              <a:gd name="connsiteY0" fmla="*/ 0 h 6858000"/>
              <a:gd name="connsiteX1" fmla="*/ 10014553 w 12192000"/>
              <a:gd name="connsiteY1" fmla="*/ 0 h 6858000"/>
              <a:gd name="connsiteX2" fmla="*/ 8691676 w 12192000"/>
              <a:gd name="connsiteY2" fmla="*/ 2315215 h 6858000"/>
              <a:gd name="connsiteX3" fmla="*/ 12192000 w 12192000"/>
              <a:gd name="connsiteY3" fmla="*/ 2315215 h 6858000"/>
              <a:gd name="connsiteX4" fmla="*/ 12192000 w 12192000"/>
              <a:gd name="connsiteY4" fmla="*/ 4754880 h 6858000"/>
              <a:gd name="connsiteX5" fmla="*/ 7297690 w 12192000"/>
              <a:gd name="connsiteY5" fmla="*/ 4754880 h 6858000"/>
              <a:gd name="connsiteX6" fmla="*/ 6096001 w 12192000"/>
              <a:gd name="connsiteY6" fmla="*/ 6857999 h 6858000"/>
              <a:gd name="connsiteX7" fmla="*/ 6096001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0014553" y="0"/>
                </a:lnTo>
                <a:lnTo>
                  <a:pt x="8691676" y="2315215"/>
                </a:lnTo>
                <a:lnTo>
                  <a:pt x="12192000" y="2315215"/>
                </a:lnTo>
                <a:lnTo>
                  <a:pt x="12192000" y="4754880"/>
                </a:lnTo>
                <a:lnTo>
                  <a:pt x="7297690" y="4754880"/>
                </a:lnTo>
                <a:lnTo>
                  <a:pt x="6096001" y="6857999"/>
                </a:lnTo>
                <a:lnTo>
                  <a:pt x="6096001" y="6858000"/>
                </a:lnTo>
                <a:lnTo>
                  <a:pt x="0" y="6858000"/>
                </a:lnTo>
                <a:close/>
              </a:path>
            </a:pathLst>
          </a:custGeom>
          <a:solidFill>
            <a:schemeClr val="bg1">
              <a:alpha val="30000"/>
            </a:schemeClr>
          </a:solidFill>
        </p:spPr>
        <p:txBody>
          <a:bodyPr wrap="square">
            <a:noAutofit/>
          </a:bodyPr>
          <a:lstStyle>
            <a:lvl1pPr marL="0" indent="0">
              <a:buNone/>
              <a:defRPr sz="100">
                <a:noFill/>
              </a:defRPr>
            </a:lvl1pPr>
          </a:lstStyle>
          <a:p>
            <a:pPr lvl="0"/>
            <a:r>
              <a:rPr lang="en-US" dirty="0"/>
              <a:t>.</a:t>
            </a:r>
          </a:p>
        </p:txBody>
      </p:sp>
      <p:sp>
        <p:nvSpPr>
          <p:cNvPr id="13" name="Picture placeholder">
            <a:extLst>
              <a:ext uri="{FF2B5EF4-FFF2-40B4-BE49-F238E27FC236}">
                <a16:creationId xmlns:a16="http://schemas.microsoft.com/office/drawing/2014/main" id="{FC38736A-C4AF-459C-8C32-7D4D611D072E}"/>
              </a:ext>
            </a:extLst>
          </p:cNvPr>
          <p:cNvSpPr>
            <a:spLocks noGrp="1"/>
          </p:cNvSpPr>
          <p:nvPr>
            <p:ph type="pic" sz="quarter" idx="13" hasCustomPrompt="1"/>
          </p:nvPr>
        </p:nvSpPr>
        <p:spPr>
          <a:xfrm>
            <a:off x="0" y="-1"/>
            <a:ext cx="12193200" cy="6861600"/>
          </a:xfrm>
          <a:custGeom>
            <a:avLst/>
            <a:gdLst>
              <a:gd name="connsiteX0" fmla="*/ 7297690 w 12193200"/>
              <a:gd name="connsiteY0" fmla="*/ 4754881 h 6861600"/>
              <a:gd name="connsiteX1" fmla="*/ 6096001 w 12193200"/>
              <a:gd name="connsiteY1" fmla="*/ 6858000 h 6861600"/>
              <a:gd name="connsiteX2" fmla="*/ 6096001 w 12193200"/>
              <a:gd name="connsiteY2" fmla="*/ 6858001 h 6861600"/>
              <a:gd name="connsiteX3" fmla="*/ 12192000 w 12193200"/>
              <a:gd name="connsiteY3" fmla="*/ 6858001 h 6861600"/>
              <a:gd name="connsiteX4" fmla="*/ 12192000 w 12193200"/>
              <a:gd name="connsiteY4" fmla="*/ 4754881 h 6861600"/>
              <a:gd name="connsiteX5" fmla="*/ 10014553 w 12193200"/>
              <a:gd name="connsiteY5" fmla="*/ 1 h 6861600"/>
              <a:gd name="connsiteX6" fmla="*/ 8691676 w 12193200"/>
              <a:gd name="connsiteY6" fmla="*/ 2315216 h 6861600"/>
              <a:gd name="connsiteX7" fmla="*/ 12192000 w 12193200"/>
              <a:gd name="connsiteY7" fmla="*/ 2315216 h 6861600"/>
              <a:gd name="connsiteX8" fmla="*/ 12192000 w 12193200"/>
              <a:gd name="connsiteY8" fmla="*/ 1 h 6861600"/>
              <a:gd name="connsiteX9" fmla="*/ 0 w 12193200"/>
              <a:gd name="connsiteY9" fmla="*/ 0 h 6861600"/>
              <a:gd name="connsiteX10" fmla="*/ 12193200 w 12193200"/>
              <a:gd name="connsiteY10" fmla="*/ 0 h 6861600"/>
              <a:gd name="connsiteX11" fmla="*/ 12193200 w 12193200"/>
              <a:gd name="connsiteY11" fmla="*/ 6861600 h 6861600"/>
              <a:gd name="connsiteX12" fmla="*/ 0 w 12193200"/>
              <a:gd name="connsiteY12"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3200" h="6861600">
                <a:moveTo>
                  <a:pt x="7297690" y="4754881"/>
                </a:moveTo>
                <a:lnTo>
                  <a:pt x="6096001" y="6858000"/>
                </a:lnTo>
                <a:lnTo>
                  <a:pt x="6096001" y="6858001"/>
                </a:lnTo>
                <a:lnTo>
                  <a:pt x="12192000" y="6858001"/>
                </a:lnTo>
                <a:lnTo>
                  <a:pt x="12192000" y="4754881"/>
                </a:lnTo>
                <a:close/>
                <a:moveTo>
                  <a:pt x="10014553" y="1"/>
                </a:moveTo>
                <a:lnTo>
                  <a:pt x="8691676" y="2315216"/>
                </a:lnTo>
                <a:lnTo>
                  <a:pt x="12192000" y="2315216"/>
                </a:lnTo>
                <a:lnTo>
                  <a:pt x="12192000" y="1"/>
                </a:lnTo>
                <a:close/>
                <a:moveTo>
                  <a:pt x="0" y="0"/>
                </a:moveTo>
                <a:lnTo>
                  <a:pt x="12193200" y="0"/>
                </a:lnTo>
                <a:lnTo>
                  <a:pt x="12193200" y="6861600"/>
                </a:lnTo>
                <a:lnTo>
                  <a:pt x="0" y="6861600"/>
                </a:lnTo>
                <a:close/>
              </a:path>
            </a:pathLst>
          </a:custGeom>
          <a:solidFill>
            <a:schemeClr val="bg1">
              <a:lumMod val="95000"/>
            </a:schemeClr>
          </a:solidFill>
        </p:spPr>
        <p:txBody>
          <a:bodyPr wrap="square" lIns="6336000" tIns="0" anchor="ctr" anchorCtr="0">
            <a:noAutofit/>
          </a:bodyPr>
          <a:lstStyle>
            <a:lvl1pPr marL="0" indent="0" algn="l">
              <a:spcAft>
                <a:spcPts val="0"/>
              </a:spcAft>
              <a:buNone/>
              <a:defRPr sz="1600"/>
            </a:lvl1pPr>
          </a:lstStyle>
          <a:p>
            <a:r>
              <a:rPr lang="en-US" dirty="0"/>
              <a:t>Click on icon and insert picture or</a:t>
            </a:r>
            <a:br>
              <a:rPr lang="en-US" dirty="0"/>
            </a:br>
            <a:r>
              <a:rPr lang="en-US" dirty="0"/>
              <a:t>click on the frame and insert from Templafy Images</a:t>
            </a:r>
          </a:p>
        </p:txBody>
      </p:sp>
      <p:sp>
        <p:nvSpPr>
          <p:cNvPr id="15" name="Title 1">
            <a:extLst>
              <a:ext uri="{FF2B5EF4-FFF2-40B4-BE49-F238E27FC236}">
                <a16:creationId xmlns:a16="http://schemas.microsoft.com/office/drawing/2014/main" id="{5E2E4277-3E81-4087-9488-F743FF42A000}"/>
              </a:ext>
            </a:extLst>
          </p:cNvPr>
          <p:cNvSpPr>
            <a:spLocks noGrp="1"/>
          </p:cNvSpPr>
          <p:nvPr>
            <p:ph type="title" hasCustomPrompt="1"/>
          </p:nvPr>
        </p:nvSpPr>
        <p:spPr>
          <a:xfrm>
            <a:off x="985838" y="1430337"/>
            <a:ext cx="4928400" cy="4706937"/>
          </a:xfrm>
        </p:spPr>
        <p:txBody>
          <a:bodyPr/>
          <a:lstStyle>
            <a:lvl1pPr>
              <a:defRPr sz="5400">
                <a:solidFill>
                  <a:schemeClr val="bg1"/>
                </a:solidFill>
              </a:defRPr>
            </a:lvl1pPr>
          </a:lstStyle>
          <a:p>
            <a:r>
              <a:rPr lang="en-US" dirty="0"/>
              <a:t>Click to add title</a:t>
            </a:r>
          </a:p>
        </p:txBody>
      </p:sp>
    </p:spTree>
    <p:extLst>
      <p:ext uri="{BB962C8B-B14F-4D97-AF65-F5344CB8AC3E}">
        <p14:creationId xmlns:p14="http://schemas.microsoft.com/office/powerpoint/2010/main" val="139628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C43C827D-279B-4DF5-94E1-3A8AE65A9525}"/>
              </a:ext>
            </a:extLst>
          </p:cNvPr>
          <p:cNvSpPr>
            <a:spLocks noGrp="1"/>
          </p:cNvSpPr>
          <p:nvPr>
            <p:ph type="dt" sz="half" idx="10"/>
          </p:nvPr>
        </p:nvSpPr>
        <p:spPr/>
        <p:txBody>
          <a:bodyPr/>
          <a:lstStyle>
            <a:lvl1pPr>
              <a:lnSpc>
                <a:spcPct val="90000"/>
              </a:lnSpc>
              <a:spcAft>
                <a:spcPts val="600"/>
              </a:spcAft>
              <a:defRPr/>
            </a:lvl1pPr>
          </a:lstStyle>
          <a:p>
            <a:fld id="{4548F063-78A4-4552-A173-3D8C7E79BB32}"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844E205F-D70A-498F-BBC7-73DEADA5416E}"/>
              </a:ext>
            </a:extLst>
          </p:cNvPr>
          <p:cNvSpPr>
            <a:spLocks noGrp="1"/>
          </p:cNvSpPr>
          <p:nvPr>
            <p:ph type="ftr" sz="quarter" idx="11"/>
          </p:nvPr>
        </p:nvSpPr>
        <p:spPr/>
        <p:txBody>
          <a:bodyPr/>
          <a:lstStyle>
            <a:lvl1pPr>
              <a:lnSpc>
                <a:spcPct val="90000"/>
              </a:lnSpc>
              <a:spcAft>
                <a:spcPts val="600"/>
              </a:spcAft>
              <a:defRPr/>
            </a:lvl1pPr>
          </a:lstStyle>
          <a:p>
            <a:endParaRPr lang="en-US" dirty="0"/>
          </a:p>
        </p:txBody>
      </p:sp>
      <p:sp>
        <p:nvSpPr>
          <p:cNvPr id="6" name="Slide Number Placeholder 5">
            <a:extLst>
              <a:ext uri="{FF2B5EF4-FFF2-40B4-BE49-F238E27FC236}">
                <a16:creationId xmlns:a16="http://schemas.microsoft.com/office/drawing/2014/main" id="{61F2C91D-483F-450C-97B0-8B7EE59FAE5B}"/>
              </a:ext>
            </a:extLst>
          </p:cNvPr>
          <p:cNvSpPr>
            <a:spLocks noGrp="1"/>
          </p:cNvSpPr>
          <p:nvPr>
            <p:ph type="sldNum" sz="quarter" idx="12"/>
          </p:nvPr>
        </p:nvSpPr>
        <p:spPr/>
        <p:txBody>
          <a:bodyPr/>
          <a:lstStyle>
            <a:lvl1pPr>
              <a:lnSpc>
                <a:spcPct val="90000"/>
              </a:lnSpc>
              <a:spcAft>
                <a:spcPts val="600"/>
              </a:spcAft>
              <a:defRPr/>
            </a:lvl1pPr>
          </a:lstStyle>
          <a:p>
            <a:fld id="{23AA811B-2EBD-4900-905E-5BE206449611}" type="slidenum">
              <a:rPr lang="en-US" smtClean="0"/>
              <a:pPr/>
              <a:t>‹#›</a:t>
            </a:fld>
            <a:endParaRPr lang="en-US" dirty="0"/>
          </a:p>
        </p:txBody>
      </p:sp>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marL="180000" marR="0" lvl="0" indent="-180000" algn="l" defTabSz="914400" rtl="0" eaLnBrk="1" fontAlgn="auto" latinLnBrk="0" hangingPunct="1">
              <a:lnSpc>
                <a:spcPct val="100000"/>
              </a:lnSpc>
              <a:spcBef>
                <a:spcPts val="0"/>
              </a:spcBef>
              <a:spcAft>
                <a:spcPts val="600"/>
              </a:spcAft>
              <a:buClr>
                <a:schemeClr val="accent1"/>
              </a:buClr>
              <a:buSzTx/>
              <a:buFont typeface="Segoe UI" panose="020B0502040204020203" pitchFamily="34" charset="0"/>
              <a:buChar char="•"/>
              <a:tabLst/>
              <a:defRPr/>
            </a:pPr>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27310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Dark">
    <p:bg>
      <p:bgPr>
        <a:solidFill>
          <a:schemeClr val="tx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C43C827D-279B-4DF5-94E1-3A8AE65A9525}"/>
              </a:ext>
            </a:extLst>
          </p:cNvPr>
          <p:cNvSpPr>
            <a:spLocks noGrp="1"/>
          </p:cNvSpPr>
          <p:nvPr>
            <p:ph type="dt" sz="half" idx="10"/>
          </p:nvPr>
        </p:nvSpPr>
        <p:spPr/>
        <p:txBody>
          <a:bodyPr/>
          <a:lstStyle>
            <a:lvl1pPr>
              <a:lnSpc>
                <a:spcPct val="90000"/>
              </a:lnSpc>
              <a:spcAft>
                <a:spcPts val="600"/>
              </a:spcAft>
              <a:defRPr/>
            </a:lvl1pPr>
          </a:lstStyle>
          <a:p>
            <a:fld id="{CB6CD85B-EFAF-43E7-AFBC-E0202145796B}"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844E205F-D70A-498F-BBC7-73DEADA5416E}"/>
              </a:ext>
            </a:extLst>
          </p:cNvPr>
          <p:cNvSpPr>
            <a:spLocks noGrp="1"/>
          </p:cNvSpPr>
          <p:nvPr>
            <p:ph type="ftr" sz="quarter" idx="11"/>
          </p:nvPr>
        </p:nvSpPr>
        <p:spPr/>
        <p:txBody>
          <a:bodyPr/>
          <a:lstStyle>
            <a:lvl1pPr>
              <a:lnSpc>
                <a:spcPct val="90000"/>
              </a:lnSpc>
              <a:spcAft>
                <a:spcPts val="600"/>
              </a:spcAft>
              <a:defRPr/>
            </a:lvl1pPr>
          </a:lstStyle>
          <a:p>
            <a:endParaRPr lang="en-US" dirty="0"/>
          </a:p>
        </p:txBody>
      </p:sp>
      <p:sp>
        <p:nvSpPr>
          <p:cNvPr id="6" name="Slide Number Placeholder 5">
            <a:extLst>
              <a:ext uri="{FF2B5EF4-FFF2-40B4-BE49-F238E27FC236}">
                <a16:creationId xmlns:a16="http://schemas.microsoft.com/office/drawing/2014/main" id="{61F2C91D-483F-450C-97B0-8B7EE59FAE5B}"/>
              </a:ext>
            </a:extLst>
          </p:cNvPr>
          <p:cNvSpPr>
            <a:spLocks noGrp="1"/>
          </p:cNvSpPr>
          <p:nvPr>
            <p:ph type="sldNum" sz="quarter" idx="12"/>
          </p:nvPr>
        </p:nvSpPr>
        <p:spPr/>
        <p:txBody>
          <a:bodyPr/>
          <a:lstStyle>
            <a:lvl1pPr>
              <a:lnSpc>
                <a:spcPct val="90000"/>
              </a:lnSpc>
              <a:spcAft>
                <a:spcPts val="600"/>
              </a:spcAft>
              <a:defRPr/>
            </a:lvl1pPr>
          </a:lstStyle>
          <a:p>
            <a:fld id="{23AA811B-2EBD-4900-905E-5BE206449611}" type="slidenum">
              <a:rPr lang="en-US" smtClean="0"/>
              <a:pPr/>
              <a:t>‹#›</a:t>
            </a:fld>
            <a:endParaRPr lang="en-US" dirty="0"/>
          </a:p>
        </p:txBody>
      </p:sp>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marL="180000" marR="0" lvl="0" indent="-180000" algn="l" defTabSz="914400" rtl="0" eaLnBrk="1" fontAlgn="auto" latinLnBrk="0" hangingPunct="1">
              <a:lnSpc>
                <a:spcPct val="100000"/>
              </a:lnSpc>
              <a:spcBef>
                <a:spcPts val="0"/>
              </a:spcBef>
              <a:spcAft>
                <a:spcPts val="600"/>
              </a:spcAft>
              <a:buClr>
                <a:schemeClr val="accent1"/>
              </a:buClr>
              <a:buSzTx/>
              <a:buFont typeface="Segoe UI" panose="020B0502040204020203" pitchFamily="34" charset="0"/>
              <a:buChar char="•"/>
              <a:tabLst/>
              <a:defRPr/>
            </a:pPr>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120516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179AEE91-5CAD-4584-BFA1-47F71952957E}"/>
              </a:ext>
            </a:extLst>
          </p:cNvPr>
          <p:cNvSpPr>
            <a:spLocks noGrp="1"/>
          </p:cNvSpPr>
          <p:nvPr>
            <p:ph type="dt" sz="half" idx="10"/>
          </p:nvPr>
        </p:nvSpPr>
        <p:spPr/>
        <p:txBody>
          <a:bodyPr/>
          <a:lstStyle/>
          <a:p>
            <a:fld id="{469D06C3-51F8-4563-8978-4F99B29386C0}"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47A163E8-EF9B-4D18-B120-C5CB46E0B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44276-829D-4123-B742-50DE035A2796}"/>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2" name="Title 1"/>
          <p:cNvSpPr>
            <a:spLocks noGrp="1"/>
          </p:cNvSpPr>
          <p:nvPr>
            <p:ph type="title" hasCustomPrompt="1"/>
          </p:nvPr>
        </p:nvSpPr>
        <p:spPr>
          <a:xfrm>
            <a:off x="360000" y="360000"/>
            <a:ext cx="11473200" cy="1080000"/>
          </a:xfrm>
        </p:spPr>
        <p:txBody>
          <a:bodyPr/>
          <a:lstStyle/>
          <a:p>
            <a:r>
              <a:rPr lang="en-US" noProof="0" dirty="0"/>
              <a:t>Click to add title</a:t>
            </a:r>
          </a:p>
        </p:txBody>
      </p:sp>
      <p:sp>
        <p:nvSpPr>
          <p:cNvPr id="3" name="Content Placeholder 2"/>
          <p:cNvSpPr>
            <a:spLocks noGrp="1"/>
          </p:cNvSpPr>
          <p:nvPr>
            <p:ph idx="1" hasCustomPrompt="1"/>
          </p:nvPr>
        </p:nvSpPr>
        <p:spPr>
          <a:xfrm>
            <a:off x="359999" y="1612800"/>
            <a:ext cx="5555026" cy="45252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8400" y="1612800"/>
            <a:ext cx="5554800" cy="4524475"/>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Tree>
    <p:extLst>
      <p:ext uri="{BB962C8B-B14F-4D97-AF65-F5344CB8AC3E}">
        <p14:creationId xmlns:p14="http://schemas.microsoft.com/office/powerpoint/2010/main" val="137092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_Dark">
    <p:bg>
      <p:bgPr>
        <a:solidFill>
          <a:schemeClr val="tx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179AEE91-5CAD-4584-BFA1-47F71952957E}"/>
              </a:ext>
            </a:extLst>
          </p:cNvPr>
          <p:cNvSpPr>
            <a:spLocks noGrp="1"/>
          </p:cNvSpPr>
          <p:nvPr>
            <p:ph type="dt" sz="half" idx="10"/>
          </p:nvPr>
        </p:nvSpPr>
        <p:spPr/>
        <p:txBody>
          <a:bodyPr/>
          <a:lstStyle/>
          <a:p>
            <a:fld id="{7EFD1094-190D-4F98-B7ED-9B42A66CED79}"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47A163E8-EF9B-4D18-B120-C5CB46E0B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44276-829D-4123-B742-50DE035A2796}"/>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2" name="Title 1"/>
          <p:cNvSpPr>
            <a:spLocks noGrp="1"/>
          </p:cNvSpPr>
          <p:nvPr>
            <p:ph type="title" hasCustomPrompt="1"/>
          </p:nvPr>
        </p:nvSpPr>
        <p:spPr>
          <a:xfrm>
            <a:off x="360000" y="360000"/>
            <a:ext cx="11473200" cy="1080000"/>
          </a:xfrm>
        </p:spPr>
        <p:txBody>
          <a:bodyPr/>
          <a:lstStyle/>
          <a:p>
            <a:r>
              <a:rPr lang="en-US" noProof="0" dirty="0"/>
              <a:t>Click to add title</a:t>
            </a:r>
          </a:p>
        </p:txBody>
      </p:sp>
      <p:sp>
        <p:nvSpPr>
          <p:cNvPr id="3" name="Content Placeholder 2"/>
          <p:cNvSpPr>
            <a:spLocks noGrp="1"/>
          </p:cNvSpPr>
          <p:nvPr>
            <p:ph idx="1" hasCustomPrompt="1"/>
          </p:nvPr>
        </p:nvSpPr>
        <p:spPr>
          <a:xfrm>
            <a:off x="359999" y="1612800"/>
            <a:ext cx="5555026" cy="4525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8400" y="1612800"/>
            <a:ext cx="5554800" cy="4524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205028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179AEE91-5CAD-4584-BFA1-47F71952957E}"/>
              </a:ext>
            </a:extLst>
          </p:cNvPr>
          <p:cNvSpPr>
            <a:spLocks noGrp="1"/>
          </p:cNvSpPr>
          <p:nvPr>
            <p:ph type="dt" sz="half" idx="10"/>
          </p:nvPr>
        </p:nvSpPr>
        <p:spPr/>
        <p:txBody>
          <a:bodyPr/>
          <a:lstStyle/>
          <a:p>
            <a:fld id="{654FA8BA-8BDE-4E43-B92C-27B609AB7B4F}" type="datetime4">
              <a:rPr lang="en-US" smtClean="0"/>
              <a:t>January 26, 2026</a:t>
            </a:fld>
            <a:endParaRPr lang="en-US" dirty="0"/>
          </a:p>
        </p:txBody>
      </p:sp>
      <p:sp>
        <p:nvSpPr>
          <p:cNvPr id="5" name="Footer Placeholder 4" hidden="1">
            <a:extLst>
              <a:ext uri="{FF2B5EF4-FFF2-40B4-BE49-F238E27FC236}">
                <a16:creationId xmlns:a16="http://schemas.microsoft.com/office/drawing/2014/main" id="{47A163E8-EF9B-4D18-B120-C5CB46E0B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44276-829D-4123-B742-50DE035A2796}"/>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2" name="Title 1"/>
          <p:cNvSpPr>
            <a:spLocks noGrp="1"/>
          </p:cNvSpPr>
          <p:nvPr>
            <p:ph type="title" hasCustomPrompt="1"/>
          </p:nvPr>
        </p:nvSpPr>
        <p:spPr>
          <a:xfrm>
            <a:off x="360000" y="359999"/>
            <a:ext cx="2597513" cy="2707200"/>
          </a:xfrm>
        </p:spPr>
        <p:txBody>
          <a:bodyPr/>
          <a:lstStyle/>
          <a:p>
            <a:r>
              <a:rPr lang="en-US" noProof="0" dirty="0"/>
              <a:t>Click to add title</a:t>
            </a:r>
          </a:p>
        </p:txBody>
      </p:sp>
      <p:sp>
        <p:nvSpPr>
          <p:cNvPr id="3" name="Content Placeholder 2"/>
          <p:cNvSpPr>
            <a:spLocks noGrp="1"/>
          </p:cNvSpPr>
          <p:nvPr>
            <p:ph idx="1" hasCustomPrompt="1"/>
          </p:nvPr>
        </p:nvSpPr>
        <p:spPr>
          <a:xfrm>
            <a:off x="359999" y="3429000"/>
            <a:ext cx="2597514" cy="27072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7875" y="350838"/>
            <a:ext cx="8515325" cy="5786437"/>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Tree>
    <p:extLst>
      <p:ext uri="{BB962C8B-B14F-4D97-AF65-F5344CB8AC3E}">
        <p14:creationId xmlns:p14="http://schemas.microsoft.com/office/powerpoint/2010/main" val="28585770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guide" hidden="1">
            <a:extLst>
              <a:ext uri="{FF2B5EF4-FFF2-40B4-BE49-F238E27FC236}">
                <a16:creationId xmlns:a16="http://schemas.microsoft.com/office/drawing/2014/main" id="{918D808F-D62F-4A61-8919-84DBD67273E4}"/>
              </a:ext>
            </a:extLst>
          </p:cNvPr>
          <p:cNvGrpSpPr/>
          <p:nvPr userDrawn="1"/>
        </p:nvGrpSpPr>
        <p:grpSpPr>
          <a:xfrm>
            <a:off x="360000" y="351701"/>
            <a:ext cx="11471998" cy="6137999"/>
            <a:chOff x="360000" y="351701"/>
            <a:chExt cx="11471998" cy="6137999"/>
          </a:xfrm>
        </p:grpSpPr>
        <p:sp>
          <p:nvSpPr>
            <p:cNvPr id="11" name="Rectangle 10">
              <a:extLst>
                <a:ext uri="{FF2B5EF4-FFF2-40B4-BE49-F238E27FC236}">
                  <a16:creationId xmlns:a16="http://schemas.microsoft.com/office/drawing/2014/main" id="{DCB835D0-82DA-44F0-BA5B-D8F5B0C82E19}"/>
                </a:ext>
              </a:extLst>
            </p:cNvPr>
            <p:cNvSpPr/>
            <p:nvPr>
              <p:custDataLst>
                <p:tags r:id="rId25"/>
              </p:custDataLst>
            </p:nvPr>
          </p:nvSpPr>
          <p:spPr>
            <a:xfrm>
              <a:off x="360000" y="351701"/>
              <a:ext cx="11471998"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a:extLst>
                <a:ext uri="{FF2B5EF4-FFF2-40B4-BE49-F238E27FC236}">
                  <a16:creationId xmlns:a16="http://schemas.microsoft.com/office/drawing/2014/main" id="{5F511A0E-5197-4EDD-A87C-B6AC8452CDC6}"/>
                </a:ext>
              </a:extLst>
            </p:cNvPr>
            <p:cNvSpPr/>
            <p:nvPr>
              <p:custDataLst>
                <p:tags r:id="rId26"/>
              </p:custDataLst>
            </p:nvPr>
          </p:nvSpPr>
          <p:spPr>
            <a:xfrm>
              <a:off x="986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ctangle 12">
              <a:extLst>
                <a:ext uri="{FF2B5EF4-FFF2-40B4-BE49-F238E27FC236}">
                  <a16:creationId xmlns:a16="http://schemas.microsoft.com/office/drawing/2014/main" id="{881EBEC8-44D5-4234-A3AE-59864CFD6735}"/>
                </a:ext>
              </a:extLst>
            </p:cNvPr>
            <p:cNvSpPr/>
            <p:nvPr>
              <p:custDataLst>
                <p:tags r:id="rId27"/>
              </p:custDataLst>
            </p:nvPr>
          </p:nvSpPr>
          <p:spPr>
            <a:xfrm>
              <a:off x="1972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9C0118B3-FC8A-42D9-871C-E46D258CA7FD}"/>
                </a:ext>
              </a:extLst>
            </p:cNvPr>
            <p:cNvSpPr/>
            <p:nvPr>
              <p:custDataLst>
                <p:tags r:id="rId28"/>
              </p:custDataLst>
            </p:nvPr>
          </p:nvSpPr>
          <p:spPr>
            <a:xfrm>
              <a:off x="2958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ctangle 14">
              <a:extLst>
                <a:ext uri="{FF2B5EF4-FFF2-40B4-BE49-F238E27FC236}">
                  <a16:creationId xmlns:a16="http://schemas.microsoft.com/office/drawing/2014/main" id="{F86129CF-5E5C-430E-98D6-D4E24942257A}"/>
                </a:ext>
              </a:extLst>
            </p:cNvPr>
            <p:cNvSpPr/>
            <p:nvPr>
              <p:custDataLst>
                <p:tags r:id="rId29"/>
              </p:custDataLst>
            </p:nvPr>
          </p:nvSpPr>
          <p:spPr>
            <a:xfrm>
              <a:off x="3944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ctangle 15">
              <a:extLst>
                <a:ext uri="{FF2B5EF4-FFF2-40B4-BE49-F238E27FC236}">
                  <a16:creationId xmlns:a16="http://schemas.microsoft.com/office/drawing/2014/main" id="{48F71619-BED9-4FAD-8C40-615136577610}"/>
                </a:ext>
              </a:extLst>
            </p:cNvPr>
            <p:cNvSpPr/>
            <p:nvPr>
              <p:custDataLst>
                <p:tags r:id="rId30"/>
              </p:custDataLst>
            </p:nvPr>
          </p:nvSpPr>
          <p:spPr>
            <a:xfrm>
              <a:off x="4930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ctangle 16">
              <a:extLst>
                <a:ext uri="{FF2B5EF4-FFF2-40B4-BE49-F238E27FC236}">
                  <a16:creationId xmlns:a16="http://schemas.microsoft.com/office/drawing/2014/main" id="{A8B80624-06C2-4027-8AD7-F4F9BB6B2F00}"/>
                </a:ext>
              </a:extLst>
            </p:cNvPr>
            <p:cNvSpPr/>
            <p:nvPr>
              <p:custDataLst>
                <p:tags r:id="rId31"/>
              </p:custDataLst>
            </p:nvPr>
          </p:nvSpPr>
          <p:spPr>
            <a:xfrm>
              <a:off x="5916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ctangle 17">
              <a:extLst>
                <a:ext uri="{FF2B5EF4-FFF2-40B4-BE49-F238E27FC236}">
                  <a16:creationId xmlns:a16="http://schemas.microsoft.com/office/drawing/2014/main" id="{FAC1099A-2D09-4B40-96C4-957E98105713}"/>
                </a:ext>
              </a:extLst>
            </p:cNvPr>
            <p:cNvSpPr/>
            <p:nvPr>
              <p:custDataLst>
                <p:tags r:id="rId32"/>
              </p:custDataLst>
            </p:nvPr>
          </p:nvSpPr>
          <p:spPr>
            <a:xfrm>
              <a:off x="6902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ctangle 18">
              <a:extLst>
                <a:ext uri="{FF2B5EF4-FFF2-40B4-BE49-F238E27FC236}">
                  <a16:creationId xmlns:a16="http://schemas.microsoft.com/office/drawing/2014/main" id="{C0BC949D-A9ED-42EE-83F9-142590B2202F}"/>
                </a:ext>
              </a:extLst>
            </p:cNvPr>
            <p:cNvSpPr/>
            <p:nvPr>
              <p:custDataLst>
                <p:tags r:id="rId33"/>
              </p:custDataLst>
            </p:nvPr>
          </p:nvSpPr>
          <p:spPr>
            <a:xfrm>
              <a:off x="7888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ctangle 19">
              <a:extLst>
                <a:ext uri="{FF2B5EF4-FFF2-40B4-BE49-F238E27FC236}">
                  <a16:creationId xmlns:a16="http://schemas.microsoft.com/office/drawing/2014/main" id="{A5FD6D26-8605-4CC3-A708-AEAF430869BC}"/>
                </a:ext>
              </a:extLst>
            </p:cNvPr>
            <p:cNvSpPr/>
            <p:nvPr>
              <p:custDataLst>
                <p:tags r:id="rId34"/>
              </p:custDataLst>
            </p:nvPr>
          </p:nvSpPr>
          <p:spPr>
            <a:xfrm>
              <a:off x="8874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ctangle 20">
              <a:extLst>
                <a:ext uri="{FF2B5EF4-FFF2-40B4-BE49-F238E27FC236}">
                  <a16:creationId xmlns:a16="http://schemas.microsoft.com/office/drawing/2014/main" id="{D8C512A0-FBA0-444D-82A0-01C69186F0B5}"/>
                </a:ext>
              </a:extLst>
            </p:cNvPr>
            <p:cNvSpPr/>
            <p:nvPr>
              <p:custDataLst>
                <p:tags r:id="rId35"/>
              </p:custDataLst>
            </p:nvPr>
          </p:nvSpPr>
          <p:spPr>
            <a:xfrm>
              <a:off x="9860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2" name="Rectangle 21">
              <a:extLst>
                <a:ext uri="{FF2B5EF4-FFF2-40B4-BE49-F238E27FC236}">
                  <a16:creationId xmlns:a16="http://schemas.microsoft.com/office/drawing/2014/main" id="{0A6162F7-6DCD-4D4D-AD52-79F08FCD048D}"/>
                </a:ext>
              </a:extLst>
            </p:cNvPr>
            <p:cNvSpPr/>
            <p:nvPr>
              <p:custDataLst>
                <p:tags r:id="rId36"/>
              </p:custDataLst>
            </p:nvPr>
          </p:nvSpPr>
          <p:spPr>
            <a:xfrm>
              <a:off x="10846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r">
              <a:lnSpc>
                <a:spcPct val="90000"/>
              </a:lnSpc>
              <a:spcAft>
                <a:spcPts val="600"/>
              </a:spcAft>
              <a:defRPr sz="700" b="1" cap="all" baseline="0">
                <a:noFill/>
              </a:defRPr>
            </a:lvl1pPr>
          </a:lstStyle>
          <a:p>
            <a:fld id="{DE025EF1-89BB-4C94-89B4-8062597E067F}" type="datetime4">
              <a:rPr lang="en-US" smtClean="0"/>
              <a:pPr/>
              <a:t>January 26, 2026</a:t>
            </a:fld>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l">
              <a:lnSpc>
                <a:spcPct val="90000"/>
              </a:lnSpc>
              <a:spcAft>
                <a:spcPts val="600"/>
              </a:spcAft>
              <a:defRPr sz="700" b="1" cap="all" baseline="0">
                <a:noFill/>
              </a:defRPr>
            </a:lvl1pPr>
          </a:lstStyle>
          <a:p>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070338"/>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359999" y="1612800"/>
            <a:ext cx="11473200" cy="4525200"/>
          </a:xfrm>
          <a:prstGeom prst="rect">
            <a:avLst/>
          </a:prstGeom>
        </p:spPr>
        <p:txBody>
          <a:bodyPr vert="horz" lIns="0" tIns="0" rIns="0" bIns="0" rtlCol="0">
            <a:noAutofit/>
          </a:bodyPr>
          <a:lstStyle/>
          <a:p>
            <a:pPr lvl="0"/>
            <a:r>
              <a:rPr lang="en-US" noProof="0" dirty="0"/>
              <a:t>Level 1                                                                                                                                                                                            Enter &amp; TAB for next text level                                                                                                                                                            SHIFT+TAB to go back in levels</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Highlight</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989800" y="6318000"/>
            <a:ext cx="212400" cy="180000"/>
          </a:xfrm>
          <a:prstGeom prst="rect">
            <a:avLst/>
          </a:prstGeom>
        </p:spPr>
        <p:txBody>
          <a:bodyPr vert="horz" lIns="0" tIns="0" rIns="0" bIns="0" rtlCol="0" anchor="b" anchorCtr="0"/>
          <a:lstStyle>
            <a:lvl1pPr algn="ctr">
              <a:lnSpc>
                <a:spcPct val="90000"/>
              </a:lnSpc>
              <a:spcAft>
                <a:spcPts val="600"/>
              </a:spcAft>
              <a:defRPr sz="700" b="1" cap="all" baseline="0">
                <a:solidFill>
                  <a:schemeClr val="accent1"/>
                </a:solidFill>
              </a:defRPr>
            </a:lvl1pPr>
          </a:lstStyle>
          <a:p>
            <a:fld id="{23AA811B-2EBD-4900-905E-5BE206449611}" type="slidenum">
              <a:rPr lang="en-US" smtClean="0"/>
              <a:pPr/>
              <a:t>‹#›</a:t>
            </a:fld>
            <a:endParaRPr lang="en-US" dirty="0"/>
          </a:p>
        </p:txBody>
      </p:sp>
      <p:pic>
        <p:nvPicPr>
          <p:cNvPr id="28" name="image" descr="{&quot;templafy&quot;:{&quot;id&quot;:&quot;6d247444-58de-429d-ba85-92398c800bda&quot;}}">
            <a:extLst>
              <a:ext uri="{FF2B5EF4-FFF2-40B4-BE49-F238E27FC236}">
                <a16:creationId xmlns:a16="http://schemas.microsoft.com/office/drawing/2014/main" id="{E01C9951-C36F-4785-AE33-56D4EEDB5EF5}"/>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1601265" y="6289495"/>
            <a:ext cx="230372" cy="200204"/>
          </a:xfrm>
          <a:prstGeom prst="rect">
            <a:avLst/>
          </a:prstGeom>
        </p:spPr>
      </p:pic>
      <p:sp>
        <p:nvSpPr>
          <p:cNvPr id="25" name="TextBox 24">
            <a:extLst>
              <a:ext uri="{FF2B5EF4-FFF2-40B4-BE49-F238E27FC236}">
                <a16:creationId xmlns:a16="http://schemas.microsoft.com/office/drawing/2014/main" id="{46A21956-C645-115A-E98F-B44273DE6558}"/>
              </a:ext>
            </a:extLst>
          </p:cNvPr>
          <p:cNvSpPr txBox="1"/>
          <p:nvPr userDrawn="1"/>
        </p:nvSpPr>
        <p:spPr>
          <a:xfrm>
            <a:off x="358775" y="6388351"/>
            <a:ext cx="2598738" cy="107722"/>
          </a:xfrm>
          <a:prstGeom prst="rect">
            <a:avLst/>
          </a:prstGeom>
          <a:noFill/>
        </p:spPr>
        <p:txBody>
          <a:bodyPr wrap="square" lIns="0" tIns="0" rIns="0" bIns="0" rtlCol="0">
            <a:spAutoFit/>
          </a:bodyPr>
          <a:lstStyle/>
          <a:p>
            <a:pPr marL="0" indent="0" algn="l">
              <a:spcAft>
                <a:spcPts val="600"/>
              </a:spcAft>
              <a:buClr>
                <a:schemeClr val="accent1"/>
              </a:buClr>
              <a:buFont typeface="Segoe UI" panose="020B0502040204020203" pitchFamily="34" charset="0"/>
              <a:buNone/>
            </a:pPr>
            <a:r>
              <a:rPr lang="en-US" sz="700" b="1" dirty="0">
                <a:solidFill>
                  <a:schemeClr val="accent1"/>
                </a:solidFill>
              </a:rPr>
              <a:t>EisnerAmper</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77" r:id="rId1"/>
    <p:sldLayoutId id="2147483737" r:id="rId2"/>
    <p:sldLayoutId id="2147483766" r:id="rId3"/>
    <p:sldLayoutId id="2147483778" r:id="rId4"/>
    <p:sldLayoutId id="2147483732" r:id="rId5"/>
    <p:sldLayoutId id="2147483799" r:id="rId6"/>
    <p:sldLayoutId id="2147483755" r:id="rId7"/>
    <p:sldLayoutId id="2147483800" r:id="rId8"/>
    <p:sldLayoutId id="2147483784" r:id="rId9"/>
    <p:sldLayoutId id="2147483769" r:id="rId10"/>
    <p:sldLayoutId id="2147483780" r:id="rId11"/>
    <p:sldLayoutId id="2147483781" r:id="rId12"/>
    <p:sldLayoutId id="2147483782" r:id="rId13"/>
    <p:sldLayoutId id="2147483783" r:id="rId14"/>
    <p:sldLayoutId id="2147483785" r:id="rId15"/>
    <p:sldLayoutId id="2147483764" r:id="rId16"/>
    <p:sldLayoutId id="2147483786" r:id="rId17"/>
    <p:sldLayoutId id="2147483768" r:id="rId18"/>
    <p:sldLayoutId id="2147483797" r:id="rId19"/>
    <p:sldLayoutId id="2147483798" r:id="rId20"/>
    <p:sldLayoutId id="2147483743" r:id="rId21"/>
    <p:sldLayoutId id="2147483744" r:id="rId22"/>
    <p:sldLayoutId id="2147483762" r:id="rId23"/>
  </p:sldLayoutIdLst>
  <p:hf hdr="0" dt="0"/>
  <p:txStyles>
    <p:title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7455" userDrawn="1">
          <p15:clr>
            <a:srgbClr val="F26B43"/>
          </p15:clr>
        </p15:guide>
        <p15:guide id="3" orient="horz" pos="221" userDrawn="1">
          <p15:clr>
            <a:srgbClr val="F26B43"/>
          </p15:clr>
        </p15:guide>
        <p15:guide id="4" orient="horz" pos="4088" userDrawn="1">
          <p15:clr>
            <a:srgbClr val="A4A3A4"/>
          </p15:clr>
        </p15:guide>
        <p15:guide id="5" pos="624" userDrawn="1">
          <p15:clr>
            <a:srgbClr val="A4A3A4"/>
          </p15:clr>
        </p15:guide>
        <p15:guide id="6" pos="847" userDrawn="1">
          <p15:clr>
            <a:srgbClr val="A4A3A4"/>
          </p15:clr>
        </p15:guide>
        <p15:guide id="7" pos="1242" userDrawn="1">
          <p15:clr>
            <a:srgbClr val="A4A3A4"/>
          </p15:clr>
        </p15:guide>
        <p15:guide id="8" pos="1464" userDrawn="1">
          <p15:clr>
            <a:srgbClr val="A4A3A4"/>
          </p15:clr>
        </p15:guide>
        <p15:guide id="9" pos="1863" userDrawn="1">
          <p15:clr>
            <a:srgbClr val="A4A3A4"/>
          </p15:clr>
        </p15:guide>
        <p15:guide id="10" pos="2090" userDrawn="1">
          <p15:clr>
            <a:srgbClr val="A4A3A4"/>
          </p15:clr>
        </p15:guide>
        <p15:guide id="11" pos="2484" userDrawn="1">
          <p15:clr>
            <a:srgbClr val="A4A3A4"/>
          </p15:clr>
        </p15:guide>
        <p15:guide id="12" pos="2711" userDrawn="1">
          <p15:clr>
            <a:srgbClr val="A4A3A4"/>
          </p15:clr>
        </p15:guide>
        <p15:guide id="13" pos="3105" userDrawn="1">
          <p15:clr>
            <a:srgbClr val="A4A3A4"/>
          </p15:clr>
        </p15:guide>
        <p15:guide id="14" pos="3332" userDrawn="1">
          <p15:clr>
            <a:srgbClr val="A4A3A4"/>
          </p15:clr>
        </p15:guide>
        <p15:guide id="15" pos="3726" userDrawn="1">
          <p15:clr>
            <a:srgbClr val="A4A3A4"/>
          </p15:clr>
        </p15:guide>
        <p15:guide id="16" pos="3953" userDrawn="1">
          <p15:clr>
            <a:srgbClr val="A4A3A4"/>
          </p15:clr>
        </p15:guide>
        <p15:guide id="17" pos="4347" userDrawn="1">
          <p15:clr>
            <a:srgbClr val="A4A3A4"/>
          </p15:clr>
        </p15:guide>
        <p15:guide id="18" pos="4574" userDrawn="1">
          <p15:clr>
            <a:srgbClr val="A4A3A4"/>
          </p15:clr>
        </p15:guide>
        <p15:guide id="19" pos="4968" userDrawn="1">
          <p15:clr>
            <a:srgbClr val="A4A3A4"/>
          </p15:clr>
        </p15:guide>
        <p15:guide id="20" pos="5195" userDrawn="1">
          <p15:clr>
            <a:srgbClr val="A4A3A4"/>
          </p15:clr>
        </p15:guide>
        <p15:guide id="21" pos="5589" userDrawn="1">
          <p15:clr>
            <a:srgbClr val="A4A3A4"/>
          </p15:clr>
        </p15:guide>
        <p15:guide id="22" pos="5816" userDrawn="1">
          <p15:clr>
            <a:srgbClr val="A4A3A4"/>
          </p15:clr>
        </p15:guide>
        <p15:guide id="23" pos="6211" userDrawn="1">
          <p15:clr>
            <a:srgbClr val="A4A3A4"/>
          </p15:clr>
        </p15:guide>
        <p15:guide id="24" pos="6437" userDrawn="1">
          <p15:clr>
            <a:srgbClr val="A4A3A4"/>
          </p15:clr>
        </p15:guide>
        <p15:guide id="25" pos="6832" userDrawn="1">
          <p15:clr>
            <a:srgbClr val="A4A3A4"/>
          </p15:clr>
        </p15:guide>
        <p15:guide id="26" pos="7058" userDrawn="1">
          <p15:clr>
            <a:srgbClr val="A4A3A4"/>
          </p15:clr>
        </p15:guide>
        <p15:guide id="27" orient="horz" pos="901" userDrawn="1">
          <p15:clr>
            <a:srgbClr val="F26B43"/>
          </p15:clr>
        </p15:guide>
        <p15:guide id="28" orient="horz" pos="1015" userDrawn="1">
          <p15:clr>
            <a:srgbClr val="F26B43"/>
          </p15:clr>
        </p15:guide>
        <p15:guide id="29"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customXml" Target="../../customXml/item53.xml"/><Relationship Id="rId1" Type="http://schemas.openxmlformats.org/officeDocument/2006/relationships/customXml" Target="../../customXml/item7.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63.xml"/><Relationship Id="rId1" Type="http://schemas.openxmlformats.org/officeDocument/2006/relationships/customXml" Target="../../customXml/item4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34.xml"/><Relationship Id="rId1" Type="http://schemas.openxmlformats.org/officeDocument/2006/relationships/customXml" Target="../../customXml/item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9.xml"/><Relationship Id="rId1" Type="http://schemas.openxmlformats.org/officeDocument/2006/relationships/customXml" Target="../../customXml/item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72.xml"/><Relationship Id="rId1" Type="http://schemas.openxmlformats.org/officeDocument/2006/relationships/customXml" Target="../../customXml/item29.xml"/><Relationship Id="rId4" Type="http://schemas.microsoft.com/office/2018/10/relationships/comments" Target="../comments/modernComment_33D_FA7884ED.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45.xml"/><Relationship Id="rId1" Type="http://schemas.openxmlformats.org/officeDocument/2006/relationships/customXml" Target="../../customXml/item3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7.xml"/><Relationship Id="rId1" Type="http://schemas.openxmlformats.org/officeDocument/2006/relationships/customXml" Target="../../customXml/item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79.xml"/><Relationship Id="rId1" Type="http://schemas.openxmlformats.org/officeDocument/2006/relationships/customXml" Target="../../customXml/item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66.xml"/><Relationship Id="rId1" Type="http://schemas.openxmlformats.org/officeDocument/2006/relationships/customXml" Target="../../customXml/item14.xml"/></Relationships>
</file>

<file path=ppt/slides/_rels/slide2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customXml" Target="../../customXml/item31.xml"/><Relationship Id="rId1" Type="http://schemas.openxmlformats.org/officeDocument/2006/relationships/customXml" Target="../../customXml/item16.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customXml" Target="../../customXml/item26.xml"/><Relationship Id="rId1" Type="http://schemas.openxmlformats.org/officeDocument/2006/relationships/customXml" Target="../../customXml/item20.xml"/><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9.xml"/><Relationship Id="rId1" Type="http://schemas.openxmlformats.org/officeDocument/2006/relationships/customXml" Target="../../customXml/item12.xml"/></Relationships>
</file>

<file path=ppt/slides/_rels/slide2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customXml" Target="../../customXml/item50.xml"/><Relationship Id="rId1" Type="http://schemas.openxmlformats.org/officeDocument/2006/relationships/customXml" Target="../../customXml/item43.xml"/><Relationship Id="rId6" Type="http://schemas.openxmlformats.org/officeDocument/2006/relationships/hyperlink" Target="https://www.federalregister.gov/public-inspection/2025-18278/occupations-that-customarily-and-regularly-received-tips-definition-of-qualified-tips" TargetMode="External"/><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customXml" Target="../../customXml/item47.xml"/><Relationship Id="rId1" Type="http://schemas.openxmlformats.org/officeDocument/2006/relationships/customXml" Target="../../customXml/item70.xml"/><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customXml" Target="../../customXml/item78.xml"/><Relationship Id="rId1" Type="http://schemas.openxmlformats.org/officeDocument/2006/relationships/customXml" Target="../../customXml/item27.xml"/><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1.xml"/><Relationship Id="rId1" Type="http://schemas.openxmlformats.org/officeDocument/2006/relationships/customXml" Target="../../customXml/item61.xml"/><Relationship Id="rId4"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60.xml"/><Relationship Id="rId1" Type="http://schemas.openxmlformats.org/officeDocument/2006/relationships/customXml" Target="../../customXml/item4.xml"/><Relationship Id="rId5" Type="http://schemas.openxmlformats.org/officeDocument/2006/relationships/image" Target="../media/image15.png"/><Relationship Id="rId4"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6.xml"/><Relationship Id="rId1" Type="http://schemas.openxmlformats.org/officeDocument/2006/relationships/customXml" Target="../../customXml/item11.xml"/><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13.xml"/><Relationship Id="rId1" Type="http://schemas.openxmlformats.org/officeDocument/2006/relationships/customXml" Target="../../customXml/item1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5.xml"/><Relationship Id="rId1" Type="http://schemas.openxmlformats.org/officeDocument/2006/relationships/customXml" Target="../../customXml/item77.xml"/><Relationship Id="rId4"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5.xml"/><Relationship Id="rId1" Type="http://schemas.openxmlformats.org/officeDocument/2006/relationships/customXml" Target="../../customXml/item38.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36.xml"/><Relationship Id="rId1" Type="http://schemas.openxmlformats.org/officeDocument/2006/relationships/customXml" Target="../../customXml/item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44.xml"/><Relationship Id="rId1" Type="http://schemas.openxmlformats.org/officeDocument/2006/relationships/customXml" Target="../../customXml/item3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2.xml"/><Relationship Id="rId1" Type="http://schemas.openxmlformats.org/officeDocument/2006/relationships/customXml" Target="../../customXml/item4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30.xml"/><Relationship Id="rId1" Type="http://schemas.openxmlformats.org/officeDocument/2006/relationships/customXml" Target="../../customXml/item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71.xml"/><Relationship Id="rId1" Type="http://schemas.openxmlformats.org/officeDocument/2006/relationships/customXml" Target="../../customXml/item2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4.xml"/><Relationship Id="rId1" Type="http://schemas.openxmlformats.org/officeDocument/2006/relationships/customXml" Target="../../customXml/item6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xml"/><Relationship Id="rId1" Type="http://schemas.openxmlformats.org/officeDocument/2006/relationships/customXml" Target="../../customXml/item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8.xml"/><Relationship Id="rId1" Type="http://schemas.openxmlformats.org/officeDocument/2006/relationships/customXml" Target="../../customXml/item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3.xml"/><Relationship Id="rId1" Type="http://schemas.openxmlformats.org/officeDocument/2006/relationships/customXml" Target="../../customXml/item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customXml" Target="../../customXml/item65.xml"/><Relationship Id="rId1" Type="http://schemas.openxmlformats.org/officeDocument/2006/relationships/customXml" Target="../../customXml/item21.xml"/><Relationship Id="rId5" Type="http://schemas.openxmlformats.org/officeDocument/2006/relationships/image" Target="../media/image17.jpg"/><Relationship Id="rId4"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ustomXml" Target="../../customXml/item1.xml"/><Relationship Id="rId1" Type="http://schemas.openxmlformats.org/officeDocument/2006/relationships/customXml" Target="../../customXml/item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39.xml"/><Relationship Id="rId1" Type="http://schemas.openxmlformats.org/officeDocument/2006/relationships/customXml" Target="../../customXml/item76.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customXml" Target="../../customXml/item25.xml"/><Relationship Id="rId1" Type="http://schemas.openxmlformats.org/officeDocument/2006/relationships/customXml" Target="../../customXml/item58.xml"/><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customXml" Target="../../customXml/item73.xml"/><Relationship Id="rId1" Type="http://schemas.openxmlformats.org/officeDocument/2006/relationships/customXml" Target="../../customXml/item24.xml"/><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44EE861-1345-48C3-9425-38186E74E047}"/>
              </a:ext>
            </a:extLst>
          </p:cNvPr>
          <p:cNvSpPr>
            <a:spLocks noGrp="1"/>
          </p:cNvSpPr>
          <p:nvPr>
            <p:ph type="pic" sz="quarter" idx="18"/>
          </p:nvPr>
        </p:nvSpPr>
        <p:spPr/>
        <p:txBody>
          <a:bodyPr/>
          <a:lstStyle/>
          <a:p>
            <a:endParaRPr lang="en-US" dirty="0"/>
          </a:p>
        </p:txBody>
      </p:sp>
      <p:sp>
        <p:nvSpPr>
          <p:cNvPr id="5" name="Title 4">
            <a:extLst>
              <a:ext uri="{FF2B5EF4-FFF2-40B4-BE49-F238E27FC236}">
                <a16:creationId xmlns:a16="http://schemas.microsoft.com/office/drawing/2014/main" id="{B9A91C8E-045F-4C95-B0E7-D3165E4A2139}"/>
              </a:ext>
            </a:extLst>
          </p:cNvPr>
          <p:cNvSpPr>
            <a:spLocks noGrp="1"/>
          </p:cNvSpPr>
          <p:nvPr>
            <p:ph type="title"/>
          </p:nvPr>
        </p:nvSpPr>
        <p:spPr/>
        <p:txBody>
          <a:bodyPr/>
          <a:lstStyle/>
          <a:p>
            <a:r>
              <a:rPr lang="en-US" dirty="0"/>
              <a:t>The One Big Beautiful Bill and Louisiana Lagniappe	</a:t>
            </a:r>
          </a:p>
        </p:txBody>
      </p:sp>
      <p:sp>
        <p:nvSpPr>
          <p:cNvPr id="4" name="Date Placeholder 3">
            <a:extLst>
              <a:ext uri="{FF2B5EF4-FFF2-40B4-BE49-F238E27FC236}">
                <a16:creationId xmlns:a16="http://schemas.microsoft.com/office/drawing/2014/main" id="{8A4FAD00-3B30-A95E-AF4B-ED75C455F1C7}"/>
              </a:ext>
            </a:extLst>
          </p:cNvPr>
          <p:cNvSpPr>
            <a:spLocks noGrp="1"/>
          </p:cNvSpPr>
          <p:nvPr>
            <p:ph type="dt" sz="half" idx="14"/>
          </p:nvPr>
        </p:nvSpPr>
        <p:spPr>
          <a:xfrm>
            <a:off x="985838" y="5587200"/>
            <a:ext cx="4561762" cy="257546"/>
          </a:xfrm>
        </p:spPr>
        <p:txBody>
          <a:bodyPr/>
          <a:lstStyle/>
          <a:p>
            <a:r>
              <a:rPr lang="en-US" dirty="0"/>
              <a:t>Greg </a:t>
            </a:r>
            <a:r>
              <a:rPr lang="en-US" dirty="0" err="1"/>
              <a:t>booth,</a:t>
            </a:r>
            <a:r>
              <a:rPr lang="en-US" dirty="0"/>
              <a:t> tax PARTNER</a:t>
            </a:r>
          </a:p>
          <a:p>
            <a:r>
              <a:rPr lang="en-US" dirty="0"/>
              <a:t>January 26, 2026</a:t>
            </a:r>
          </a:p>
        </p:txBody>
      </p:sp>
    </p:spTree>
    <p:custDataLst>
      <p:custData r:id="rId1"/>
      <p:custData r:id="rId2"/>
      <p:tags r:id="rId3"/>
    </p:custDataLst>
    <p:extLst>
      <p:ext uri="{BB962C8B-B14F-4D97-AF65-F5344CB8AC3E}">
        <p14:creationId xmlns:p14="http://schemas.microsoft.com/office/powerpoint/2010/main" val="179711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B49F-E2C8-B9C2-8EFF-1423C8BB241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E958E6-9965-5EF6-6054-9E05CFF6B2FD}"/>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40F1E354-5AF9-256C-C14E-E860DF7156D8}"/>
              </a:ext>
            </a:extLst>
          </p:cNvPr>
          <p:cNvSpPr>
            <a:spLocks noGrp="1"/>
          </p:cNvSpPr>
          <p:nvPr>
            <p:ph type="sldNum" sz="quarter" idx="12"/>
          </p:nvPr>
        </p:nvSpPr>
        <p:spPr/>
        <p:txBody>
          <a:bodyPr/>
          <a:lstStyle/>
          <a:p>
            <a:fld id="{23AA811B-2EBD-4900-905E-5BE206449611}" type="slidenum">
              <a:rPr lang="en-US" smtClean="0"/>
              <a:pPr/>
              <a:t>10</a:t>
            </a:fld>
            <a:endParaRPr lang="en-US" dirty="0"/>
          </a:p>
        </p:txBody>
      </p:sp>
      <p:sp>
        <p:nvSpPr>
          <p:cNvPr id="4" name="Title 3">
            <a:extLst>
              <a:ext uri="{FF2B5EF4-FFF2-40B4-BE49-F238E27FC236}">
                <a16:creationId xmlns:a16="http://schemas.microsoft.com/office/drawing/2014/main" id="{61F6585F-1956-5AC7-69F3-C65AAC694854}"/>
              </a:ext>
            </a:extLst>
          </p:cNvPr>
          <p:cNvSpPr>
            <a:spLocks noGrp="1"/>
          </p:cNvSpPr>
          <p:nvPr>
            <p:ph type="title"/>
          </p:nvPr>
        </p:nvSpPr>
        <p:spPr/>
        <p:txBody>
          <a:bodyPr/>
          <a:lstStyle/>
          <a:p>
            <a:r>
              <a:rPr lang="en-US" dirty="0"/>
              <a:t>Section 179</a:t>
            </a:r>
          </a:p>
        </p:txBody>
      </p:sp>
      <p:sp>
        <p:nvSpPr>
          <p:cNvPr id="5" name="Content Placeholder 4">
            <a:extLst>
              <a:ext uri="{FF2B5EF4-FFF2-40B4-BE49-F238E27FC236}">
                <a16:creationId xmlns:a16="http://schemas.microsoft.com/office/drawing/2014/main" id="{80550438-0BFE-B603-62AE-3C8B4C263D61}"/>
              </a:ext>
            </a:extLst>
          </p:cNvPr>
          <p:cNvSpPr>
            <a:spLocks noGrp="1"/>
          </p:cNvSpPr>
          <p:nvPr>
            <p:ph idx="1"/>
          </p:nvPr>
        </p:nvSpPr>
        <p:spPr/>
        <p:txBody>
          <a:bodyPr/>
          <a:lstStyle/>
          <a:p>
            <a:pPr marL="0" indent="0">
              <a:buNone/>
            </a:pPr>
            <a:r>
              <a:rPr lang="en-US" sz="1800" dirty="0"/>
              <a:t>Law Prior to OBBB	</a:t>
            </a:r>
          </a:p>
          <a:p>
            <a:r>
              <a:rPr lang="en-US" sz="1800" dirty="0"/>
              <a:t>Current expensing of up to $1.16M of qualifying property with phase-outs beginning at $2.89M, both indexed for inflation.</a:t>
            </a:r>
          </a:p>
          <a:p>
            <a:endParaRPr lang="en-US" sz="1800" dirty="0"/>
          </a:p>
          <a:p>
            <a:pPr marL="0" indent="0">
              <a:buNone/>
            </a:pPr>
            <a:r>
              <a:rPr lang="en-US" sz="1800" dirty="0"/>
              <a:t>		</a:t>
            </a:r>
          </a:p>
        </p:txBody>
      </p:sp>
      <p:sp>
        <p:nvSpPr>
          <p:cNvPr id="6" name="Content Placeholder 5">
            <a:extLst>
              <a:ext uri="{FF2B5EF4-FFF2-40B4-BE49-F238E27FC236}">
                <a16:creationId xmlns:a16="http://schemas.microsoft.com/office/drawing/2014/main" id="{3F3D974D-ED4A-81CC-46A7-FE10BF935FD6}"/>
              </a:ext>
            </a:extLst>
          </p:cNvPr>
          <p:cNvSpPr>
            <a:spLocks noGrp="1"/>
          </p:cNvSpPr>
          <p:nvPr>
            <p:ph sz="half" idx="2"/>
          </p:nvPr>
        </p:nvSpPr>
        <p:spPr/>
        <p:txBody>
          <a:bodyPr/>
          <a:lstStyle/>
          <a:p>
            <a:pPr marL="0" indent="0">
              <a:buNone/>
            </a:pPr>
            <a:r>
              <a:rPr lang="en-US" sz="1800" dirty="0"/>
              <a:t>OBBB</a:t>
            </a:r>
          </a:p>
          <a:p>
            <a:r>
              <a:rPr lang="en-US" sz="1800" dirty="0"/>
              <a:t>Increases current expensing up to $2.5M of qualifying property with phase-outs beginning at $4M.</a:t>
            </a:r>
          </a:p>
          <a:p>
            <a:r>
              <a:rPr lang="en-US" sz="1800" dirty="0"/>
              <a:t>Effective for property placed in service after 12/31/24.</a:t>
            </a:r>
          </a:p>
        </p:txBody>
      </p:sp>
    </p:spTree>
    <p:custDataLst>
      <p:custData r:id="rId1"/>
      <p:custData r:id="rId2"/>
    </p:custDataLst>
    <p:extLst>
      <p:ext uri="{BB962C8B-B14F-4D97-AF65-F5344CB8AC3E}">
        <p14:creationId xmlns:p14="http://schemas.microsoft.com/office/powerpoint/2010/main" val="302607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CFC49-4771-D3DE-EDBF-C27D8707B57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562B71-C0E3-D5E6-3EBD-7E8D5B54E242}"/>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BAD16263-B3CB-80E6-47A0-19203FA355EF}"/>
              </a:ext>
            </a:extLst>
          </p:cNvPr>
          <p:cNvSpPr>
            <a:spLocks noGrp="1"/>
          </p:cNvSpPr>
          <p:nvPr>
            <p:ph type="sldNum" sz="quarter" idx="12"/>
          </p:nvPr>
        </p:nvSpPr>
        <p:spPr/>
        <p:txBody>
          <a:bodyPr/>
          <a:lstStyle/>
          <a:p>
            <a:fld id="{23AA811B-2EBD-4900-905E-5BE206449611}" type="slidenum">
              <a:rPr lang="en-US" smtClean="0"/>
              <a:pPr/>
              <a:t>11</a:t>
            </a:fld>
            <a:endParaRPr lang="en-US" dirty="0"/>
          </a:p>
        </p:txBody>
      </p:sp>
      <p:sp>
        <p:nvSpPr>
          <p:cNvPr id="4" name="Title 3">
            <a:extLst>
              <a:ext uri="{FF2B5EF4-FFF2-40B4-BE49-F238E27FC236}">
                <a16:creationId xmlns:a16="http://schemas.microsoft.com/office/drawing/2014/main" id="{9092F7E0-8C5A-CB27-762F-4239D491AC20}"/>
              </a:ext>
            </a:extLst>
          </p:cNvPr>
          <p:cNvSpPr>
            <a:spLocks noGrp="1"/>
          </p:cNvSpPr>
          <p:nvPr>
            <p:ph type="title"/>
          </p:nvPr>
        </p:nvSpPr>
        <p:spPr/>
        <p:txBody>
          <a:bodyPr/>
          <a:lstStyle/>
          <a:p>
            <a:r>
              <a:rPr lang="en-US" dirty="0"/>
              <a:t>Section 461(l) – Excess Business Loss Deduction</a:t>
            </a:r>
          </a:p>
        </p:txBody>
      </p:sp>
      <p:sp>
        <p:nvSpPr>
          <p:cNvPr id="5" name="Content Placeholder 4">
            <a:extLst>
              <a:ext uri="{FF2B5EF4-FFF2-40B4-BE49-F238E27FC236}">
                <a16:creationId xmlns:a16="http://schemas.microsoft.com/office/drawing/2014/main" id="{A653050A-E680-9B95-5BDD-EA2F9734AE7A}"/>
              </a:ext>
            </a:extLst>
          </p:cNvPr>
          <p:cNvSpPr>
            <a:spLocks noGrp="1"/>
          </p:cNvSpPr>
          <p:nvPr>
            <p:ph idx="1"/>
          </p:nvPr>
        </p:nvSpPr>
        <p:spPr/>
        <p:txBody>
          <a:bodyPr/>
          <a:lstStyle/>
          <a:p>
            <a:pPr marL="0" indent="0">
              <a:buNone/>
            </a:pPr>
            <a:r>
              <a:rPr lang="en-US" sz="1800" dirty="0"/>
              <a:t>Law Prior to OBBB	</a:t>
            </a:r>
          </a:p>
          <a:p>
            <a:r>
              <a:rPr lang="en-US" sz="1800" dirty="0"/>
              <a:t>Excess business loss limitation expires after 2028.</a:t>
            </a:r>
          </a:p>
          <a:p>
            <a:r>
              <a:rPr lang="en-US" sz="1800" dirty="0"/>
              <a:t>Any excess business loss is treated as an NOL carryforward to next year.</a:t>
            </a:r>
          </a:p>
          <a:p>
            <a:endParaRPr lang="en-US" sz="1800" dirty="0"/>
          </a:p>
          <a:p>
            <a:pPr marL="0" indent="0">
              <a:buNone/>
            </a:pPr>
            <a:r>
              <a:rPr lang="en-US" sz="1800" dirty="0"/>
              <a:t>		</a:t>
            </a:r>
          </a:p>
        </p:txBody>
      </p:sp>
      <p:sp>
        <p:nvSpPr>
          <p:cNvPr id="6" name="Content Placeholder 5">
            <a:extLst>
              <a:ext uri="{FF2B5EF4-FFF2-40B4-BE49-F238E27FC236}">
                <a16:creationId xmlns:a16="http://schemas.microsoft.com/office/drawing/2014/main" id="{3C8362AD-0A63-375C-B219-F050A4E37416}"/>
              </a:ext>
            </a:extLst>
          </p:cNvPr>
          <p:cNvSpPr>
            <a:spLocks noGrp="1"/>
          </p:cNvSpPr>
          <p:nvPr>
            <p:ph sz="half" idx="2"/>
          </p:nvPr>
        </p:nvSpPr>
        <p:spPr/>
        <p:txBody>
          <a:bodyPr/>
          <a:lstStyle/>
          <a:p>
            <a:pPr marL="0" indent="0">
              <a:buNone/>
            </a:pPr>
            <a:r>
              <a:rPr lang="en-US" sz="1800" dirty="0"/>
              <a:t>OBBB</a:t>
            </a:r>
          </a:p>
          <a:p>
            <a:r>
              <a:rPr lang="en-US" sz="1800" dirty="0"/>
              <a:t>Permanent limitation on excess business losses, effective for taxable year beginning after 12/31/26.</a:t>
            </a:r>
          </a:p>
          <a:p>
            <a:r>
              <a:rPr lang="en-US" sz="1800" dirty="0"/>
              <a:t>Any excess business loss is treated as an NOL carryforward to next year, effective for taxable years beginning after 12/31/2025.</a:t>
            </a:r>
          </a:p>
          <a:p>
            <a:r>
              <a:rPr lang="en-US" sz="1800" dirty="0"/>
              <a:t>Thresholds seem to have been reduced back to 2018 levels ($250,000 – single, $500,000 MFJ) for tax years beginning after 12/31/25.</a:t>
            </a:r>
          </a:p>
        </p:txBody>
      </p:sp>
    </p:spTree>
    <p:custDataLst>
      <p:custData r:id="rId1"/>
      <p:custData r:id="rId2"/>
    </p:custDataLst>
    <p:extLst>
      <p:ext uri="{BB962C8B-B14F-4D97-AF65-F5344CB8AC3E}">
        <p14:creationId xmlns:p14="http://schemas.microsoft.com/office/powerpoint/2010/main" val="58137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6AD370-EC63-6B35-9204-A5C5CD9476B4}"/>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3D16CB86-4CAD-265E-2288-CCF59188490C}"/>
              </a:ext>
            </a:extLst>
          </p:cNvPr>
          <p:cNvSpPr>
            <a:spLocks noGrp="1"/>
          </p:cNvSpPr>
          <p:nvPr>
            <p:ph type="sldNum" sz="quarter" idx="12"/>
          </p:nvPr>
        </p:nvSpPr>
        <p:spPr/>
        <p:txBody>
          <a:bodyPr/>
          <a:lstStyle/>
          <a:p>
            <a:fld id="{23AA811B-2EBD-4900-905E-5BE206449611}" type="slidenum">
              <a:rPr lang="en-US" smtClean="0"/>
              <a:pPr/>
              <a:t>12</a:t>
            </a:fld>
            <a:endParaRPr lang="en-US"/>
          </a:p>
        </p:txBody>
      </p:sp>
      <p:sp>
        <p:nvSpPr>
          <p:cNvPr id="4" name="Title 3">
            <a:extLst>
              <a:ext uri="{FF2B5EF4-FFF2-40B4-BE49-F238E27FC236}">
                <a16:creationId xmlns:a16="http://schemas.microsoft.com/office/drawing/2014/main" id="{8689D93B-2D4A-EBC7-B3D3-FBBFA218EA5B}"/>
              </a:ext>
            </a:extLst>
          </p:cNvPr>
          <p:cNvSpPr>
            <a:spLocks noGrp="1"/>
          </p:cNvSpPr>
          <p:nvPr>
            <p:ph type="title"/>
          </p:nvPr>
        </p:nvSpPr>
        <p:spPr/>
        <p:txBody>
          <a:bodyPr/>
          <a:lstStyle/>
          <a:p>
            <a:r>
              <a:rPr lang="en-US"/>
              <a:t>IRC Sec. 1202 Qualified Small Business Stock Changes </a:t>
            </a:r>
          </a:p>
        </p:txBody>
      </p:sp>
      <p:sp>
        <p:nvSpPr>
          <p:cNvPr id="5" name="Content Placeholder 4">
            <a:extLst>
              <a:ext uri="{FF2B5EF4-FFF2-40B4-BE49-F238E27FC236}">
                <a16:creationId xmlns:a16="http://schemas.microsoft.com/office/drawing/2014/main" id="{E4A09579-1E4A-89BE-2082-E6F52F6AE8D7}"/>
              </a:ext>
            </a:extLst>
          </p:cNvPr>
          <p:cNvSpPr>
            <a:spLocks noGrp="1"/>
          </p:cNvSpPr>
          <p:nvPr>
            <p:ph idx="1"/>
          </p:nvPr>
        </p:nvSpPr>
        <p:spPr>
          <a:xfrm>
            <a:off x="358800" y="1070338"/>
            <a:ext cx="11473200" cy="5427662"/>
          </a:xfrm>
        </p:spPr>
        <p:txBody>
          <a:bodyPr/>
          <a:lstStyle/>
          <a:p>
            <a:r>
              <a:rPr lang="en-US"/>
              <a:t>Increases the gain exclusion amount to $15 million (currently, $10 million) </a:t>
            </a:r>
          </a:p>
          <a:p>
            <a:r>
              <a:rPr lang="en-US"/>
              <a:t>Increases the gross assets test to $75 million (currently, $50 million) </a:t>
            </a:r>
          </a:p>
          <a:p>
            <a:r>
              <a:rPr lang="en-US"/>
              <a:t>Both the gain exclusion and gross assets test amounts would be adjusted annual for inflation starting in 2027</a:t>
            </a:r>
          </a:p>
          <a:p>
            <a:r>
              <a:rPr lang="en-US"/>
              <a:t>Creates a new holding period schedule allowing taxpayers to exclude gain as follows:</a:t>
            </a:r>
          </a:p>
          <a:p>
            <a:endParaRPr lang="en-US"/>
          </a:p>
          <a:p>
            <a:endParaRPr lang="en-US"/>
          </a:p>
          <a:p>
            <a:endParaRPr lang="en-US"/>
          </a:p>
          <a:p>
            <a:endParaRPr lang="en-US"/>
          </a:p>
          <a:p>
            <a:endParaRPr lang="en-US"/>
          </a:p>
          <a:p>
            <a:endParaRPr lang="en-US"/>
          </a:p>
          <a:p>
            <a:endParaRPr lang="en-US"/>
          </a:p>
          <a:p>
            <a:r>
              <a:rPr lang="en-US"/>
              <a:t>The changes would be effective for stock issued </a:t>
            </a:r>
            <a:r>
              <a:rPr lang="en-US" b="1"/>
              <a:t>after</a:t>
            </a:r>
            <a:r>
              <a:rPr lang="en-US"/>
              <a:t> the date of enactment</a:t>
            </a:r>
          </a:p>
          <a:p>
            <a:pPr marL="0" indent="0">
              <a:buNone/>
            </a:pPr>
            <a:endParaRPr lang="en-US" b="1" u="sng"/>
          </a:p>
          <a:p>
            <a:pPr>
              <a:buFont typeface="Wingdings" panose="05000000000000000000" pitchFamily="2" charset="2"/>
              <a:buChar char="q"/>
            </a:pPr>
            <a:r>
              <a:rPr lang="en-US" b="1" i="1" u="sng"/>
              <a:t>Takeaway</a:t>
            </a:r>
            <a:r>
              <a:rPr lang="en-US" i="1"/>
              <a:t>: Corporations that once surpassed $50M of gross assets but had less than $75M may be able to issue QSBS again. Corporations will likely qualify to issue QSBS for a longer period of time since the corporation’s assets tax basis will typically decrease. Additionally, the phased-in exclusion for investors who have held their stock for just three years plus the increased gross asset limit of $75M will make it easier for investors in later rounds to qualify for QSBS. </a:t>
            </a:r>
            <a:endParaRPr lang="en-US" b="1" i="1" u="sng"/>
          </a:p>
          <a:p>
            <a:pPr marL="360000" lvl="2" indent="0">
              <a:buNone/>
            </a:pPr>
            <a:endParaRPr lang="en-US" sz="2000"/>
          </a:p>
        </p:txBody>
      </p:sp>
      <p:graphicFrame>
        <p:nvGraphicFramePr>
          <p:cNvPr id="6" name="Table 5">
            <a:extLst>
              <a:ext uri="{FF2B5EF4-FFF2-40B4-BE49-F238E27FC236}">
                <a16:creationId xmlns:a16="http://schemas.microsoft.com/office/drawing/2014/main" id="{EC97F537-6DF3-0BD0-BB14-7F2D7F37E91C}"/>
              </a:ext>
            </a:extLst>
          </p:cNvPr>
          <p:cNvGraphicFramePr>
            <a:graphicFrameLocks noGrp="1"/>
          </p:cNvGraphicFramePr>
          <p:nvPr/>
        </p:nvGraphicFramePr>
        <p:xfrm>
          <a:off x="1592585" y="2854740"/>
          <a:ext cx="8128000" cy="1483360"/>
        </p:xfrm>
        <a:graphic>
          <a:graphicData uri="http://schemas.openxmlformats.org/drawingml/2006/table">
            <a:tbl>
              <a:tblPr firstRow="1" bandRow="1">
                <a:tableStyleId>{3B4B98B0-60AC-42C2-AFA5-B58CD77FA1E5}</a:tableStyleId>
              </a:tblPr>
              <a:tblGrid>
                <a:gridCol w="4064000">
                  <a:extLst>
                    <a:ext uri="{9D8B030D-6E8A-4147-A177-3AD203B41FA5}">
                      <a16:colId xmlns:a16="http://schemas.microsoft.com/office/drawing/2014/main" val="3256358581"/>
                    </a:ext>
                  </a:extLst>
                </a:gridCol>
                <a:gridCol w="4064000">
                  <a:extLst>
                    <a:ext uri="{9D8B030D-6E8A-4147-A177-3AD203B41FA5}">
                      <a16:colId xmlns:a16="http://schemas.microsoft.com/office/drawing/2014/main" val="1607710562"/>
                    </a:ext>
                  </a:extLst>
                </a:gridCol>
              </a:tblGrid>
              <a:tr h="370840">
                <a:tc>
                  <a:txBody>
                    <a:bodyPr/>
                    <a:lstStyle/>
                    <a:p>
                      <a:r>
                        <a:rPr lang="en-US" sz="1400" b="1"/>
                        <a:t>Holding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Excluded 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6036058"/>
                  </a:ext>
                </a:extLst>
              </a:tr>
              <a:tr h="370840">
                <a:tc>
                  <a:txBody>
                    <a:bodyPr/>
                    <a:lstStyle/>
                    <a:p>
                      <a:r>
                        <a:rPr lang="en-US" sz="1400"/>
                        <a:t>3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50% of 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297071"/>
                  </a:ext>
                </a:extLst>
              </a:tr>
              <a:tr h="370840">
                <a:tc>
                  <a:txBody>
                    <a:bodyPr/>
                    <a:lstStyle/>
                    <a:p>
                      <a:r>
                        <a:rPr lang="en-US" sz="1400"/>
                        <a:t>4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75% of 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977731"/>
                  </a:ext>
                </a:extLst>
              </a:tr>
              <a:tr h="370840">
                <a:tc>
                  <a:txBody>
                    <a:bodyPr/>
                    <a:lstStyle/>
                    <a:p>
                      <a:r>
                        <a:rPr lang="en-US" sz="1400"/>
                        <a:t>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100% of 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653486"/>
                  </a:ext>
                </a:extLst>
              </a:tr>
            </a:tbl>
          </a:graphicData>
        </a:graphic>
      </p:graphicFrame>
    </p:spTree>
    <p:extLst>
      <p:ext uri="{BB962C8B-B14F-4D97-AF65-F5344CB8AC3E}">
        <p14:creationId xmlns:p14="http://schemas.microsoft.com/office/powerpoint/2010/main" val="50527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67AE5-F3F4-B18C-5D22-24BBA547B43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336AB8-9AE7-0C66-C0F6-22877BB880C1}"/>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752D20AB-800E-6C03-770B-A5CEB3FD49E6}"/>
              </a:ext>
            </a:extLst>
          </p:cNvPr>
          <p:cNvSpPr>
            <a:spLocks noGrp="1"/>
          </p:cNvSpPr>
          <p:nvPr>
            <p:ph type="sldNum" sz="quarter" idx="12"/>
          </p:nvPr>
        </p:nvSpPr>
        <p:spPr/>
        <p:txBody>
          <a:bodyPr/>
          <a:lstStyle/>
          <a:p>
            <a:fld id="{23AA811B-2EBD-4900-905E-5BE206449611}" type="slidenum">
              <a:rPr lang="en-US" smtClean="0"/>
              <a:pPr/>
              <a:t>13</a:t>
            </a:fld>
            <a:endParaRPr lang="en-US" dirty="0"/>
          </a:p>
        </p:txBody>
      </p:sp>
      <p:sp>
        <p:nvSpPr>
          <p:cNvPr id="4" name="Title 3">
            <a:extLst>
              <a:ext uri="{FF2B5EF4-FFF2-40B4-BE49-F238E27FC236}">
                <a16:creationId xmlns:a16="http://schemas.microsoft.com/office/drawing/2014/main" id="{78D79AEF-4254-A050-650C-21E0539D8AB1}"/>
              </a:ext>
            </a:extLst>
          </p:cNvPr>
          <p:cNvSpPr>
            <a:spLocks noGrp="1"/>
          </p:cNvSpPr>
          <p:nvPr>
            <p:ph type="title"/>
          </p:nvPr>
        </p:nvSpPr>
        <p:spPr/>
        <p:txBody>
          <a:bodyPr/>
          <a:lstStyle/>
          <a:p>
            <a:r>
              <a:rPr lang="en-US" dirty="0"/>
              <a:t>Corporate Charitable Deduction</a:t>
            </a:r>
          </a:p>
        </p:txBody>
      </p:sp>
      <p:sp>
        <p:nvSpPr>
          <p:cNvPr id="5" name="Content Placeholder 4">
            <a:extLst>
              <a:ext uri="{FF2B5EF4-FFF2-40B4-BE49-F238E27FC236}">
                <a16:creationId xmlns:a16="http://schemas.microsoft.com/office/drawing/2014/main" id="{3BA5AA63-8009-A16F-99B5-ABAD97D7D6C2}"/>
              </a:ext>
            </a:extLst>
          </p:cNvPr>
          <p:cNvSpPr>
            <a:spLocks noGrp="1"/>
          </p:cNvSpPr>
          <p:nvPr>
            <p:ph idx="1"/>
          </p:nvPr>
        </p:nvSpPr>
        <p:spPr/>
        <p:txBody>
          <a:bodyPr/>
          <a:lstStyle/>
          <a:p>
            <a:pPr marL="0" indent="0">
              <a:buNone/>
            </a:pPr>
            <a:r>
              <a:rPr lang="en-US" sz="1800" dirty="0"/>
              <a:t>Law Prior to OBBB	</a:t>
            </a:r>
          </a:p>
          <a:p>
            <a:r>
              <a:rPr lang="en-US" sz="1800" dirty="0"/>
              <a:t>Corporations can deduct charitable contributions up to 10% of taxable income.</a:t>
            </a:r>
          </a:p>
          <a:p>
            <a:r>
              <a:rPr lang="en-US" sz="1800" dirty="0"/>
              <a:t>Contributions over 10% may be carried forward to the next 5 taxable years, subject to the same 10% limit each year.</a:t>
            </a:r>
          </a:p>
          <a:p>
            <a:endParaRPr lang="en-US" sz="1800" dirty="0"/>
          </a:p>
          <a:p>
            <a:pPr marL="0" indent="0">
              <a:buNone/>
            </a:pPr>
            <a:r>
              <a:rPr lang="en-US" sz="1800" dirty="0"/>
              <a:t>		</a:t>
            </a:r>
          </a:p>
        </p:txBody>
      </p:sp>
      <p:sp>
        <p:nvSpPr>
          <p:cNvPr id="6" name="Content Placeholder 5">
            <a:extLst>
              <a:ext uri="{FF2B5EF4-FFF2-40B4-BE49-F238E27FC236}">
                <a16:creationId xmlns:a16="http://schemas.microsoft.com/office/drawing/2014/main" id="{3DB37410-C2C4-4F1A-0C00-C514FFC5A6A3}"/>
              </a:ext>
            </a:extLst>
          </p:cNvPr>
          <p:cNvSpPr>
            <a:spLocks noGrp="1"/>
          </p:cNvSpPr>
          <p:nvPr>
            <p:ph sz="half" idx="2"/>
          </p:nvPr>
        </p:nvSpPr>
        <p:spPr/>
        <p:txBody>
          <a:bodyPr/>
          <a:lstStyle/>
          <a:p>
            <a:pPr marL="0" indent="0">
              <a:buNone/>
            </a:pPr>
            <a:r>
              <a:rPr lang="en-US" sz="1800" dirty="0"/>
              <a:t>OBBB</a:t>
            </a:r>
          </a:p>
          <a:p>
            <a:r>
              <a:rPr lang="en-US" sz="1800" dirty="0"/>
              <a:t>Corporations can deduct charitable contributions up to 10% of taxable income.</a:t>
            </a:r>
          </a:p>
          <a:p>
            <a:r>
              <a:rPr lang="en-US" sz="1800" dirty="0"/>
              <a:t>Creates a 1% floor of taxable income.</a:t>
            </a:r>
          </a:p>
          <a:p>
            <a:r>
              <a:rPr lang="en-US" sz="1800" dirty="0"/>
              <a:t>Contributions over 10% ceiling may be carried forward to the next 5 taxable years and amounts disallowed under the 1% floor may be carried forward if contributions &gt;10% ceiling.</a:t>
            </a:r>
          </a:p>
          <a:p>
            <a:r>
              <a:rPr lang="en-US" sz="1800" dirty="0"/>
              <a:t>Effective for tax years beginning after 12/31/2025.</a:t>
            </a:r>
          </a:p>
        </p:txBody>
      </p:sp>
    </p:spTree>
    <p:custDataLst>
      <p:custData r:id="rId1"/>
      <p:custData r:id="rId2"/>
    </p:custDataLst>
    <p:extLst>
      <p:ext uri="{BB962C8B-B14F-4D97-AF65-F5344CB8AC3E}">
        <p14:creationId xmlns:p14="http://schemas.microsoft.com/office/powerpoint/2010/main" val="138585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FA9105-5EA2-5960-ACE6-E4C2158846C4}"/>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1180B8C6-54AD-8B84-F1A1-796421AFDCEF}"/>
              </a:ext>
            </a:extLst>
          </p:cNvPr>
          <p:cNvSpPr>
            <a:spLocks noGrp="1"/>
          </p:cNvSpPr>
          <p:nvPr>
            <p:ph type="sldNum" sz="quarter" idx="12"/>
          </p:nvPr>
        </p:nvSpPr>
        <p:spPr/>
        <p:txBody>
          <a:bodyPr/>
          <a:lstStyle/>
          <a:p>
            <a:fld id="{23AA811B-2EBD-4900-905E-5BE206449611}" type="slidenum">
              <a:rPr lang="en-US" smtClean="0"/>
              <a:pPr/>
              <a:t>14</a:t>
            </a:fld>
            <a:endParaRPr lang="en-US"/>
          </a:p>
        </p:txBody>
      </p:sp>
      <p:sp>
        <p:nvSpPr>
          <p:cNvPr id="4" name="Title 3">
            <a:extLst>
              <a:ext uri="{FF2B5EF4-FFF2-40B4-BE49-F238E27FC236}">
                <a16:creationId xmlns:a16="http://schemas.microsoft.com/office/drawing/2014/main" id="{449996BD-2A5D-A3FC-F149-980CBD4FCE4B}"/>
              </a:ext>
            </a:extLst>
          </p:cNvPr>
          <p:cNvSpPr>
            <a:spLocks noGrp="1"/>
          </p:cNvSpPr>
          <p:nvPr>
            <p:ph type="title"/>
          </p:nvPr>
        </p:nvSpPr>
        <p:spPr>
          <a:xfrm>
            <a:off x="359400" y="204693"/>
            <a:ext cx="10220208" cy="466449"/>
          </a:xfrm>
        </p:spPr>
        <p:txBody>
          <a:bodyPr/>
          <a:lstStyle/>
          <a:p>
            <a:r>
              <a:rPr lang="en-US"/>
              <a:t>Qualified Opportunity Fund (“QOF”) under the OBBB</a:t>
            </a:r>
          </a:p>
        </p:txBody>
      </p:sp>
      <p:sp>
        <p:nvSpPr>
          <p:cNvPr id="5" name="Content Placeholder 4">
            <a:extLst>
              <a:ext uri="{FF2B5EF4-FFF2-40B4-BE49-F238E27FC236}">
                <a16:creationId xmlns:a16="http://schemas.microsoft.com/office/drawing/2014/main" id="{6FF9229D-B396-94FE-C827-CC0F4DF6EF41}"/>
              </a:ext>
            </a:extLst>
          </p:cNvPr>
          <p:cNvSpPr>
            <a:spLocks noGrp="1"/>
          </p:cNvSpPr>
          <p:nvPr>
            <p:ph idx="1"/>
          </p:nvPr>
        </p:nvSpPr>
        <p:spPr>
          <a:xfrm>
            <a:off x="258525" y="910660"/>
            <a:ext cx="11462550" cy="5036680"/>
          </a:xfrm>
        </p:spPr>
        <p:txBody>
          <a:bodyPr/>
          <a:lstStyle/>
          <a:p>
            <a:pPr marL="0" indent="0">
              <a:buNone/>
            </a:pPr>
            <a:r>
              <a:rPr lang="en-US" sz="1400" b="1" dirty="0"/>
              <a:t>Original QOF Program Preserved </a:t>
            </a:r>
          </a:p>
          <a:p>
            <a:pPr>
              <a:buFont typeface="Wingdings" panose="05000000000000000000" pitchFamily="2" charset="2"/>
              <a:buChar char="§"/>
            </a:pPr>
            <a:r>
              <a:rPr lang="en-US" sz="1400" dirty="0"/>
              <a:t>The OBBB preserves the original QOF program. Qualified Opportunity Funds (“QOF”) are corporations or partnerships that hold at least 90% of their assets in IRS designated qualified opportunity zones (“QOZ”) with the goal of rebuilding low-income communities. Gains deferred through QOFs made prior to January 1, 2027, are taxable the earlier of the sale date or December 31, 2026.</a:t>
            </a:r>
          </a:p>
          <a:p>
            <a:endParaRPr lang="en-US" sz="1400" dirty="0"/>
          </a:p>
          <a:p>
            <a:pPr marL="0" indent="0">
              <a:buNone/>
            </a:pPr>
            <a:r>
              <a:rPr lang="en-US" sz="1400" b="1" dirty="0"/>
              <a:t>New Program for QOFs </a:t>
            </a:r>
          </a:p>
          <a:p>
            <a:pPr>
              <a:buFont typeface="Wingdings" panose="05000000000000000000" pitchFamily="2" charset="2"/>
              <a:buChar char="§"/>
            </a:pPr>
            <a:r>
              <a:rPr lang="en-US" sz="1400" u="sng" dirty="0"/>
              <a:t>The OBBB establishes a new program for QOFs made after December 31, 2026, as follows</a:t>
            </a:r>
            <a:r>
              <a:rPr lang="en-US" sz="1400" dirty="0"/>
              <a:t>:</a:t>
            </a:r>
          </a:p>
          <a:p>
            <a:pPr lvl="2"/>
            <a:r>
              <a:rPr lang="en-US" sz="1400" dirty="0"/>
              <a:t>Taxpayers who reinvest capital gains into QOFs within the prescribed period may defer recognition of the gain the earlier of the QOF sale date or 5 years from the investment date.</a:t>
            </a:r>
          </a:p>
          <a:p>
            <a:pPr lvl="2"/>
            <a:r>
              <a:rPr lang="en-US" sz="1400" dirty="0"/>
              <a:t>For QOFs held for 5 years, taxpayers may permanently exclude 10% (30% for Qualified Rural Opportunity Funds) of the deferred gain through a basis increase. </a:t>
            </a:r>
          </a:p>
          <a:p>
            <a:pPr lvl="2"/>
            <a:r>
              <a:rPr lang="en-US" sz="1400" dirty="0"/>
              <a:t>The QOF basis is stepped up to Fair Market Value (“FMV”) if held for 10 years.  The date to determine FMV varies based on whether the QOF is sold before or after 30 years, resulting in potential tax after the 30</a:t>
            </a:r>
            <a:r>
              <a:rPr lang="en-US" sz="1400" baseline="30000" dirty="0"/>
              <a:t>th</a:t>
            </a:r>
            <a:r>
              <a:rPr lang="en-US" sz="1400" dirty="0"/>
              <a:t> anniversary.</a:t>
            </a:r>
          </a:p>
          <a:p>
            <a:pPr lvl="2"/>
            <a:r>
              <a:rPr lang="en-US" sz="1400" dirty="0"/>
              <a:t>Additional informational reporting requirements are required. Failure to comply may result in penalties.</a:t>
            </a:r>
          </a:p>
          <a:p>
            <a:pPr lvl="2"/>
            <a:r>
              <a:rPr lang="en-US" sz="1400" dirty="0"/>
              <a:t>Narrower definitions of QOZ designations apply.</a:t>
            </a:r>
          </a:p>
          <a:p>
            <a:pPr lvl="2"/>
            <a:r>
              <a:rPr lang="en-US" sz="1400" dirty="0"/>
              <a:t>Every 10 years the states will identify new QOZs beginning July 1, 2026.</a:t>
            </a:r>
          </a:p>
          <a:p>
            <a:pPr marL="360000" lvl="2" indent="0">
              <a:buNone/>
            </a:pPr>
            <a:endParaRPr lang="en-US" sz="1400" dirty="0"/>
          </a:p>
          <a:p>
            <a:pPr lvl="2">
              <a:buFont typeface="Wingdings" panose="05000000000000000000" pitchFamily="2" charset="2"/>
              <a:buChar char="q"/>
            </a:pPr>
            <a:r>
              <a:rPr lang="en-US" sz="1400" b="1" i="1" u="sng" dirty="0" err="1"/>
              <a:t>Takeway</a:t>
            </a:r>
            <a:r>
              <a:rPr lang="en-US" sz="1400" b="1" i="1" dirty="0"/>
              <a:t>: </a:t>
            </a:r>
            <a:r>
              <a:rPr lang="en-US" sz="1400" i="1" dirty="0"/>
              <a:t>Clients still invested in QOFs can plan (harvesting losses, charitable donations, etc.) to reduce the OBBB and minimize cash flow issues for the gain they must recognize on December 31, 2026. Clients should consult with their investment advisors to seek profitable QOFs to benefit from the new QOF program. If held for 5 years only 90% (or 70% if exception applies) of the deferred gain will be taxable in year 5. Deferring short-term capital gains may create more valuable tax results than deferring long-term capital gains. </a:t>
            </a:r>
          </a:p>
          <a:p>
            <a:pPr lvl="2"/>
            <a:endParaRPr lang="en-US" dirty="0"/>
          </a:p>
        </p:txBody>
      </p:sp>
    </p:spTree>
    <p:extLst>
      <p:ext uri="{BB962C8B-B14F-4D97-AF65-F5344CB8AC3E}">
        <p14:creationId xmlns:p14="http://schemas.microsoft.com/office/powerpoint/2010/main" val="3596282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1F9CE-8D35-054C-F80B-3B914551E80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0FF55F-7A51-3A99-3297-FF05E6E94270}"/>
              </a:ext>
            </a:extLst>
          </p:cNvPr>
          <p:cNvSpPr>
            <a:spLocks noGrp="1"/>
          </p:cNvSpPr>
          <p:nvPr>
            <p:ph type="sldNum" sz="quarter" idx="12"/>
          </p:nvPr>
        </p:nvSpPr>
        <p:spPr>
          <a:xfrm>
            <a:off x="5989800" y="6318000"/>
            <a:ext cx="212400" cy="180000"/>
          </a:xfrm>
        </p:spPr>
        <p:txBody>
          <a:bodyPr/>
          <a:lstStyle/>
          <a:p>
            <a:fld id="{23AA811B-2EBD-4900-905E-5BE206449611}" type="slidenum">
              <a:rPr lang="en-US"/>
              <a:pPr/>
              <a:t>15</a:t>
            </a:fld>
            <a:endParaRPr lang="en-US"/>
          </a:p>
        </p:txBody>
      </p:sp>
      <p:sp>
        <p:nvSpPr>
          <p:cNvPr id="3" name="Title 2">
            <a:extLst>
              <a:ext uri="{FF2B5EF4-FFF2-40B4-BE49-F238E27FC236}">
                <a16:creationId xmlns:a16="http://schemas.microsoft.com/office/drawing/2014/main" id="{1E863DEF-5900-E38D-DFA3-9F51C0455B94}"/>
              </a:ext>
            </a:extLst>
          </p:cNvPr>
          <p:cNvSpPr>
            <a:spLocks noGrp="1"/>
          </p:cNvSpPr>
          <p:nvPr>
            <p:ph type="title"/>
          </p:nvPr>
        </p:nvSpPr>
        <p:spPr>
          <a:xfrm>
            <a:off x="360000" y="360000"/>
            <a:ext cx="11473200" cy="639460"/>
          </a:xfrm>
        </p:spPr>
        <p:txBody>
          <a:bodyPr/>
          <a:lstStyle/>
          <a:p>
            <a:pPr marL="0" marR="0">
              <a:lnSpc>
                <a:spcPct val="107000"/>
              </a:lnSpc>
            </a:pPr>
            <a:r>
              <a:rPr lang="en-US" sz="2800">
                <a:latin typeface="Segoe UI" panose="020B0502040204020203" pitchFamily="34" charset="0"/>
                <a:ea typeface="Calibri" panose="020F0502020204030204" pitchFamily="34" charset="0"/>
                <a:cs typeface="Segoe UI" panose="020B0502040204020203" pitchFamily="34" charset="0"/>
              </a:rPr>
              <a:t>Low-Income Housing Tax Credit</a:t>
            </a:r>
            <a:endParaRPr lang="en-US" sz="280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19290F9C-8AD6-6189-CC8F-6EF440F4BDDA}"/>
              </a:ext>
            </a:extLst>
          </p:cNvPr>
          <p:cNvSpPr>
            <a:spLocks noGrp="1"/>
          </p:cNvSpPr>
          <p:nvPr>
            <p:ph idx="1"/>
          </p:nvPr>
        </p:nvSpPr>
        <p:spPr>
          <a:xfrm>
            <a:off x="360000" y="1261853"/>
            <a:ext cx="11473200" cy="4736611"/>
          </a:xfrm>
        </p:spPr>
        <p:txBody>
          <a:bodyPr/>
          <a:lstStyle/>
          <a:p>
            <a:pPr marL="0" indent="0">
              <a:buNone/>
            </a:pPr>
            <a:r>
              <a:rPr lang="en-US" sz="1800" b="1" u="sng"/>
              <a:t>OBBB Changes</a:t>
            </a:r>
            <a:r>
              <a:rPr lang="en-US" sz="1800"/>
              <a:t>:</a:t>
            </a:r>
          </a:p>
          <a:p>
            <a:r>
              <a:rPr lang="en-US" sz="1800"/>
              <a:t>Permanently increases the 9% Low-Income Housing Tax Credit (“LIHTC”) allocation for each state by 12%, effective for calendar years after December 31, 2025.</a:t>
            </a:r>
          </a:p>
          <a:p>
            <a:endParaRPr lang="en-US" sz="1800"/>
          </a:p>
          <a:p>
            <a:r>
              <a:rPr lang="en-US" sz="1800"/>
              <a:t>The 50% bond financing threshold test for the 4% housing credit will be lowered to 25% permanently. This change is effective for properties placed in service </a:t>
            </a:r>
            <a:r>
              <a:rPr lang="en-US" sz="1800" i="1"/>
              <a:t>after</a:t>
            </a:r>
            <a:r>
              <a:rPr lang="en-US" sz="1800"/>
              <a:t> December 31, 2025, if bond levels are at least 5% of the basis in land and building with an issue date </a:t>
            </a:r>
            <a:r>
              <a:rPr lang="en-US" sz="1800" i="1"/>
              <a:t>after</a:t>
            </a:r>
            <a:r>
              <a:rPr lang="en-US" sz="1800"/>
              <a:t> December 31, 2025.</a:t>
            </a:r>
          </a:p>
          <a:p>
            <a:endParaRPr lang="en-US" sz="1800"/>
          </a:p>
          <a:p>
            <a:r>
              <a:rPr lang="en-US" sz="1800"/>
              <a:t>The New Markets Tax Credit (NMTC) is made permanent, eliminating the need for reauthorization in future years</a:t>
            </a:r>
          </a:p>
          <a:p>
            <a:pPr lvl="1"/>
            <a:r>
              <a:rPr lang="en-US" sz="1800"/>
              <a:t>Funding remains limited to $5 billion in credits per year</a:t>
            </a:r>
          </a:p>
          <a:p>
            <a:pPr marL="180000" lvl="1" indent="0">
              <a:buNone/>
            </a:pPr>
            <a:endParaRPr lang="en-US" sz="1800"/>
          </a:p>
          <a:p>
            <a:pPr>
              <a:buFont typeface="Wingdings" panose="05000000000000000000" pitchFamily="2" charset="2"/>
              <a:buChar char="q"/>
            </a:pPr>
            <a:r>
              <a:rPr lang="en-US" sz="1800" b="1" i="1"/>
              <a:t> </a:t>
            </a:r>
            <a:r>
              <a:rPr lang="en-US" sz="1800" b="1" i="1" u="sng"/>
              <a:t>Takeaway:</a:t>
            </a:r>
            <a:r>
              <a:rPr lang="en-US" sz="1800"/>
              <a:t> </a:t>
            </a:r>
            <a:r>
              <a:rPr lang="en-US" sz="1800" i="1"/>
              <a:t>The permanent changes to both the LIHTC and the NMTC could provide opportunities for investors and developers, but the rules disallowing projects from claiming both credits means they will need to carefully consider which credit will be more beneficial</a:t>
            </a:r>
            <a:endParaRPr lang="en-US" sz="1800" b="1" i="1"/>
          </a:p>
          <a:p>
            <a:pPr lvl="2"/>
            <a:endParaRPr lang="en-US"/>
          </a:p>
          <a:p>
            <a:pPr lvl="2"/>
            <a:endParaRPr lang="en-US"/>
          </a:p>
          <a:p>
            <a:pPr marL="180000" lvl="1" indent="0">
              <a:buNone/>
            </a:pPr>
            <a:endParaRPr lang="en-US" b="1"/>
          </a:p>
          <a:p>
            <a:pPr lvl="4" indent="-360000">
              <a:lnSpc>
                <a:spcPct val="107000"/>
              </a:lnSpc>
            </a:pPr>
            <a:endParaRPr lang="en-US">
              <a:effectLst/>
              <a:latin typeface="Segoe UI" panose="020B0502040204020203" pitchFamily="34" charset="0"/>
              <a:ea typeface="Calibri" panose="020F0502020204030204" pitchFamily="34" charset="0"/>
            </a:endParaRPr>
          </a:p>
          <a:p>
            <a:pPr marL="0" lvl="1" indent="0">
              <a:lnSpc>
                <a:spcPct val="107000"/>
              </a:lnSpc>
              <a:buNone/>
            </a:pPr>
            <a:br>
              <a:rPr lang="en-US" sz="1600">
                <a:effectLst/>
                <a:latin typeface="Segoe UI" panose="020B0502040204020203" pitchFamily="34" charset="0"/>
                <a:ea typeface="Calibri" panose="020F0502020204030204" pitchFamily="34" charset="0"/>
              </a:rPr>
            </a:br>
            <a:endParaRPr lang="en-US"/>
          </a:p>
        </p:txBody>
      </p:sp>
    </p:spTree>
    <p:custDataLst>
      <p:custData r:id="rId1"/>
      <p:custData r:id="rId2"/>
    </p:custDataLst>
    <p:extLst>
      <p:ext uri="{BB962C8B-B14F-4D97-AF65-F5344CB8AC3E}">
        <p14:creationId xmlns:p14="http://schemas.microsoft.com/office/powerpoint/2010/main" val="4202202349"/>
      </p:ext>
    </p:extLst>
  </p:cSld>
  <p:clrMapOvr>
    <a:masterClrMapping/>
  </p:clrMapOvr>
  <p:extLst>
    <p:ext uri="{6950BFC3-D8DA-4A85-94F7-54DA5524770B}">
      <p188:commentRel xmlns:p188="http://schemas.microsoft.com/office/powerpoint/2018/8/main" r:id="rId4"/>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E61F9-1FDE-9BCC-310C-7AD0E19FB21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6C16F6-E29C-88FF-2F1C-F9DA428F9A65}"/>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82D7FBBD-2D12-F6D2-88B7-D65A9722D918}"/>
              </a:ext>
            </a:extLst>
          </p:cNvPr>
          <p:cNvSpPr>
            <a:spLocks noGrp="1"/>
          </p:cNvSpPr>
          <p:nvPr>
            <p:ph type="sldNum" sz="quarter" idx="12"/>
          </p:nvPr>
        </p:nvSpPr>
        <p:spPr/>
        <p:txBody>
          <a:bodyPr/>
          <a:lstStyle/>
          <a:p>
            <a:fld id="{23AA811B-2EBD-4900-905E-5BE206449611}" type="slidenum">
              <a:rPr lang="en-US" smtClean="0"/>
              <a:pPr/>
              <a:t>16</a:t>
            </a:fld>
            <a:endParaRPr lang="en-US" dirty="0"/>
          </a:p>
        </p:txBody>
      </p:sp>
      <p:sp>
        <p:nvSpPr>
          <p:cNvPr id="4" name="Title 3">
            <a:extLst>
              <a:ext uri="{FF2B5EF4-FFF2-40B4-BE49-F238E27FC236}">
                <a16:creationId xmlns:a16="http://schemas.microsoft.com/office/drawing/2014/main" id="{CF7E5792-AEE5-326F-E373-CFB6301C3AF7}"/>
              </a:ext>
            </a:extLst>
          </p:cNvPr>
          <p:cNvSpPr>
            <a:spLocks noGrp="1"/>
          </p:cNvSpPr>
          <p:nvPr>
            <p:ph type="title"/>
          </p:nvPr>
        </p:nvSpPr>
        <p:spPr/>
        <p:txBody>
          <a:bodyPr/>
          <a:lstStyle/>
          <a:p>
            <a:r>
              <a:rPr lang="en-US" dirty="0"/>
              <a:t>Childcare Credits</a:t>
            </a:r>
          </a:p>
        </p:txBody>
      </p:sp>
      <p:sp>
        <p:nvSpPr>
          <p:cNvPr id="5" name="Content Placeholder 4">
            <a:extLst>
              <a:ext uri="{FF2B5EF4-FFF2-40B4-BE49-F238E27FC236}">
                <a16:creationId xmlns:a16="http://schemas.microsoft.com/office/drawing/2014/main" id="{B2BE220E-84D1-A602-DFEA-C531896E657B}"/>
              </a:ext>
            </a:extLst>
          </p:cNvPr>
          <p:cNvSpPr>
            <a:spLocks noGrp="1"/>
          </p:cNvSpPr>
          <p:nvPr>
            <p:ph idx="1"/>
          </p:nvPr>
        </p:nvSpPr>
        <p:spPr/>
        <p:txBody>
          <a:bodyPr/>
          <a:lstStyle/>
          <a:p>
            <a:pPr marL="0" indent="0">
              <a:buNone/>
            </a:pPr>
            <a:r>
              <a:rPr lang="en-US" sz="1800" dirty="0"/>
              <a:t>Law Prior to OBBB	</a:t>
            </a:r>
          </a:p>
          <a:p>
            <a:r>
              <a:rPr lang="en-US" sz="1800" dirty="0"/>
              <a:t>Allowed an employer-provided childcare credit of 25% of qualified child care facility costs and 10% of qualified child care resource and referral expenses, with a max credit of $150k per year.</a:t>
            </a:r>
          </a:p>
          <a:p>
            <a:pPr marL="0" indent="0">
              <a:buNone/>
            </a:pPr>
            <a:r>
              <a:rPr lang="en-US" sz="1800" dirty="0"/>
              <a:t>		</a:t>
            </a:r>
          </a:p>
        </p:txBody>
      </p:sp>
      <p:sp>
        <p:nvSpPr>
          <p:cNvPr id="6" name="Content Placeholder 5">
            <a:extLst>
              <a:ext uri="{FF2B5EF4-FFF2-40B4-BE49-F238E27FC236}">
                <a16:creationId xmlns:a16="http://schemas.microsoft.com/office/drawing/2014/main" id="{9AFE2586-0AA7-C364-FB3F-688E9C4CD0E0}"/>
              </a:ext>
            </a:extLst>
          </p:cNvPr>
          <p:cNvSpPr>
            <a:spLocks noGrp="1"/>
          </p:cNvSpPr>
          <p:nvPr>
            <p:ph sz="half" idx="2"/>
          </p:nvPr>
        </p:nvSpPr>
        <p:spPr/>
        <p:txBody>
          <a:bodyPr/>
          <a:lstStyle/>
          <a:p>
            <a:pPr marL="0" indent="0">
              <a:buNone/>
            </a:pPr>
            <a:r>
              <a:rPr lang="en-US" sz="1800" dirty="0"/>
              <a:t>OBBB</a:t>
            </a:r>
          </a:p>
          <a:p>
            <a:r>
              <a:rPr lang="en-US" sz="1800" dirty="0"/>
              <a:t>Increases the employer-provider childcare credit from 25% to 40% (50% for certain eligible small businesses) and increases yearly cap from $150k to $500k ($600k for eligible small businesses), both indexed for inflation.</a:t>
            </a:r>
          </a:p>
          <a:p>
            <a:r>
              <a:rPr lang="en-US" sz="1800" dirty="0"/>
              <a:t>Effective for tax years after 12/31/25.</a:t>
            </a:r>
          </a:p>
        </p:txBody>
      </p:sp>
    </p:spTree>
    <p:custDataLst>
      <p:custData r:id="rId1"/>
      <p:custData r:id="rId2"/>
    </p:custDataLst>
    <p:extLst>
      <p:ext uri="{BB962C8B-B14F-4D97-AF65-F5344CB8AC3E}">
        <p14:creationId xmlns:p14="http://schemas.microsoft.com/office/powerpoint/2010/main" val="124377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03351-36AB-AACE-4A94-D0E030E91B3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21DFF9-9785-FACC-3CE8-DE4E753C93D5}"/>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338E6F74-2046-1EFC-42DA-A0A888E4DB33}"/>
              </a:ext>
            </a:extLst>
          </p:cNvPr>
          <p:cNvSpPr>
            <a:spLocks noGrp="1"/>
          </p:cNvSpPr>
          <p:nvPr>
            <p:ph type="sldNum" sz="quarter" idx="12"/>
          </p:nvPr>
        </p:nvSpPr>
        <p:spPr/>
        <p:txBody>
          <a:bodyPr/>
          <a:lstStyle/>
          <a:p>
            <a:fld id="{23AA811B-2EBD-4900-905E-5BE206449611}" type="slidenum">
              <a:rPr lang="en-US" smtClean="0"/>
              <a:pPr/>
              <a:t>17</a:t>
            </a:fld>
            <a:endParaRPr lang="en-US" dirty="0"/>
          </a:p>
        </p:txBody>
      </p:sp>
      <p:sp>
        <p:nvSpPr>
          <p:cNvPr id="4" name="Title 3">
            <a:extLst>
              <a:ext uri="{FF2B5EF4-FFF2-40B4-BE49-F238E27FC236}">
                <a16:creationId xmlns:a16="http://schemas.microsoft.com/office/drawing/2014/main" id="{9299982E-01F9-5A6F-B907-F25A50740E97}"/>
              </a:ext>
            </a:extLst>
          </p:cNvPr>
          <p:cNvSpPr>
            <a:spLocks noGrp="1"/>
          </p:cNvSpPr>
          <p:nvPr>
            <p:ph type="title"/>
          </p:nvPr>
        </p:nvSpPr>
        <p:spPr/>
        <p:txBody>
          <a:bodyPr/>
          <a:lstStyle/>
          <a:p>
            <a:r>
              <a:rPr lang="en-US" dirty="0"/>
              <a:t>Paid Family Medical Leave Credit</a:t>
            </a:r>
          </a:p>
        </p:txBody>
      </p:sp>
      <p:sp>
        <p:nvSpPr>
          <p:cNvPr id="5" name="Content Placeholder 4">
            <a:extLst>
              <a:ext uri="{FF2B5EF4-FFF2-40B4-BE49-F238E27FC236}">
                <a16:creationId xmlns:a16="http://schemas.microsoft.com/office/drawing/2014/main" id="{19C78245-5C64-1B31-2391-DB916E12E370}"/>
              </a:ext>
            </a:extLst>
          </p:cNvPr>
          <p:cNvSpPr>
            <a:spLocks noGrp="1"/>
          </p:cNvSpPr>
          <p:nvPr>
            <p:ph idx="1"/>
          </p:nvPr>
        </p:nvSpPr>
        <p:spPr/>
        <p:txBody>
          <a:bodyPr/>
          <a:lstStyle/>
          <a:p>
            <a:pPr marL="0" indent="0">
              <a:buNone/>
            </a:pPr>
            <a:r>
              <a:rPr lang="en-US" sz="1800" dirty="0"/>
              <a:t>Law Prior to OBBB	</a:t>
            </a:r>
          </a:p>
          <a:p>
            <a:r>
              <a:rPr lang="en-US" sz="1800" dirty="0"/>
              <a:t>Allowed an employer credit of between 12.5% and 25% of wages paid to employees on family and medical leave through 2025.</a:t>
            </a:r>
          </a:p>
          <a:p>
            <a:pPr marL="0" indent="0">
              <a:buNone/>
            </a:pPr>
            <a:r>
              <a:rPr lang="en-US" sz="1800" dirty="0"/>
              <a:t>		</a:t>
            </a:r>
          </a:p>
        </p:txBody>
      </p:sp>
      <p:sp>
        <p:nvSpPr>
          <p:cNvPr id="6" name="Content Placeholder 5">
            <a:extLst>
              <a:ext uri="{FF2B5EF4-FFF2-40B4-BE49-F238E27FC236}">
                <a16:creationId xmlns:a16="http://schemas.microsoft.com/office/drawing/2014/main" id="{C7582ACD-4184-7947-16A2-7367F8479D4E}"/>
              </a:ext>
            </a:extLst>
          </p:cNvPr>
          <p:cNvSpPr>
            <a:spLocks noGrp="1"/>
          </p:cNvSpPr>
          <p:nvPr>
            <p:ph sz="half" idx="2"/>
          </p:nvPr>
        </p:nvSpPr>
        <p:spPr/>
        <p:txBody>
          <a:bodyPr/>
          <a:lstStyle/>
          <a:p>
            <a:pPr marL="0" indent="0">
              <a:buNone/>
            </a:pPr>
            <a:r>
              <a:rPr lang="en-US" sz="1800" dirty="0"/>
              <a:t>OBBB</a:t>
            </a:r>
          </a:p>
          <a:p>
            <a:r>
              <a:rPr lang="en-US" sz="1800" dirty="0"/>
              <a:t>Makes permanent the employer credit for wages paid to qualifying employees on FML.</a:t>
            </a:r>
          </a:p>
          <a:p>
            <a:r>
              <a:rPr lang="en-US" sz="1800" dirty="0"/>
              <a:t>Allows the employer to elect a credit amount of either: (</a:t>
            </a:r>
            <a:r>
              <a:rPr lang="en-US" sz="1800" dirty="0" err="1"/>
              <a:t>i</a:t>
            </a:r>
            <a:r>
              <a:rPr lang="en-US" sz="1800" dirty="0"/>
              <a:t>) the percentage of wages paid to qualifying employees on FML; or (ii) the percentage of premiums paid or incurred for FML insurance.</a:t>
            </a:r>
          </a:p>
          <a:p>
            <a:r>
              <a:rPr lang="en-US" sz="1800" dirty="0"/>
              <a:t>Effective for tax years after 12/31/25.</a:t>
            </a:r>
          </a:p>
        </p:txBody>
      </p:sp>
    </p:spTree>
    <p:custDataLst>
      <p:custData r:id="rId1"/>
      <p:custData r:id="rId2"/>
    </p:custDataLst>
    <p:extLst>
      <p:ext uri="{BB962C8B-B14F-4D97-AF65-F5344CB8AC3E}">
        <p14:creationId xmlns:p14="http://schemas.microsoft.com/office/powerpoint/2010/main" val="295247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E995-221F-A42A-5347-39337554F6A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4B227D-B0F4-6106-6B02-B68909D3AF69}"/>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EE202687-2D70-36C6-606E-8AA668158653}"/>
              </a:ext>
            </a:extLst>
          </p:cNvPr>
          <p:cNvSpPr>
            <a:spLocks noGrp="1"/>
          </p:cNvSpPr>
          <p:nvPr>
            <p:ph type="sldNum" sz="quarter" idx="12"/>
          </p:nvPr>
        </p:nvSpPr>
        <p:spPr/>
        <p:txBody>
          <a:bodyPr/>
          <a:lstStyle/>
          <a:p>
            <a:fld id="{23AA811B-2EBD-4900-905E-5BE206449611}" type="slidenum">
              <a:rPr lang="en-US" smtClean="0"/>
              <a:pPr/>
              <a:t>18</a:t>
            </a:fld>
            <a:endParaRPr lang="en-US" dirty="0"/>
          </a:p>
        </p:txBody>
      </p:sp>
      <p:sp>
        <p:nvSpPr>
          <p:cNvPr id="4" name="Title 3">
            <a:extLst>
              <a:ext uri="{FF2B5EF4-FFF2-40B4-BE49-F238E27FC236}">
                <a16:creationId xmlns:a16="http://schemas.microsoft.com/office/drawing/2014/main" id="{D5481983-66AA-F7FA-7B0D-005164D69931}"/>
              </a:ext>
            </a:extLst>
          </p:cNvPr>
          <p:cNvSpPr>
            <a:spLocks noGrp="1"/>
          </p:cNvSpPr>
          <p:nvPr>
            <p:ph type="title"/>
          </p:nvPr>
        </p:nvSpPr>
        <p:spPr/>
        <p:txBody>
          <a:bodyPr/>
          <a:lstStyle/>
          <a:p>
            <a:r>
              <a:rPr lang="en-US" dirty="0"/>
              <a:t>Form 1099 Changes</a:t>
            </a:r>
          </a:p>
        </p:txBody>
      </p:sp>
      <p:sp>
        <p:nvSpPr>
          <p:cNvPr id="5" name="Content Placeholder 4">
            <a:extLst>
              <a:ext uri="{FF2B5EF4-FFF2-40B4-BE49-F238E27FC236}">
                <a16:creationId xmlns:a16="http://schemas.microsoft.com/office/drawing/2014/main" id="{B33ED294-E92A-5B01-85E7-220AD3E289B0}"/>
              </a:ext>
            </a:extLst>
          </p:cNvPr>
          <p:cNvSpPr>
            <a:spLocks noGrp="1"/>
          </p:cNvSpPr>
          <p:nvPr>
            <p:ph idx="1"/>
          </p:nvPr>
        </p:nvSpPr>
        <p:spPr/>
        <p:txBody>
          <a:bodyPr/>
          <a:lstStyle/>
          <a:p>
            <a:pPr marL="0" indent="0">
              <a:buNone/>
            </a:pPr>
            <a:r>
              <a:rPr lang="en-US" sz="1800" dirty="0"/>
              <a:t>Law Prior to OBBB	</a:t>
            </a:r>
          </a:p>
          <a:p>
            <a:r>
              <a:rPr lang="en-US" sz="1800" dirty="0"/>
              <a:t>1099-K</a:t>
            </a:r>
          </a:p>
          <a:p>
            <a:pPr lvl="1"/>
            <a:r>
              <a:rPr lang="en-US" sz="1800" dirty="0"/>
              <a:t>Reporting threshold of $20k or 200 transactions before 2024, $5,000 in 2024, $2,500 in 2025, $600 thereafter.</a:t>
            </a:r>
          </a:p>
          <a:p>
            <a:pPr lvl="1"/>
            <a:endParaRPr lang="en-US" sz="1800" dirty="0"/>
          </a:p>
          <a:p>
            <a:r>
              <a:rPr lang="en-US" sz="1800" dirty="0"/>
              <a:t>1099-NEC and MISC</a:t>
            </a:r>
          </a:p>
          <a:p>
            <a:pPr lvl="1"/>
            <a:r>
              <a:rPr lang="en-US" sz="1800" dirty="0"/>
              <a:t>Reporting threshold of $600.</a:t>
            </a:r>
          </a:p>
          <a:p>
            <a:pPr marL="0" indent="0">
              <a:buNone/>
            </a:pPr>
            <a:r>
              <a:rPr lang="en-US" sz="1800" dirty="0"/>
              <a:t>		</a:t>
            </a:r>
          </a:p>
        </p:txBody>
      </p:sp>
      <p:sp>
        <p:nvSpPr>
          <p:cNvPr id="6" name="Content Placeholder 5">
            <a:extLst>
              <a:ext uri="{FF2B5EF4-FFF2-40B4-BE49-F238E27FC236}">
                <a16:creationId xmlns:a16="http://schemas.microsoft.com/office/drawing/2014/main" id="{53A4C176-6134-E616-75A9-40E5F0DDAB5F}"/>
              </a:ext>
            </a:extLst>
          </p:cNvPr>
          <p:cNvSpPr>
            <a:spLocks noGrp="1"/>
          </p:cNvSpPr>
          <p:nvPr>
            <p:ph sz="half" idx="2"/>
          </p:nvPr>
        </p:nvSpPr>
        <p:spPr/>
        <p:txBody>
          <a:bodyPr/>
          <a:lstStyle/>
          <a:p>
            <a:pPr marL="0" indent="0">
              <a:buNone/>
            </a:pPr>
            <a:r>
              <a:rPr lang="en-US" sz="1800" dirty="0"/>
              <a:t>OBBB</a:t>
            </a:r>
          </a:p>
          <a:p>
            <a:r>
              <a:rPr lang="en-US" sz="1800" dirty="0"/>
              <a:t>1099-K</a:t>
            </a:r>
          </a:p>
          <a:p>
            <a:pPr lvl="1"/>
            <a:r>
              <a:rPr lang="en-US" sz="1800" dirty="0"/>
              <a:t>Increases reporting threshold from $600 to $20k or over 200 transactions.</a:t>
            </a:r>
          </a:p>
          <a:p>
            <a:pPr lvl="1"/>
            <a:r>
              <a:rPr lang="en-US" sz="1800" dirty="0"/>
              <a:t>Effective 2025. Reverts to pre-American Rescue Plan of 2021 (ARPA).</a:t>
            </a:r>
          </a:p>
          <a:p>
            <a:pPr lvl="1"/>
            <a:endParaRPr lang="en-US" sz="1800" dirty="0"/>
          </a:p>
          <a:p>
            <a:r>
              <a:rPr lang="en-US" sz="1800" dirty="0"/>
              <a:t>1099-NEC and MISC</a:t>
            </a:r>
          </a:p>
          <a:p>
            <a:pPr lvl="1"/>
            <a:r>
              <a:rPr lang="en-US" sz="1800" dirty="0"/>
              <a:t>Increases reporting threshold to $2k for payments made after 12/31/25.</a:t>
            </a:r>
          </a:p>
          <a:p>
            <a:pPr lvl="1"/>
            <a:r>
              <a:rPr lang="en-US" sz="1800" dirty="0"/>
              <a:t>Indexed for inflation beginning in 2027.</a:t>
            </a:r>
          </a:p>
        </p:txBody>
      </p:sp>
    </p:spTree>
    <p:custDataLst>
      <p:custData r:id="rId1"/>
      <p:custData r:id="rId2"/>
    </p:custDataLst>
    <p:extLst>
      <p:ext uri="{BB962C8B-B14F-4D97-AF65-F5344CB8AC3E}">
        <p14:creationId xmlns:p14="http://schemas.microsoft.com/office/powerpoint/2010/main" val="345174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63E722-E270-752E-2240-B0E14A8B6811}"/>
              </a:ext>
            </a:extLst>
          </p:cNvPr>
          <p:cNvSpPr>
            <a:spLocks noGrp="1"/>
          </p:cNvSpPr>
          <p:nvPr>
            <p:ph type="ftr" sz="quarter" idx="16"/>
          </p:nvPr>
        </p:nvSpPr>
        <p:spPr/>
        <p:txBody>
          <a:bodyPr/>
          <a:lstStyle/>
          <a:p>
            <a:endParaRPr lang="en-US"/>
          </a:p>
        </p:txBody>
      </p:sp>
      <p:sp>
        <p:nvSpPr>
          <p:cNvPr id="3" name="Slide Number Placeholder 2">
            <a:extLst>
              <a:ext uri="{FF2B5EF4-FFF2-40B4-BE49-F238E27FC236}">
                <a16:creationId xmlns:a16="http://schemas.microsoft.com/office/drawing/2014/main" id="{A0824ED0-2AF1-E906-97AD-0F3C57EFD20B}"/>
              </a:ext>
            </a:extLst>
          </p:cNvPr>
          <p:cNvSpPr>
            <a:spLocks noGrp="1"/>
          </p:cNvSpPr>
          <p:nvPr>
            <p:ph type="sldNum" sz="quarter" idx="17"/>
          </p:nvPr>
        </p:nvSpPr>
        <p:spPr/>
        <p:txBody>
          <a:bodyPr/>
          <a:lstStyle/>
          <a:p>
            <a:fld id="{23AA811B-2EBD-4900-905E-5BE206449611}" type="slidenum">
              <a:rPr lang="en-US" smtClean="0"/>
              <a:pPr/>
              <a:t>19</a:t>
            </a:fld>
            <a:endParaRPr lang="en-US"/>
          </a:p>
        </p:txBody>
      </p:sp>
      <p:sp>
        <p:nvSpPr>
          <p:cNvPr id="10" name="Picture Placeholder 9">
            <a:extLst>
              <a:ext uri="{FF2B5EF4-FFF2-40B4-BE49-F238E27FC236}">
                <a16:creationId xmlns:a16="http://schemas.microsoft.com/office/drawing/2014/main" id="{21E9A186-E7AA-328B-38D0-DA6EA7EB4AB3}"/>
              </a:ext>
            </a:extLst>
          </p:cNvPr>
          <p:cNvSpPr>
            <a:spLocks noGrp="1"/>
          </p:cNvSpPr>
          <p:nvPr>
            <p:ph type="pic" sz="quarter" idx="18"/>
          </p:nvPr>
        </p:nvSpPr>
        <p:spPr/>
        <p:txBody>
          <a:bodyPr/>
          <a:lstStyle/>
          <a:p>
            <a:endParaRPr lang="en-US"/>
          </a:p>
        </p:txBody>
      </p:sp>
      <p:sp>
        <p:nvSpPr>
          <p:cNvPr id="9" name="Title 8">
            <a:extLst>
              <a:ext uri="{FF2B5EF4-FFF2-40B4-BE49-F238E27FC236}">
                <a16:creationId xmlns:a16="http://schemas.microsoft.com/office/drawing/2014/main" id="{9DC245F1-1AF0-DC3F-2769-3BF2B2882D5A}"/>
              </a:ext>
            </a:extLst>
          </p:cNvPr>
          <p:cNvSpPr>
            <a:spLocks noGrp="1"/>
          </p:cNvSpPr>
          <p:nvPr>
            <p:ph type="title"/>
          </p:nvPr>
        </p:nvSpPr>
        <p:spPr/>
        <p:txBody>
          <a:bodyPr/>
          <a:lstStyle/>
          <a:p>
            <a:r>
              <a:rPr lang="en-US"/>
              <a:t>Individual Provisions</a:t>
            </a:r>
          </a:p>
        </p:txBody>
      </p:sp>
    </p:spTree>
    <p:custDataLst>
      <p:tags r:id="rId1"/>
    </p:custDataLst>
    <p:extLst>
      <p:ext uri="{BB962C8B-B14F-4D97-AF65-F5344CB8AC3E}">
        <p14:creationId xmlns:p14="http://schemas.microsoft.com/office/powerpoint/2010/main" val="201942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E8927-38C4-E4F9-0C41-A3A8CCEC81B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F40AE5-9120-1F9A-C2E2-A1489001861A}"/>
              </a:ext>
            </a:extLst>
          </p:cNvPr>
          <p:cNvSpPr>
            <a:spLocks noGrp="1"/>
          </p:cNvSpPr>
          <p:nvPr>
            <p:ph type="ftr" sz="quarter" idx="16"/>
          </p:nvPr>
        </p:nvSpPr>
        <p:spPr/>
        <p:txBody>
          <a:bodyPr/>
          <a:lstStyle/>
          <a:p>
            <a:endParaRPr lang="en-US"/>
          </a:p>
        </p:txBody>
      </p:sp>
      <p:sp>
        <p:nvSpPr>
          <p:cNvPr id="3" name="Slide Number Placeholder 2">
            <a:extLst>
              <a:ext uri="{FF2B5EF4-FFF2-40B4-BE49-F238E27FC236}">
                <a16:creationId xmlns:a16="http://schemas.microsoft.com/office/drawing/2014/main" id="{C847E36C-E30B-AD18-31B6-2DA505E463D0}"/>
              </a:ext>
            </a:extLst>
          </p:cNvPr>
          <p:cNvSpPr>
            <a:spLocks noGrp="1"/>
          </p:cNvSpPr>
          <p:nvPr>
            <p:ph type="sldNum" sz="quarter" idx="17"/>
          </p:nvPr>
        </p:nvSpPr>
        <p:spPr/>
        <p:txBody>
          <a:bodyPr/>
          <a:lstStyle/>
          <a:p>
            <a:fld id="{23AA811B-2EBD-4900-905E-5BE206449611}" type="slidenum">
              <a:rPr lang="en-US" smtClean="0"/>
              <a:pPr/>
              <a:t>2</a:t>
            </a:fld>
            <a:endParaRPr lang="en-US"/>
          </a:p>
        </p:txBody>
      </p:sp>
      <p:sp>
        <p:nvSpPr>
          <p:cNvPr id="10" name="Picture Placeholder 9">
            <a:extLst>
              <a:ext uri="{FF2B5EF4-FFF2-40B4-BE49-F238E27FC236}">
                <a16:creationId xmlns:a16="http://schemas.microsoft.com/office/drawing/2014/main" id="{B731E657-53D5-08C4-8908-5E21C58C969D}"/>
              </a:ext>
            </a:extLst>
          </p:cNvPr>
          <p:cNvSpPr>
            <a:spLocks noGrp="1"/>
          </p:cNvSpPr>
          <p:nvPr>
            <p:ph type="pic" sz="quarter" idx="18"/>
          </p:nvPr>
        </p:nvSpPr>
        <p:spPr/>
        <p:txBody>
          <a:bodyPr/>
          <a:lstStyle/>
          <a:p>
            <a:endParaRPr lang="en-US"/>
          </a:p>
        </p:txBody>
      </p:sp>
      <p:sp>
        <p:nvSpPr>
          <p:cNvPr id="9" name="Title 8">
            <a:extLst>
              <a:ext uri="{FF2B5EF4-FFF2-40B4-BE49-F238E27FC236}">
                <a16:creationId xmlns:a16="http://schemas.microsoft.com/office/drawing/2014/main" id="{DDD1C2DF-C9F3-31EC-4F61-09E0AF0E8FE0}"/>
              </a:ext>
            </a:extLst>
          </p:cNvPr>
          <p:cNvSpPr>
            <a:spLocks noGrp="1"/>
          </p:cNvSpPr>
          <p:nvPr>
            <p:ph type="title"/>
          </p:nvPr>
        </p:nvSpPr>
        <p:spPr/>
        <p:txBody>
          <a:bodyPr/>
          <a:lstStyle/>
          <a:p>
            <a:r>
              <a:rPr lang="en-US" dirty="0"/>
              <a:t>Business </a:t>
            </a:r>
            <a:br>
              <a:rPr lang="en-US" dirty="0"/>
            </a:br>
            <a:r>
              <a:rPr lang="en-US" dirty="0"/>
              <a:t>Provisions</a:t>
            </a:r>
          </a:p>
        </p:txBody>
      </p:sp>
    </p:spTree>
    <p:custDataLst>
      <p:tags r:id="rId1"/>
    </p:custDataLst>
    <p:extLst>
      <p:ext uri="{BB962C8B-B14F-4D97-AF65-F5344CB8AC3E}">
        <p14:creationId xmlns:p14="http://schemas.microsoft.com/office/powerpoint/2010/main" val="1758221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19C72-9F44-5D49-BB27-D3F8160F3AA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3E8A56-69F5-15FA-349F-0EBEE701BA25}"/>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1C84CBC9-6702-5069-19EC-E97873910BCA}"/>
              </a:ext>
            </a:extLst>
          </p:cNvPr>
          <p:cNvSpPr>
            <a:spLocks noGrp="1"/>
          </p:cNvSpPr>
          <p:nvPr>
            <p:ph type="sldNum" sz="quarter" idx="12"/>
          </p:nvPr>
        </p:nvSpPr>
        <p:spPr/>
        <p:txBody>
          <a:bodyPr/>
          <a:lstStyle/>
          <a:p>
            <a:fld id="{23AA811B-2EBD-4900-905E-5BE206449611}" type="slidenum">
              <a:rPr lang="en-US" smtClean="0"/>
              <a:pPr/>
              <a:t>20</a:t>
            </a:fld>
            <a:endParaRPr lang="en-US" dirty="0"/>
          </a:p>
        </p:txBody>
      </p:sp>
      <p:sp>
        <p:nvSpPr>
          <p:cNvPr id="4" name="Title 3">
            <a:extLst>
              <a:ext uri="{FF2B5EF4-FFF2-40B4-BE49-F238E27FC236}">
                <a16:creationId xmlns:a16="http://schemas.microsoft.com/office/drawing/2014/main" id="{651324F9-51C4-86B7-0D2C-5AA664B909F6}"/>
              </a:ext>
            </a:extLst>
          </p:cNvPr>
          <p:cNvSpPr>
            <a:spLocks noGrp="1"/>
          </p:cNvSpPr>
          <p:nvPr>
            <p:ph type="title"/>
          </p:nvPr>
        </p:nvSpPr>
        <p:spPr/>
        <p:txBody>
          <a:bodyPr/>
          <a:lstStyle/>
          <a:p>
            <a:r>
              <a:rPr lang="en-US" dirty="0"/>
              <a:t>No Tax on Overtime</a:t>
            </a:r>
          </a:p>
        </p:txBody>
      </p:sp>
      <p:sp>
        <p:nvSpPr>
          <p:cNvPr id="5" name="Content Placeholder 4">
            <a:extLst>
              <a:ext uri="{FF2B5EF4-FFF2-40B4-BE49-F238E27FC236}">
                <a16:creationId xmlns:a16="http://schemas.microsoft.com/office/drawing/2014/main" id="{B8D36073-981C-F07B-1E5B-C7D0177215E3}"/>
              </a:ext>
            </a:extLst>
          </p:cNvPr>
          <p:cNvSpPr>
            <a:spLocks noGrp="1"/>
          </p:cNvSpPr>
          <p:nvPr>
            <p:ph idx="1"/>
          </p:nvPr>
        </p:nvSpPr>
        <p:spPr/>
        <p:txBody>
          <a:bodyPr/>
          <a:lstStyle/>
          <a:p>
            <a:pPr marL="0" indent="0">
              <a:buNone/>
            </a:pPr>
            <a:r>
              <a:rPr lang="en-US" sz="1800" dirty="0"/>
              <a:t>Law Prior to OBBB	</a:t>
            </a:r>
          </a:p>
          <a:p>
            <a:r>
              <a:rPr lang="en-US" sz="1800" dirty="0"/>
              <a:t>Overtime pay included in taxable income</a:t>
            </a:r>
          </a:p>
        </p:txBody>
      </p:sp>
      <p:sp>
        <p:nvSpPr>
          <p:cNvPr id="6" name="Content Placeholder 5">
            <a:extLst>
              <a:ext uri="{FF2B5EF4-FFF2-40B4-BE49-F238E27FC236}">
                <a16:creationId xmlns:a16="http://schemas.microsoft.com/office/drawing/2014/main" id="{D8A7B3C4-BBB8-D483-423A-2C5EFE21E528}"/>
              </a:ext>
            </a:extLst>
          </p:cNvPr>
          <p:cNvSpPr>
            <a:spLocks noGrp="1"/>
          </p:cNvSpPr>
          <p:nvPr>
            <p:ph sz="half" idx="2"/>
          </p:nvPr>
        </p:nvSpPr>
        <p:spPr/>
        <p:txBody>
          <a:bodyPr/>
          <a:lstStyle/>
          <a:p>
            <a:pPr marL="0" indent="0">
              <a:buNone/>
            </a:pPr>
            <a:r>
              <a:rPr lang="en-US" sz="1800" dirty="0"/>
              <a:t>OBBB</a:t>
            </a:r>
          </a:p>
          <a:p>
            <a:r>
              <a:rPr lang="en-US" sz="1800" dirty="0"/>
              <a:t>Temporary deduction capped at $12.5K (single) and $25K (married filing joint).</a:t>
            </a:r>
          </a:p>
          <a:p>
            <a:endParaRPr lang="en-US" sz="1800" dirty="0"/>
          </a:p>
          <a:p>
            <a:r>
              <a:rPr lang="en-US" sz="1800" dirty="0"/>
              <a:t>Phase out if MAGI &gt;$300K (married filing joint) and $150k for all others. For every $1,000 over the threshold, the deduction is reduced by $100.</a:t>
            </a:r>
          </a:p>
          <a:p>
            <a:endParaRPr lang="en-US" sz="1800" dirty="0"/>
          </a:p>
          <a:p>
            <a:r>
              <a:rPr lang="en-US" sz="1800" dirty="0"/>
              <a:t>Not eligible if married filing separate.</a:t>
            </a:r>
          </a:p>
          <a:p>
            <a:endParaRPr lang="en-US" sz="1800" dirty="0"/>
          </a:p>
          <a:p>
            <a:r>
              <a:rPr lang="en-US" sz="1800" dirty="0"/>
              <a:t>Effective for taxable years beginning after </a:t>
            </a:r>
            <a:r>
              <a:rPr lang="en-US" sz="1800" b="1" dirty="0"/>
              <a:t>12/31/24 </a:t>
            </a:r>
            <a:r>
              <a:rPr lang="en-US" sz="1800" dirty="0"/>
              <a:t>and before 1/1/2029 (2025-2028).</a:t>
            </a:r>
          </a:p>
          <a:p>
            <a:pPr marL="0" indent="0">
              <a:buNone/>
            </a:pPr>
            <a:endParaRPr lang="en-US" sz="1800" dirty="0"/>
          </a:p>
        </p:txBody>
      </p:sp>
    </p:spTree>
    <p:custDataLst>
      <p:custData r:id="rId1"/>
      <p:custData r:id="rId2"/>
    </p:custDataLst>
    <p:extLst>
      <p:ext uri="{BB962C8B-B14F-4D97-AF65-F5344CB8AC3E}">
        <p14:creationId xmlns:p14="http://schemas.microsoft.com/office/powerpoint/2010/main" val="321071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FEB1E-F921-7B7A-2D7F-1C1C642DACF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58DFA5-0C1E-C242-D48B-74C87B800EF0}"/>
              </a:ext>
            </a:extLst>
          </p:cNvPr>
          <p:cNvSpPr>
            <a:spLocks noGrp="1"/>
          </p:cNvSpPr>
          <p:nvPr>
            <p:ph type="sldNum" sz="quarter" idx="12"/>
          </p:nvPr>
        </p:nvSpPr>
        <p:spPr>
          <a:xfrm>
            <a:off x="5989800" y="6318000"/>
            <a:ext cx="212400" cy="180000"/>
          </a:xfrm>
        </p:spPr>
        <p:txBody>
          <a:bodyPr/>
          <a:lstStyle/>
          <a:p>
            <a:fld id="{23AA811B-2EBD-4900-905E-5BE206449611}" type="slidenum">
              <a:rPr lang="en-US" smtClean="0"/>
              <a:pPr/>
              <a:t>21</a:t>
            </a:fld>
            <a:endParaRPr lang="en-US" dirty="0"/>
          </a:p>
        </p:txBody>
      </p:sp>
      <p:sp>
        <p:nvSpPr>
          <p:cNvPr id="6" name="Title 5">
            <a:extLst>
              <a:ext uri="{FF2B5EF4-FFF2-40B4-BE49-F238E27FC236}">
                <a16:creationId xmlns:a16="http://schemas.microsoft.com/office/drawing/2014/main" id="{12EA89D0-43B8-F245-4EAA-947F3C0D1E3D}"/>
              </a:ext>
            </a:extLst>
          </p:cNvPr>
          <p:cNvSpPr>
            <a:spLocks noGrp="1"/>
          </p:cNvSpPr>
          <p:nvPr>
            <p:ph type="title"/>
          </p:nvPr>
        </p:nvSpPr>
        <p:spPr/>
        <p:txBody>
          <a:bodyPr/>
          <a:lstStyle/>
          <a:p>
            <a:r>
              <a:rPr lang="en-US" dirty="0"/>
              <a:t>No Tax on Overtime (</a:t>
            </a:r>
            <a:r>
              <a:rPr lang="en-US" dirty="0" err="1"/>
              <a:t>Cont</a:t>
            </a:r>
            <a:r>
              <a:rPr lang="en-US" dirty="0"/>
              <a:t>)</a:t>
            </a:r>
          </a:p>
        </p:txBody>
      </p:sp>
      <p:sp>
        <p:nvSpPr>
          <p:cNvPr id="7" name="Content Placeholder 6">
            <a:extLst>
              <a:ext uri="{FF2B5EF4-FFF2-40B4-BE49-F238E27FC236}">
                <a16:creationId xmlns:a16="http://schemas.microsoft.com/office/drawing/2014/main" id="{EC829B7F-3574-BC43-33E5-33A746D41D41}"/>
              </a:ext>
            </a:extLst>
          </p:cNvPr>
          <p:cNvSpPr>
            <a:spLocks noGrp="1"/>
          </p:cNvSpPr>
          <p:nvPr>
            <p:ph idx="1"/>
          </p:nvPr>
        </p:nvSpPr>
        <p:spPr/>
        <p:txBody>
          <a:bodyPr/>
          <a:lstStyle/>
          <a:p>
            <a:r>
              <a:rPr lang="en-US" sz="1800" dirty="0"/>
              <a:t>“Qualified overtime compensation” is defined as overtime pay required under Section 7 of the Fair Labor Standards Act of 1938 (FLSA) in excess of the regular rate at which the individual is employed.</a:t>
            </a:r>
          </a:p>
          <a:p>
            <a:r>
              <a:rPr lang="en-US" sz="1800" dirty="0"/>
              <a:t>Section 7 of FLSA requires overtime pay (at least 1.5 times the regular rate) for hours worked over 40 in a workweek, but only for </a:t>
            </a:r>
            <a:r>
              <a:rPr lang="en-US" sz="1800" b="1" dirty="0"/>
              <a:t>non-exempt </a:t>
            </a:r>
            <a:r>
              <a:rPr lang="en-US" sz="1800" dirty="0"/>
              <a:t>employees.  Exempt employees are not entitled to overtime under the FLSA.</a:t>
            </a:r>
          </a:p>
          <a:p>
            <a:r>
              <a:rPr lang="en-US" sz="1800" dirty="0"/>
              <a:t>Example:</a:t>
            </a:r>
          </a:p>
          <a:p>
            <a:pPr lvl="1"/>
            <a:r>
              <a:rPr lang="en-US" sz="1800" dirty="0"/>
              <a:t>Employee A works 55 hours in a week.  Employee’s regular rate is $40 an hour.  Assume that overtime pay is equal to 1.5 times the regular rate as required by FLSA.  For this particular week, Employee A is paid $2,500 </a:t>
            </a:r>
          </a:p>
          <a:p>
            <a:pPr marL="180000" lvl="1" indent="0">
              <a:buNone/>
            </a:pPr>
            <a:r>
              <a:rPr lang="en-US" sz="1800" dirty="0"/>
              <a:t>   (40 hours X 40/hour + 15 hours X 60/hour).</a:t>
            </a:r>
          </a:p>
          <a:p>
            <a:pPr lvl="1"/>
            <a:endParaRPr lang="en-US" sz="1800" dirty="0"/>
          </a:p>
          <a:p>
            <a:pPr lvl="1"/>
            <a:r>
              <a:rPr lang="en-US" sz="1800" dirty="0"/>
              <a:t>Overtime deduction is $300 (15 hours X 20/hour).  The amount in excess of regular rate is $20 per hour and Employee A was paid 15 hours of that excess rate.</a:t>
            </a:r>
          </a:p>
        </p:txBody>
      </p:sp>
    </p:spTree>
    <p:custDataLst>
      <p:custData r:id="rId1"/>
      <p:custData r:id="rId2"/>
      <p:tags r:id="rId3"/>
    </p:custDataLst>
    <p:extLst>
      <p:ext uri="{BB962C8B-B14F-4D97-AF65-F5344CB8AC3E}">
        <p14:creationId xmlns:p14="http://schemas.microsoft.com/office/powerpoint/2010/main" val="278625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D2B1E-4F72-AFC6-6190-065234D1ACA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7B01F9-0295-EF9D-9268-66099C532656}"/>
              </a:ext>
            </a:extLst>
          </p:cNvPr>
          <p:cNvSpPr>
            <a:spLocks noGrp="1"/>
          </p:cNvSpPr>
          <p:nvPr>
            <p:ph type="sldNum" sz="quarter" idx="12"/>
          </p:nvPr>
        </p:nvSpPr>
        <p:spPr>
          <a:xfrm>
            <a:off x="5989800" y="6318000"/>
            <a:ext cx="212400" cy="180000"/>
          </a:xfrm>
        </p:spPr>
        <p:txBody>
          <a:bodyPr/>
          <a:lstStyle/>
          <a:p>
            <a:fld id="{23AA811B-2EBD-4900-905E-5BE206449611}" type="slidenum">
              <a:rPr lang="en-US" smtClean="0"/>
              <a:pPr/>
              <a:t>22</a:t>
            </a:fld>
            <a:endParaRPr lang="en-US" dirty="0"/>
          </a:p>
        </p:txBody>
      </p:sp>
      <p:sp>
        <p:nvSpPr>
          <p:cNvPr id="6" name="Title 5">
            <a:extLst>
              <a:ext uri="{FF2B5EF4-FFF2-40B4-BE49-F238E27FC236}">
                <a16:creationId xmlns:a16="http://schemas.microsoft.com/office/drawing/2014/main" id="{3703433B-EFF2-73B9-1241-CD6961FF1163}"/>
              </a:ext>
            </a:extLst>
          </p:cNvPr>
          <p:cNvSpPr>
            <a:spLocks noGrp="1"/>
          </p:cNvSpPr>
          <p:nvPr>
            <p:ph type="title"/>
          </p:nvPr>
        </p:nvSpPr>
        <p:spPr/>
        <p:txBody>
          <a:bodyPr/>
          <a:lstStyle/>
          <a:p>
            <a:r>
              <a:rPr lang="en-US" dirty="0"/>
              <a:t>No Tax on Overtime (</a:t>
            </a:r>
            <a:r>
              <a:rPr lang="en-US" dirty="0" err="1"/>
              <a:t>Cont</a:t>
            </a:r>
            <a:r>
              <a:rPr lang="en-US" dirty="0"/>
              <a:t>)</a:t>
            </a:r>
          </a:p>
        </p:txBody>
      </p:sp>
      <p:sp>
        <p:nvSpPr>
          <p:cNvPr id="7" name="Content Placeholder 6">
            <a:extLst>
              <a:ext uri="{FF2B5EF4-FFF2-40B4-BE49-F238E27FC236}">
                <a16:creationId xmlns:a16="http://schemas.microsoft.com/office/drawing/2014/main" id="{D516CB11-5AC9-47A5-8ABC-688D36DE7029}"/>
              </a:ext>
            </a:extLst>
          </p:cNvPr>
          <p:cNvSpPr>
            <a:spLocks noGrp="1"/>
          </p:cNvSpPr>
          <p:nvPr>
            <p:ph idx="1"/>
          </p:nvPr>
        </p:nvSpPr>
        <p:spPr/>
        <p:txBody>
          <a:bodyPr/>
          <a:lstStyle/>
          <a:p>
            <a:r>
              <a:rPr lang="en-US" sz="1800" dirty="0"/>
              <a:t>Reporting</a:t>
            </a:r>
          </a:p>
          <a:p>
            <a:pPr lvl="1"/>
            <a:r>
              <a:rPr lang="en-US" sz="1800" dirty="0"/>
              <a:t>W-2 Reporting – Employers are required to report the total amount of qualified overtime compensation on Form W-2 (box 19) for 2026.</a:t>
            </a:r>
          </a:p>
          <a:p>
            <a:pPr lvl="1"/>
            <a:r>
              <a:rPr lang="en-US" sz="1800" dirty="0"/>
              <a:t>Social Security Number is required.</a:t>
            </a:r>
          </a:p>
          <a:p>
            <a:pPr lvl="1"/>
            <a:r>
              <a:rPr lang="en-US" sz="1800" dirty="0"/>
              <a:t>Overtime reported on a 1099 or other specified statement.</a:t>
            </a:r>
          </a:p>
          <a:p>
            <a:pPr lvl="2"/>
            <a:r>
              <a:rPr lang="en-US" sz="1800" dirty="0"/>
              <a:t>Individual may be entitled to overtime pay under federal labor law and yet be classified as an independent contractor for federal income.  </a:t>
            </a:r>
          </a:p>
          <a:p>
            <a:pPr lvl="2"/>
            <a:endParaRPr lang="en-US" sz="1800" dirty="0"/>
          </a:p>
          <a:p>
            <a:pPr marL="180000" lvl="1" indent="0">
              <a:buNone/>
            </a:pPr>
            <a:endParaRPr lang="en-US" sz="1800" dirty="0"/>
          </a:p>
        </p:txBody>
      </p:sp>
    </p:spTree>
    <p:custDataLst>
      <p:custData r:id="rId1"/>
      <p:custData r:id="rId2"/>
      <p:tags r:id="rId3"/>
    </p:custDataLst>
    <p:extLst>
      <p:ext uri="{BB962C8B-B14F-4D97-AF65-F5344CB8AC3E}">
        <p14:creationId xmlns:p14="http://schemas.microsoft.com/office/powerpoint/2010/main" val="413326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B71DD-EC80-7861-2A9C-3896D070BF4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7CC3EE-C09E-1F6C-35BA-A613CE498B57}"/>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CA712589-5E34-09F1-D329-18AF5CC0D503}"/>
              </a:ext>
            </a:extLst>
          </p:cNvPr>
          <p:cNvSpPr>
            <a:spLocks noGrp="1"/>
          </p:cNvSpPr>
          <p:nvPr>
            <p:ph type="sldNum" sz="quarter" idx="12"/>
          </p:nvPr>
        </p:nvSpPr>
        <p:spPr/>
        <p:txBody>
          <a:bodyPr/>
          <a:lstStyle/>
          <a:p>
            <a:fld id="{23AA811B-2EBD-4900-905E-5BE206449611}" type="slidenum">
              <a:rPr lang="en-US" smtClean="0"/>
              <a:pPr/>
              <a:t>23</a:t>
            </a:fld>
            <a:endParaRPr lang="en-US" dirty="0"/>
          </a:p>
        </p:txBody>
      </p:sp>
      <p:sp>
        <p:nvSpPr>
          <p:cNvPr id="4" name="Title 3">
            <a:extLst>
              <a:ext uri="{FF2B5EF4-FFF2-40B4-BE49-F238E27FC236}">
                <a16:creationId xmlns:a16="http://schemas.microsoft.com/office/drawing/2014/main" id="{286D6A01-7AD2-46F3-18C3-EA671B2853D5}"/>
              </a:ext>
            </a:extLst>
          </p:cNvPr>
          <p:cNvSpPr>
            <a:spLocks noGrp="1"/>
          </p:cNvSpPr>
          <p:nvPr>
            <p:ph type="title"/>
          </p:nvPr>
        </p:nvSpPr>
        <p:spPr/>
        <p:txBody>
          <a:bodyPr/>
          <a:lstStyle/>
          <a:p>
            <a:r>
              <a:rPr lang="en-US" dirty="0"/>
              <a:t>No Tax on Tips</a:t>
            </a:r>
          </a:p>
        </p:txBody>
      </p:sp>
      <p:sp>
        <p:nvSpPr>
          <p:cNvPr id="5" name="Content Placeholder 4">
            <a:extLst>
              <a:ext uri="{FF2B5EF4-FFF2-40B4-BE49-F238E27FC236}">
                <a16:creationId xmlns:a16="http://schemas.microsoft.com/office/drawing/2014/main" id="{DAC57111-9896-D712-67BC-0E25088131DF}"/>
              </a:ext>
            </a:extLst>
          </p:cNvPr>
          <p:cNvSpPr>
            <a:spLocks noGrp="1"/>
          </p:cNvSpPr>
          <p:nvPr>
            <p:ph idx="1"/>
          </p:nvPr>
        </p:nvSpPr>
        <p:spPr>
          <a:xfrm>
            <a:off x="359999" y="1440000"/>
            <a:ext cx="5555026" cy="4698000"/>
          </a:xfrm>
        </p:spPr>
        <p:txBody>
          <a:bodyPr/>
          <a:lstStyle/>
          <a:p>
            <a:pPr marL="0" indent="0">
              <a:buNone/>
            </a:pPr>
            <a:r>
              <a:rPr lang="en-US" sz="1800" dirty="0"/>
              <a:t>Law Prior to OBBB	</a:t>
            </a:r>
          </a:p>
          <a:p>
            <a:r>
              <a:rPr lang="en-US" sz="1800" dirty="0"/>
              <a:t>Tips included in taxable income, subject to FICA and income tax</a:t>
            </a:r>
          </a:p>
        </p:txBody>
      </p:sp>
      <p:sp>
        <p:nvSpPr>
          <p:cNvPr id="6" name="Content Placeholder 5">
            <a:extLst>
              <a:ext uri="{FF2B5EF4-FFF2-40B4-BE49-F238E27FC236}">
                <a16:creationId xmlns:a16="http://schemas.microsoft.com/office/drawing/2014/main" id="{EFD3BAA6-F71A-7DAB-9C08-4E081FC16EF6}"/>
              </a:ext>
            </a:extLst>
          </p:cNvPr>
          <p:cNvSpPr>
            <a:spLocks noGrp="1"/>
          </p:cNvSpPr>
          <p:nvPr>
            <p:ph sz="half" idx="2"/>
          </p:nvPr>
        </p:nvSpPr>
        <p:spPr>
          <a:xfrm>
            <a:off x="6278400" y="1440000"/>
            <a:ext cx="5554800" cy="4697275"/>
          </a:xfrm>
        </p:spPr>
        <p:txBody>
          <a:bodyPr/>
          <a:lstStyle/>
          <a:p>
            <a:pPr marL="0" indent="0">
              <a:buNone/>
            </a:pPr>
            <a:r>
              <a:rPr lang="en-US" sz="1800" dirty="0"/>
              <a:t>OBBB</a:t>
            </a:r>
          </a:p>
          <a:p>
            <a:r>
              <a:rPr lang="en-US" sz="1800" dirty="0"/>
              <a:t>Temporary deduction for “cash” tips.</a:t>
            </a:r>
          </a:p>
          <a:p>
            <a:r>
              <a:rPr lang="en-US" sz="1800" dirty="0"/>
              <a:t>Limited to $25k and subject to phase outs if MAGI&gt;$300k and $150k for all others.  For every $1,000 over the threshold, the deduction is reduced by $100.</a:t>
            </a:r>
          </a:p>
          <a:p>
            <a:r>
              <a:rPr lang="en-US" sz="1800" dirty="0"/>
              <a:t>Adjusted for inflation beginning in 2026.</a:t>
            </a:r>
          </a:p>
          <a:p>
            <a:r>
              <a:rPr lang="en-US" sz="1800" dirty="0"/>
              <a:t>Effective for tax years beginning after </a:t>
            </a:r>
            <a:r>
              <a:rPr lang="en-US" sz="1800" b="1" dirty="0"/>
              <a:t>12/31/24</a:t>
            </a:r>
            <a:r>
              <a:rPr lang="en-US" sz="1800" dirty="0"/>
              <a:t> and before 1/1/2029 (2025-2028).</a:t>
            </a:r>
          </a:p>
          <a:p>
            <a:r>
              <a:rPr lang="en-US" sz="1800" dirty="0"/>
              <a:t>Not eligible if married filing separate.</a:t>
            </a:r>
          </a:p>
          <a:p>
            <a:r>
              <a:rPr lang="en-US" sz="1800" dirty="0"/>
              <a:t>Secretary of Treasury must publish a list of occupations that customarily and regularly receive tips as of December 31, 2024 to clarify eligibility. </a:t>
            </a:r>
          </a:p>
          <a:p>
            <a:r>
              <a:rPr lang="en-US" sz="1800" dirty="0"/>
              <a:t>Specified Service Trade or Businesses SSTB are not eligible.</a:t>
            </a:r>
          </a:p>
          <a:p>
            <a:pPr marL="0" indent="0">
              <a:buNone/>
            </a:pPr>
            <a:endParaRPr lang="en-US" sz="1800" dirty="0"/>
          </a:p>
        </p:txBody>
      </p:sp>
    </p:spTree>
    <p:custDataLst>
      <p:custData r:id="rId1"/>
      <p:custData r:id="rId2"/>
    </p:custDataLst>
    <p:extLst>
      <p:ext uri="{BB962C8B-B14F-4D97-AF65-F5344CB8AC3E}">
        <p14:creationId xmlns:p14="http://schemas.microsoft.com/office/powerpoint/2010/main" val="2530450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B3E4F-C46B-D5B6-6E3F-1E3418A654F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6391F3-5761-82C8-0D02-50A6A48B6CC2}"/>
              </a:ext>
            </a:extLst>
          </p:cNvPr>
          <p:cNvSpPr>
            <a:spLocks noGrp="1"/>
          </p:cNvSpPr>
          <p:nvPr>
            <p:ph type="sldNum" sz="quarter" idx="12"/>
          </p:nvPr>
        </p:nvSpPr>
        <p:spPr>
          <a:xfrm>
            <a:off x="5989800" y="6318000"/>
            <a:ext cx="212400" cy="180000"/>
          </a:xfrm>
        </p:spPr>
        <p:txBody>
          <a:bodyPr/>
          <a:lstStyle/>
          <a:p>
            <a:fld id="{23AA811B-2EBD-4900-905E-5BE206449611}" type="slidenum">
              <a:rPr lang="en-US" smtClean="0"/>
              <a:pPr/>
              <a:t>24</a:t>
            </a:fld>
            <a:endParaRPr lang="en-US" dirty="0"/>
          </a:p>
        </p:txBody>
      </p:sp>
      <p:sp>
        <p:nvSpPr>
          <p:cNvPr id="6" name="Title 5">
            <a:extLst>
              <a:ext uri="{FF2B5EF4-FFF2-40B4-BE49-F238E27FC236}">
                <a16:creationId xmlns:a16="http://schemas.microsoft.com/office/drawing/2014/main" id="{A7FB08EA-1F6C-76BE-4894-9353599D2D9B}"/>
              </a:ext>
            </a:extLst>
          </p:cNvPr>
          <p:cNvSpPr>
            <a:spLocks noGrp="1"/>
          </p:cNvSpPr>
          <p:nvPr>
            <p:ph type="title"/>
          </p:nvPr>
        </p:nvSpPr>
        <p:spPr/>
        <p:txBody>
          <a:bodyPr/>
          <a:lstStyle/>
          <a:p>
            <a:r>
              <a:rPr lang="en-US" dirty="0"/>
              <a:t>No Tax on Tips (</a:t>
            </a:r>
            <a:r>
              <a:rPr lang="en-US" dirty="0" err="1"/>
              <a:t>Cont</a:t>
            </a:r>
            <a:r>
              <a:rPr lang="en-US" dirty="0"/>
              <a:t>)</a:t>
            </a:r>
            <a:br>
              <a:rPr lang="en-US" dirty="0"/>
            </a:br>
            <a:r>
              <a:rPr lang="en-US" dirty="0"/>
              <a:t>IR-2025-92</a:t>
            </a:r>
          </a:p>
        </p:txBody>
      </p:sp>
      <p:sp>
        <p:nvSpPr>
          <p:cNvPr id="7" name="Content Placeholder 6">
            <a:extLst>
              <a:ext uri="{FF2B5EF4-FFF2-40B4-BE49-F238E27FC236}">
                <a16:creationId xmlns:a16="http://schemas.microsoft.com/office/drawing/2014/main" id="{814BDA02-8C14-7BC2-559A-41BE07BE91BA}"/>
              </a:ext>
            </a:extLst>
          </p:cNvPr>
          <p:cNvSpPr>
            <a:spLocks noGrp="1"/>
          </p:cNvSpPr>
          <p:nvPr>
            <p:ph idx="1"/>
          </p:nvPr>
        </p:nvSpPr>
        <p:spPr/>
        <p:txBody>
          <a:bodyPr/>
          <a:lstStyle/>
          <a:p>
            <a:pPr marL="0" indent="0">
              <a:buNone/>
            </a:pPr>
            <a:r>
              <a:rPr lang="en-US" sz="1800" b="1" dirty="0"/>
              <a:t>List of occupations that receive tips:</a:t>
            </a:r>
          </a:p>
          <a:p>
            <a:r>
              <a:rPr lang="en-US" sz="1800" dirty="0"/>
              <a:t> The proposed regulations group the occupations into eight categories: </a:t>
            </a:r>
          </a:p>
          <a:p>
            <a:pPr lvl="1"/>
            <a:r>
              <a:rPr lang="en-US" sz="1800" dirty="0"/>
              <a:t>100s – Beverage and Food Service</a:t>
            </a:r>
          </a:p>
          <a:p>
            <a:pPr lvl="1"/>
            <a:r>
              <a:rPr lang="en-US" sz="1800" dirty="0"/>
              <a:t>200s – Entertainment and Events</a:t>
            </a:r>
          </a:p>
          <a:p>
            <a:pPr lvl="1"/>
            <a:r>
              <a:rPr lang="en-US" sz="1800" dirty="0"/>
              <a:t>300s – Hospitality and Guest Services</a:t>
            </a:r>
          </a:p>
          <a:p>
            <a:pPr lvl="1"/>
            <a:r>
              <a:rPr lang="en-US" sz="1800" dirty="0"/>
              <a:t>400s – Home Services</a:t>
            </a:r>
          </a:p>
          <a:p>
            <a:pPr lvl="1"/>
            <a:r>
              <a:rPr lang="en-US" sz="1800" dirty="0"/>
              <a:t>500s – Personal Services</a:t>
            </a:r>
          </a:p>
          <a:p>
            <a:pPr lvl="1"/>
            <a:r>
              <a:rPr lang="en-US" sz="1800" dirty="0"/>
              <a:t>600s – Personal Appearance and Wellness</a:t>
            </a:r>
          </a:p>
          <a:p>
            <a:pPr lvl="1"/>
            <a:r>
              <a:rPr lang="en-US" sz="1800" dirty="0"/>
              <a:t>700s – Recreation and Instruction</a:t>
            </a:r>
          </a:p>
          <a:p>
            <a:pPr lvl="1"/>
            <a:r>
              <a:rPr lang="en-US" sz="1800" dirty="0"/>
              <a:t>800s – Transportation and Delivery</a:t>
            </a:r>
          </a:p>
          <a:p>
            <a:pPr marL="180000" lvl="1" indent="0">
              <a:buNone/>
            </a:pPr>
            <a:r>
              <a:rPr lang="en-US" u="sng" dirty="0">
                <a:hlinkClick r:id="rId6"/>
              </a:rPr>
              <a:t>The proposed regulations</a:t>
            </a:r>
            <a:r>
              <a:rPr lang="en-US" dirty="0"/>
              <a:t> list nearly 70 separate occupations of tipped workers, from bartenders to water taxi operators.</a:t>
            </a:r>
          </a:p>
          <a:p>
            <a:pPr marL="180000" lvl="1" indent="0">
              <a:buNone/>
            </a:pPr>
            <a:endParaRPr lang="en-US" b="1" dirty="0"/>
          </a:p>
        </p:txBody>
      </p:sp>
    </p:spTree>
    <p:custDataLst>
      <p:custData r:id="rId1"/>
      <p:custData r:id="rId2"/>
      <p:tags r:id="rId3"/>
    </p:custDataLst>
    <p:extLst>
      <p:ext uri="{BB962C8B-B14F-4D97-AF65-F5344CB8AC3E}">
        <p14:creationId xmlns:p14="http://schemas.microsoft.com/office/powerpoint/2010/main" val="184499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ACA86-121E-C912-6937-02DDD48DF7B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0FCF85-8EB4-E50B-C453-1A4891030AFF}"/>
              </a:ext>
            </a:extLst>
          </p:cNvPr>
          <p:cNvSpPr>
            <a:spLocks noGrp="1"/>
          </p:cNvSpPr>
          <p:nvPr>
            <p:ph type="sldNum" sz="quarter" idx="12"/>
          </p:nvPr>
        </p:nvSpPr>
        <p:spPr>
          <a:xfrm>
            <a:off x="5989800" y="6318000"/>
            <a:ext cx="212400" cy="180000"/>
          </a:xfrm>
        </p:spPr>
        <p:txBody>
          <a:bodyPr/>
          <a:lstStyle/>
          <a:p>
            <a:fld id="{23AA811B-2EBD-4900-905E-5BE206449611}" type="slidenum">
              <a:rPr lang="en-US" smtClean="0"/>
              <a:pPr/>
              <a:t>25</a:t>
            </a:fld>
            <a:endParaRPr lang="en-US" dirty="0"/>
          </a:p>
        </p:txBody>
      </p:sp>
      <p:sp>
        <p:nvSpPr>
          <p:cNvPr id="6" name="Title 5">
            <a:extLst>
              <a:ext uri="{FF2B5EF4-FFF2-40B4-BE49-F238E27FC236}">
                <a16:creationId xmlns:a16="http://schemas.microsoft.com/office/drawing/2014/main" id="{8B2768BA-B2F5-F33B-E187-C2DD8A6E4642}"/>
              </a:ext>
            </a:extLst>
          </p:cNvPr>
          <p:cNvSpPr>
            <a:spLocks noGrp="1"/>
          </p:cNvSpPr>
          <p:nvPr>
            <p:ph type="title"/>
          </p:nvPr>
        </p:nvSpPr>
        <p:spPr/>
        <p:txBody>
          <a:bodyPr/>
          <a:lstStyle/>
          <a:p>
            <a:r>
              <a:rPr lang="en-US" dirty="0"/>
              <a:t>No Tax on Tips (</a:t>
            </a:r>
            <a:r>
              <a:rPr lang="en-US" dirty="0" err="1"/>
              <a:t>Cont</a:t>
            </a:r>
            <a:r>
              <a:rPr lang="en-US" dirty="0"/>
              <a:t>)</a:t>
            </a:r>
            <a:br>
              <a:rPr lang="en-US" dirty="0"/>
            </a:br>
            <a:r>
              <a:rPr lang="en-US" dirty="0"/>
              <a:t>IR-2025-92</a:t>
            </a:r>
          </a:p>
        </p:txBody>
      </p:sp>
      <p:sp>
        <p:nvSpPr>
          <p:cNvPr id="7" name="Content Placeholder 6">
            <a:extLst>
              <a:ext uri="{FF2B5EF4-FFF2-40B4-BE49-F238E27FC236}">
                <a16:creationId xmlns:a16="http://schemas.microsoft.com/office/drawing/2014/main" id="{0AAC9BD8-957C-A904-7294-28D85319EDBC}"/>
              </a:ext>
            </a:extLst>
          </p:cNvPr>
          <p:cNvSpPr>
            <a:spLocks noGrp="1"/>
          </p:cNvSpPr>
          <p:nvPr>
            <p:ph idx="1"/>
          </p:nvPr>
        </p:nvSpPr>
        <p:spPr/>
        <p:txBody>
          <a:bodyPr/>
          <a:lstStyle/>
          <a:p>
            <a:pPr marL="0" indent="0">
              <a:buNone/>
            </a:pPr>
            <a:r>
              <a:rPr lang="en-US" b="1" dirty="0"/>
              <a:t>Definition of qualified tips</a:t>
            </a:r>
            <a:r>
              <a:rPr lang="en-US" sz="1800" b="1" dirty="0"/>
              <a:t>:</a:t>
            </a:r>
          </a:p>
          <a:p>
            <a:pPr lvl="0"/>
            <a:r>
              <a:rPr lang="en-US" dirty="0"/>
              <a:t>Qualified tips must be paid in cash or an equivalent medium, such as check, credit card, debit card, gift card, tangible or intangible tokens that are readily exchangeable for a fixed amount in cash, or another form of electronic settlement or mobile payment application (excluding most digital assets) denominated in cash.</a:t>
            </a:r>
          </a:p>
          <a:p>
            <a:pPr lvl="0"/>
            <a:endParaRPr lang="en-US" dirty="0"/>
          </a:p>
          <a:p>
            <a:pPr lvl="0"/>
            <a:r>
              <a:rPr lang="en-US" dirty="0"/>
              <a:t>Qualified tips must be received from customers or, in the case of an employee, through a mandatory or voluntary tip-sharing arrangement, such as a tip pool.</a:t>
            </a:r>
          </a:p>
          <a:p>
            <a:pPr lvl="0"/>
            <a:endParaRPr lang="en-US" dirty="0"/>
          </a:p>
          <a:p>
            <a:pPr lvl="0"/>
            <a:r>
              <a:rPr lang="en-US" dirty="0"/>
              <a:t>Qualified tips must be paid voluntarily by the customer and not be subject to negotiation. Qualified tips do not include some service charges. For instance, in the case of a restaurant that imposes an automatic 18% service charge for large parties and distributes that amount to waiters, bussers and kitchen staff; if the charge is added with no option for the customer to disregard or modify it, the amounts distributed to the workers from it are not qualified tips.</a:t>
            </a:r>
          </a:p>
          <a:p>
            <a:pPr lvl="0"/>
            <a:endParaRPr lang="en-US" dirty="0"/>
          </a:p>
          <a:p>
            <a:pPr lvl="0"/>
            <a:r>
              <a:rPr lang="en-US" dirty="0"/>
              <a:t>Any amount received for illegal activity, prostitution services, or pornographic activity is not a qualified tip.</a:t>
            </a:r>
          </a:p>
          <a:p>
            <a:endParaRPr lang="en-US" sz="1800" dirty="0"/>
          </a:p>
        </p:txBody>
      </p:sp>
    </p:spTree>
    <p:custDataLst>
      <p:custData r:id="rId1"/>
      <p:custData r:id="rId2"/>
      <p:tags r:id="rId3"/>
    </p:custDataLst>
    <p:extLst>
      <p:ext uri="{BB962C8B-B14F-4D97-AF65-F5344CB8AC3E}">
        <p14:creationId xmlns:p14="http://schemas.microsoft.com/office/powerpoint/2010/main" val="1437319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06B6A-BC5D-FB72-54E1-7355D887D95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6002A5-0E07-AA0E-3D2D-938168AE5988}"/>
              </a:ext>
            </a:extLst>
          </p:cNvPr>
          <p:cNvSpPr>
            <a:spLocks noGrp="1"/>
          </p:cNvSpPr>
          <p:nvPr>
            <p:ph type="sldNum" sz="quarter" idx="12"/>
          </p:nvPr>
        </p:nvSpPr>
        <p:spPr>
          <a:xfrm>
            <a:off x="5989800" y="6318000"/>
            <a:ext cx="212400" cy="180000"/>
          </a:xfrm>
        </p:spPr>
        <p:txBody>
          <a:bodyPr/>
          <a:lstStyle/>
          <a:p>
            <a:fld id="{23AA811B-2EBD-4900-905E-5BE206449611}" type="slidenum">
              <a:rPr lang="en-US" smtClean="0"/>
              <a:pPr/>
              <a:t>26</a:t>
            </a:fld>
            <a:endParaRPr lang="en-US" dirty="0"/>
          </a:p>
        </p:txBody>
      </p:sp>
      <p:sp>
        <p:nvSpPr>
          <p:cNvPr id="6" name="Title 5">
            <a:extLst>
              <a:ext uri="{FF2B5EF4-FFF2-40B4-BE49-F238E27FC236}">
                <a16:creationId xmlns:a16="http://schemas.microsoft.com/office/drawing/2014/main" id="{6CADD9EA-FDC9-C632-079F-E83B86A96F9F}"/>
              </a:ext>
            </a:extLst>
          </p:cNvPr>
          <p:cNvSpPr>
            <a:spLocks noGrp="1"/>
          </p:cNvSpPr>
          <p:nvPr>
            <p:ph type="title"/>
          </p:nvPr>
        </p:nvSpPr>
        <p:spPr/>
        <p:txBody>
          <a:bodyPr/>
          <a:lstStyle/>
          <a:p>
            <a:r>
              <a:rPr lang="en-US" dirty="0"/>
              <a:t>No Tax on Tips (</a:t>
            </a:r>
            <a:r>
              <a:rPr lang="en-US" dirty="0" err="1"/>
              <a:t>Cont</a:t>
            </a:r>
            <a:r>
              <a:rPr lang="en-US" dirty="0"/>
              <a:t>)</a:t>
            </a:r>
          </a:p>
        </p:txBody>
      </p:sp>
      <p:sp>
        <p:nvSpPr>
          <p:cNvPr id="7" name="Content Placeholder 6">
            <a:extLst>
              <a:ext uri="{FF2B5EF4-FFF2-40B4-BE49-F238E27FC236}">
                <a16:creationId xmlns:a16="http://schemas.microsoft.com/office/drawing/2014/main" id="{F3D00AEC-0F77-C1A5-2121-260846D8B512}"/>
              </a:ext>
            </a:extLst>
          </p:cNvPr>
          <p:cNvSpPr>
            <a:spLocks noGrp="1"/>
          </p:cNvSpPr>
          <p:nvPr>
            <p:ph idx="1"/>
          </p:nvPr>
        </p:nvSpPr>
        <p:spPr/>
        <p:txBody>
          <a:bodyPr/>
          <a:lstStyle/>
          <a:p>
            <a:r>
              <a:rPr lang="en-US" sz="1800" dirty="0"/>
              <a:t>Reporting:</a:t>
            </a:r>
          </a:p>
          <a:p>
            <a:pPr lvl="1"/>
            <a:r>
              <a:rPr lang="en-US" sz="1800" dirty="0"/>
              <a:t>Only tips that are properly reported are eligible for the exclusion.</a:t>
            </a:r>
          </a:p>
          <a:p>
            <a:pPr lvl="1"/>
            <a:r>
              <a:rPr lang="en-US" sz="1800" dirty="0"/>
              <a:t>Form W-2 or 1099 for 2026</a:t>
            </a:r>
          </a:p>
          <a:p>
            <a:pPr lvl="1"/>
            <a:r>
              <a:rPr lang="en-US" sz="1800" dirty="0"/>
              <a:t>1099-K reporting</a:t>
            </a:r>
          </a:p>
          <a:p>
            <a:pPr lvl="1"/>
            <a:r>
              <a:rPr lang="en-US" sz="1800" dirty="0"/>
              <a:t>Self-employed individual are eligible Individuals can use Form 4137 to report tips (this is a form that is used to determine Social Security and Medicare on tips you did not report to your employer).</a:t>
            </a:r>
          </a:p>
          <a:p>
            <a:pPr lvl="1"/>
            <a:endParaRPr lang="en-US" sz="1800" dirty="0"/>
          </a:p>
          <a:p>
            <a:pPr marL="180000" lvl="1" indent="0">
              <a:buNone/>
            </a:pPr>
            <a:endParaRPr lang="en-US" sz="1800" dirty="0"/>
          </a:p>
        </p:txBody>
      </p:sp>
    </p:spTree>
    <p:custDataLst>
      <p:custData r:id="rId1"/>
      <p:custData r:id="rId2"/>
      <p:tags r:id="rId3"/>
    </p:custDataLst>
    <p:extLst>
      <p:ext uri="{BB962C8B-B14F-4D97-AF65-F5344CB8AC3E}">
        <p14:creationId xmlns:p14="http://schemas.microsoft.com/office/powerpoint/2010/main" val="1461075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1D44C-800D-E170-602C-86D7D23245F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775C06-CDA6-5086-4322-38323390BE16}"/>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D156C5A5-C300-449E-83A1-660A6E313C73}"/>
              </a:ext>
            </a:extLst>
          </p:cNvPr>
          <p:cNvSpPr>
            <a:spLocks noGrp="1"/>
          </p:cNvSpPr>
          <p:nvPr>
            <p:ph type="sldNum" sz="quarter" idx="12"/>
          </p:nvPr>
        </p:nvSpPr>
        <p:spPr/>
        <p:txBody>
          <a:bodyPr/>
          <a:lstStyle/>
          <a:p>
            <a:fld id="{23AA811B-2EBD-4900-905E-5BE206449611}" type="slidenum">
              <a:rPr lang="en-US" smtClean="0"/>
              <a:pPr/>
              <a:t>27</a:t>
            </a:fld>
            <a:endParaRPr lang="en-US" dirty="0"/>
          </a:p>
        </p:txBody>
      </p:sp>
      <p:sp>
        <p:nvSpPr>
          <p:cNvPr id="4" name="Title 3">
            <a:extLst>
              <a:ext uri="{FF2B5EF4-FFF2-40B4-BE49-F238E27FC236}">
                <a16:creationId xmlns:a16="http://schemas.microsoft.com/office/drawing/2014/main" id="{BE1A4F38-245D-FEEF-791C-D610443FF3C7}"/>
              </a:ext>
            </a:extLst>
          </p:cNvPr>
          <p:cNvSpPr>
            <a:spLocks noGrp="1"/>
          </p:cNvSpPr>
          <p:nvPr>
            <p:ph type="title"/>
          </p:nvPr>
        </p:nvSpPr>
        <p:spPr/>
        <p:txBody>
          <a:bodyPr/>
          <a:lstStyle/>
          <a:p>
            <a:r>
              <a:rPr lang="en-US" dirty="0"/>
              <a:t>No Tax on Social Security (Kind of</a:t>
            </a:r>
            <a:r>
              <a:rPr lang="en-US" dirty="0">
                <a:sym typeface="Wingdings" panose="05000000000000000000" pitchFamily="2" charset="2"/>
              </a:rPr>
              <a:t>)</a:t>
            </a:r>
            <a:br>
              <a:rPr lang="en-US" dirty="0">
                <a:sym typeface="Wingdings" panose="05000000000000000000" pitchFamily="2" charset="2"/>
              </a:rPr>
            </a:br>
            <a:r>
              <a:rPr lang="en-US" dirty="0">
                <a:sym typeface="Wingdings" panose="05000000000000000000" pitchFamily="2" charset="2"/>
              </a:rPr>
              <a:t>aka Deduction for Seniors</a:t>
            </a:r>
            <a:endParaRPr lang="en-US" dirty="0"/>
          </a:p>
        </p:txBody>
      </p:sp>
      <p:sp>
        <p:nvSpPr>
          <p:cNvPr id="5" name="Content Placeholder 4">
            <a:extLst>
              <a:ext uri="{FF2B5EF4-FFF2-40B4-BE49-F238E27FC236}">
                <a16:creationId xmlns:a16="http://schemas.microsoft.com/office/drawing/2014/main" id="{7912BA1F-3017-C0DA-F0CA-32CC1D64BCC6}"/>
              </a:ext>
            </a:extLst>
          </p:cNvPr>
          <p:cNvSpPr>
            <a:spLocks noGrp="1"/>
          </p:cNvSpPr>
          <p:nvPr>
            <p:ph idx="1"/>
          </p:nvPr>
        </p:nvSpPr>
        <p:spPr>
          <a:xfrm>
            <a:off x="434774" y="1612075"/>
            <a:ext cx="5555026" cy="4525200"/>
          </a:xfrm>
        </p:spPr>
        <p:txBody>
          <a:bodyPr/>
          <a:lstStyle/>
          <a:p>
            <a:pPr marL="0" indent="0">
              <a:buNone/>
            </a:pPr>
            <a:r>
              <a:rPr lang="en-US" sz="1800" dirty="0"/>
              <a:t>Law Prior to OBBB	</a:t>
            </a:r>
          </a:p>
          <a:p>
            <a:r>
              <a:rPr lang="en-US" sz="1800" dirty="0"/>
              <a:t>Seniors receive a higher standard deduction, but no stand-alone senior deduction.</a:t>
            </a:r>
          </a:p>
          <a:p>
            <a:r>
              <a:rPr lang="en-US" sz="1800" dirty="0"/>
              <a:t>Social Security benefits taxable if a taxpayer’s combined income exceeded certain thresholds ($25,000 single, $32,000 for married filing joint).  </a:t>
            </a:r>
          </a:p>
          <a:p>
            <a:r>
              <a:rPr lang="en-US" sz="1800" dirty="0"/>
              <a:t>Up to 50% or 85% of benefits taxed, depending on income level.</a:t>
            </a:r>
          </a:p>
          <a:p>
            <a:r>
              <a:rPr lang="en-US" sz="1800" dirty="0"/>
              <a:t>Income level is not indexed for inflation, so more and more seniors became subject to tax on social security benefits.</a:t>
            </a:r>
          </a:p>
        </p:txBody>
      </p:sp>
      <p:sp>
        <p:nvSpPr>
          <p:cNvPr id="6" name="Content Placeholder 5">
            <a:extLst>
              <a:ext uri="{FF2B5EF4-FFF2-40B4-BE49-F238E27FC236}">
                <a16:creationId xmlns:a16="http://schemas.microsoft.com/office/drawing/2014/main" id="{73292844-B987-FEDA-3183-765F556CB73D}"/>
              </a:ext>
            </a:extLst>
          </p:cNvPr>
          <p:cNvSpPr>
            <a:spLocks noGrp="1"/>
          </p:cNvSpPr>
          <p:nvPr>
            <p:ph sz="half" idx="2"/>
          </p:nvPr>
        </p:nvSpPr>
        <p:spPr/>
        <p:txBody>
          <a:bodyPr/>
          <a:lstStyle/>
          <a:p>
            <a:pPr marL="0" indent="0">
              <a:buNone/>
            </a:pPr>
            <a:r>
              <a:rPr lang="en-US" sz="1800" dirty="0"/>
              <a:t>OBBB</a:t>
            </a:r>
          </a:p>
          <a:p>
            <a:r>
              <a:rPr lang="en-US" sz="1800" dirty="0"/>
              <a:t>Temporary exemption/deduction $6,000 for seniors aged 65+.</a:t>
            </a:r>
          </a:p>
          <a:p>
            <a:r>
              <a:rPr lang="en-US" sz="1800" dirty="0"/>
              <a:t>Phase out if MAGI (AGI adjusted for foreign income) &gt; $150K married filing joint and $75k for all others</a:t>
            </a:r>
          </a:p>
          <a:p>
            <a:r>
              <a:rPr lang="en-US" sz="1800" dirty="0"/>
              <a:t>Adjusted for inflation starting in 2026</a:t>
            </a:r>
          </a:p>
          <a:p>
            <a:r>
              <a:rPr lang="en-US" sz="1800" dirty="0"/>
              <a:t>Effective for taxable years beginning after </a:t>
            </a:r>
            <a:r>
              <a:rPr lang="en-US" sz="1800" b="1" dirty="0"/>
              <a:t>12/31/24</a:t>
            </a:r>
            <a:r>
              <a:rPr lang="en-US" sz="1800" dirty="0"/>
              <a:t> and before 1/1/29 (2025-2028).</a:t>
            </a:r>
          </a:p>
          <a:p>
            <a:r>
              <a:rPr lang="en-US" sz="1800" dirty="0"/>
              <a:t>Social Security Administration claims that after this change – only 10% of social security beneficiaries will pay tax on their social security benefits.</a:t>
            </a:r>
          </a:p>
          <a:p>
            <a:r>
              <a:rPr lang="en-US" sz="1800" dirty="0"/>
              <a:t>Not eligible if married filing separate</a:t>
            </a:r>
          </a:p>
          <a:p>
            <a:endParaRPr lang="en-US" sz="1800" dirty="0"/>
          </a:p>
          <a:p>
            <a:pPr marL="0" indent="0">
              <a:buNone/>
            </a:pPr>
            <a:endParaRPr lang="en-US" sz="1800" dirty="0"/>
          </a:p>
        </p:txBody>
      </p:sp>
    </p:spTree>
    <p:custDataLst>
      <p:custData r:id="rId1"/>
      <p:custData r:id="rId2"/>
    </p:custDataLst>
    <p:extLst>
      <p:ext uri="{BB962C8B-B14F-4D97-AF65-F5344CB8AC3E}">
        <p14:creationId xmlns:p14="http://schemas.microsoft.com/office/powerpoint/2010/main" val="324067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091D4-F30C-2AB4-5C25-F3E0EC06BEA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717AC4-AD9A-2EAD-B1CF-6FFBF17D5D6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A0A8B71F-F326-EDD9-C7A2-EEC423C009D0}"/>
              </a:ext>
            </a:extLst>
          </p:cNvPr>
          <p:cNvSpPr>
            <a:spLocks noGrp="1"/>
          </p:cNvSpPr>
          <p:nvPr>
            <p:ph type="sldNum" sz="quarter" idx="12"/>
          </p:nvPr>
        </p:nvSpPr>
        <p:spPr/>
        <p:txBody>
          <a:bodyPr/>
          <a:lstStyle/>
          <a:p>
            <a:fld id="{23AA811B-2EBD-4900-905E-5BE206449611}" type="slidenum">
              <a:rPr lang="en-US" smtClean="0"/>
              <a:pPr/>
              <a:t>28</a:t>
            </a:fld>
            <a:endParaRPr lang="en-US" dirty="0"/>
          </a:p>
        </p:txBody>
      </p:sp>
      <p:sp>
        <p:nvSpPr>
          <p:cNvPr id="4" name="Title 3">
            <a:extLst>
              <a:ext uri="{FF2B5EF4-FFF2-40B4-BE49-F238E27FC236}">
                <a16:creationId xmlns:a16="http://schemas.microsoft.com/office/drawing/2014/main" id="{20D9BCCD-F255-0C36-4736-DBAD8269B6CD}"/>
              </a:ext>
            </a:extLst>
          </p:cNvPr>
          <p:cNvSpPr>
            <a:spLocks noGrp="1"/>
          </p:cNvSpPr>
          <p:nvPr>
            <p:ph type="title"/>
          </p:nvPr>
        </p:nvSpPr>
        <p:spPr/>
        <p:txBody>
          <a:bodyPr/>
          <a:lstStyle/>
          <a:p>
            <a:r>
              <a:rPr lang="en-US" dirty="0"/>
              <a:t>Deduction for Auto Loan Interest</a:t>
            </a:r>
          </a:p>
        </p:txBody>
      </p:sp>
      <p:sp>
        <p:nvSpPr>
          <p:cNvPr id="5" name="Content Placeholder 4">
            <a:extLst>
              <a:ext uri="{FF2B5EF4-FFF2-40B4-BE49-F238E27FC236}">
                <a16:creationId xmlns:a16="http://schemas.microsoft.com/office/drawing/2014/main" id="{02D6F109-F90A-6D84-F7C2-1DAA31937632}"/>
              </a:ext>
            </a:extLst>
          </p:cNvPr>
          <p:cNvSpPr>
            <a:spLocks noGrp="1"/>
          </p:cNvSpPr>
          <p:nvPr>
            <p:ph idx="1"/>
          </p:nvPr>
        </p:nvSpPr>
        <p:spPr>
          <a:xfrm>
            <a:off x="434774" y="1341783"/>
            <a:ext cx="5554800" cy="4795492"/>
          </a:xfrm>
        </p:spPr>
        <p:txBody>
          <a:bodyPr/>
          <a:lstStyle/>
          <a:p>
            <a:pPr marL="0" indent="0">
              <a:buNone/>
            </a:pPr>
            <a:r>
              <a:rPr lang="en-US" sz="1800" dirty="0"/>
              <a:t>Law Prior to OBBB	</a:t>
            </a:r>
          </a:p>
          <a:p>
            <a:r>
              <a:rPr lang="en-US" sz="1800" dirty="0"/>
              <a:t>Personal interest on car loans not deductible</a:t>
            </a:r>
          </a:p>
        </p:txBody>
      </p:sp>
      <p:sp>
        <p:nvSpPr>
          <p:cNvPr id="6" name="Content Placeholder 5">
            <a:extLst>
              <a:ext uri="{FF2B5EF4-FFF2-40B4-BE49-F238E27FC236}">
                <a16:creationId xmlns:a16="http://schemas.microsoft.com/office/drawing/2014/main" id="{F623F465-9B55-D33E-0B7A-65B17C252348}"/>
              </a:ext>
            </a:extLst>
          </p:cNvPr>
          <p:cNvSpPr>
            <a:spLocks noGrp="1"/>
          </p:cNvSpPr>
          <p:nvPr>
            <p:ph sz="half" idx="2"/>
          </p:nvPr>
        </p:nvSpPr>
        <p:spPr>
          <a:xfrm>
            <a:off x="6278400" y="1341784"/>
            <a:ext cx="5554800" cy="4795492"/>
          </a:xfrm>
        </p:spPr>
        <p:txBody>
          <a:bodyPr/>
          <a:lstStyle/>
          <a:p>
            <a:pPr marL="0" indent="0">
              <a:buNone/>
            </a:pPr>
            <a:r>
              <a:rPr lang="en-US" sz="1800" dirty="0"/>
              <a:t>OBBB</a:t>
            </a:r>
          </a:p>
          <a:p>
            <a:r>
              <a:rPr lang="en-US" sz="1800" dirty="0"/>
              <a:t>Temporary deduction up to $10k on new cars purchased 2025-2028, if certain requirements are met.  Final assembly must occur in US.</a:t>
            </a:r>
          </a:p>
          <a:p>
            <a:r>
              <a:rPr lang="en-US" sz="1800" dirty="0"/>
              <a:t>Phase out if MAGI &gt;$200k married filing joint and $100k for all others.  Deductible interest reduced by $200 for every $1,000 in excess of threshold.</a:t>
            </a:r>
          </a:p>
          <a:p>
            <a:r>
              <a:rPr lang="en-US" sz="1800" dirty="0"/>
              <a:t>Not adjusted for inflation.</a:t>
            </a:r>
          </a:p>
          <a:p>
            <a:r>
              <a:rPr lang="en-US" sz="1800" dirty="0"/>
              <a:t>Effective for taxable years beginning after 12/31/24 and before 1/1/2029 (2025-2028).</a:t>
            </a:r>
          </a:p>
          <a:p>
            <a:r>
              <a:rPr lang="en-US" sz="1800" dirty="0"/>
              <a:t>Secured by a lien on the vehicle.</a:t>
            </a:r>
          </a:p>
          <a:p>
            <a:r>
              <a:rPr lang="en-US" sz="1800" dirty="0"/>
              <a:t>VIN required and payees (lender) must provide information returns to payors (borrowers) and Treasury with respect to certain loans.</a:t>
            </a:r>
          </a:p>
          <a:p>
            <a:r>
              <a:rPr lang="en-US" sz="1800" dirty="0"/>
              <a:t>Gross vehicle weight rating of less than 14,000 pounds </a:t>
            </a:r>
          </a:p>
          <a:p>
            <a:endParaRPr lang="en-US" sz="1800" dirty="0"/>
          </a:p>
          <a:p>
            <a:pPr marL="0" indent="0">
              <a:buNone/>
            </a:pPr>
            <a:endParaRPr lang="en-US" sz="1800" dirty="0"/>
          </a:p>
        </p:txBody>
      </p:sp>
      <p:pic>
        <p:nvPicPr>
          <p:cNvPr id="10" name="Picture 9">
            <a:extLst>
              <a:ext uri="{FF2B5EF4-FFF2-40B4-BE49-F238E27FC236}">
                <a16:creationId xmlns:a16="http://schemas.microsoft.com/office/drawing/2014/main" id="{DAD1839B-725F-3C92-DC52-BE937B719220}"/>
              </a:ext>
            </a:extLst>
          </p:cNvPr>
          <p:cNvPicPr>
            <a:picLocks noChangeAspect="1"/>
          </p:cNvPicPr>
          <p:nvPr/>
        </p:nvPicPr>
        <p:blipFill>
          <a:blip r:embed="rId5"/>
          <a:stretch>
            <a:fillRect/>
          </a:stretch>
        </p:blipFill>
        <p:spPr>
          <a:xfrm>
            <a:off x="563717" y="3040925"/>
            <a:ext cx="5296914" cy="2369275"/>
          </a:xfrm>
          <a:prstGeom prst="rect">
            <a:avLst/>
          </a:prstGeom>
        </p:spPr>
      </p:pic>
    </p:spTree>
    <p:custDataLst>
      <p:custData r:id="rId1"/>
      <p:custData r:id="rId2"/>
    </p:custDataLst>
    <p:extLst>
      <p:ext uri="{BB962C8B-B14F-4D97-AF65-F5344CB8AC3E}">
        <p14:creationId xmlns:p14="http://schemas.microsoft.com/office/powerpoint/2010/main" val="608698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2A5F3-4B6A-CCB1-6005-3B97776BBEC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26B636-3B82-AB90-E58D-86D26E11EE2C}"/>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0F73CCD4-D2F9-26E3-6BC1-55FEDC7A975D}"/>
              </a:ext>
            </a:extLst>
          </p:cNvPr>
          <p:cNvSpPr>
            <a:spLocks noGrp="1"/>
          </p:cNvSpPr>
          <p:nvPr>
            <p:ph type="sldNum" sz="quarter" idx="12"/>
          </p:nvPr>
        </p:nvSpPr>
        <p:spPr/>
        <p:txBody>
          <a:bodyPr/>
          <a:lstStyle/>
          <a:p>
            <a:fld id="{23AA811B-2EBD-4900-905E-5BE206449611}" type="slidenum">
              <a:rPr lang="en-US" smtClean="0"/>
              <a:pPr/>
              <a:t>29</a:t>
            </a:fld>
            <a:endParaRPr lang="en-US" dirty="0"/>
          </a:p>
        </p:txBody>
      </p:sp>
      <p:sp>
        <p:nvSpPr>
          <p:cNvPr id="4" name="Title 3">
            <a:extLst>
              <a:ext uri="{FF2B5EF4-FFF2-40B4-BE49-F238E27FC236}">
                <a16:creationId xmlns:a16="http://schemas.microsoft.com/office/drawing/2014/main" id="{0A27050E-A7A2-4956-7735-F6B54B439EFD}"/>
              </a:ext>
            </a:extLst>
          </p:cNvPr>
          <p:cNvSpPr>
            <a:spLocks noGrp="1"/>
          </p:cNvSpPr>
          <p:nvPr>
            <p:ph type="title"/>
          </p:nvPr>
        </p:nvSpPr>
        <p:spPr/>
        <p:txBody>
          <a:bodyPr/>
          <a:lstStyle/>
          <a:p>
            <a:r>
              <a:rPr lang="en-US" dirty="0"/>
              <a:t>Trump Accounts</a:t>
            </a:r>
          </a:p>
        </p:txBody>
      </p:sp>
      <p:sp>
        <p:nvSpPr>
          <p:cNvPr id="5" name="Content Placeholder 4">
            <a:extLst>
              <a:ext uri="{FF2B5EF4-FFF2-40B4-BE49-F238E27FC236}">
                <a16:creationId xmlns:a16="http://schemas.microsoft.com/office/drawing/2014/main" id="{F1A6FE2E-6FAA-EAC8-EF68-053E18A8479C}"/>
              </a:ext>
            </a:extLst>
          </p:cNvPr>
          <p:cNvSpPr>
            <a:spLocks noGrp="1"/>
          </p:cNvSpPr>
          <p:nvPr>
            <p:ph idx="1"/>
          </p:nvPr>
        </p:nvSpPr>
        <p:spPr>
          <a:xfrm>
            <a:off x="434774" y="1093304"/>
            <a:ext cx="5555026" cy="5043971"/>
          </a:xfrm>
        </p:spPr>
        <p:txBody>
          <a:bodyPr/>
          <a:lstStyle/>
          <a:p>
            <a:pPr marL="0" indent="0">
              <a:buNone/>
            </a:pPr>
            <a:r>
              <a:rPr lang="en-US" sz="1800" dirty="0"/>
              <a:t>Law Prior to OBBB	</a:t>
            </a:r>
          </a:p>
          <a:p>
            <a:r>
              <a:rPr lang="en-US" sz="1800" dirty="0"/>
              <a:t>Nothing</a:t>
            </a:r>
          </a:p>
        </p:txBody>
      </p:sp>
      <p:sp>
        <p:nvSpPr>
          <p:cNvPr id="6" name="Content Placeholder 5">
            <a:extLst>
              <a:ext uri="{FF2B5EF4-FFF2-40B4-BE49-F238E27FC236}">
                <a16:creationId xmlns:a16="http://schemas.microsoft.com/office/drawing/2014/main" id="{5759295B-2B5A-4B34-FFC4-2F9F666A33C6}"/>
              </a:ext>
            </a:extLst>
          </p:cNvPr>
          <p:cNvSpPr>
            <a:spLocks noGrp="1"/>
          </p:cNvSpPr>
          <p:nvPr>
            <p:ph sz="half" idx="2"/>
          </p:nvPr>
        </p:nvSpPr>
        <p:spPr>
          <a:xfrm>
            <a:off x="6277200" y="1093304"/>
            <a:ext cx="5554800" cy="5043971"/>
          </a:xfrm>
        </p:spPr>
        <p:txBody>
          <a:bodyPr/>
          <a:lstStyle/>
          <a:p>
            <a:pPr marL="0" indent="0">
              <a:buNone/>
            </a:pPr>
            <a:r>
              <a:rPr lang="en-US" sz="1800" dirty="0"/>
              <a:t>OBBB</a:t>
            </a:r>
          </a:p>
          <a:p>
            <a:r>
              <a:rPr lang="en-US" sz="1800" dirty="0"/>
              <a:t>Provides for tax-exempt “Trump accounts” for qualifying children. Treated like IRAs.</a:t>
            </a:r>
          </a:p>
          <a:p>
            <a:r>
              <a:rPr lang="en-US" sz="1800" dirty="0"/>
              <a:t>Annual contributions limited to $5,000, indexed for inflation after 2027.  Can only be made before the child turns 18.</a:t>
            </a:r>
          </a:p>
          <a:p>
            <a:r>
              <a:rPr lang="en-US" sz="1800" dirty="0"/>
              <a:t>Distributions can be made when the child turns 18, subject to rules similar to IRA distributions.</a:t>
            </a:r>
          </a:p>
          <a:p>
            <a:r>
              <a:rPr lang="en-US" sz="1800" dirty="0"/>
              <a:t>No tax deductions for contributions.</a:t>
            </a:r>
          </a:p>
          <a:p>
            <a:r>
              <a:rPr lang="en-US" sz="1800" dirty="0"/>
              <a:t>Effective for tax years beginning after December 31, 2025. Contributions can start 7/5/26.</a:t>
            </a:r>
          </a:p>
          <a:p>
            <a:r>
              <a:rPr lang="en-US" sz="1800" dirty="0"/>
              <a:t>For children born in 2025-2029, a $1,000 government-funded contribution may be made to a Trump Account upon election by a parent or guardian subject to SSN verification and other requirements.</a:t>
            </a:r>
          </a:p>
          <a:p>
            <a:endParaRPr lang="en-US" sz="1800" dirty="0"/>
          </a:p>
          <a:p>
            <a:endParaRPr lang="en-US" sz="1800" dirty="0"/>
          </a:p>
          <a:p>
            <a:endParaRPr lang="en-US" sz="1800" dirty="0"/>
          </a:p>
          <a:p>
            <a:endParaRPr lang="en-US" sz="1800" dirty="0"/>
          </a:p>
        </p:txBody>
      </p:sp>
    </p:spTree>
    <p:custDataLst>
      <p:custData r:id="rId1"/>
      <p:custData r:id="rId2"/>
    </p:custDataLst>
    <p:extLst>
      <p:ext uri="{BB962C8B-B14F-4D97-AF65-F5344CB8AC3E}">
        <p14:creationId xmlns:p14="http://schemas.microsoft.com/office/powerpoint/2010/main" val="387834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66F78-A641-1685-7E8D-7A82358E454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956AA6-815B-E973-E903-47593670DA3C}"/>
              </a:ext>
            </a:extLst>
          </p:cNvPr>
          <p:cNvSpPr>
            <a:spLocks noGrp="1"/>
          </p:cNvSpPr>
          <p:nvPr>
            <p:ph type="sldNum" sz="quarter" idx="12"/>
          </p:nvPr>
        </p:nvSpPr>
        <p:spPr>
          <a:xfrm>
            <a:off x="5989800" y="6318000"/>
            <a:ext cx="212400" cy="180000"/>
          </a:xfrm>
        </p:spPr>
        <p:txBody>
          <a:bodyPr/>
          <a:lstStyle/>
          <a:p>
            <a:fld id="{23AA811B-2EBD-4900-905E-5BE206449611}" type="slidenum">
              <a:rPr lang="en-US"/>
              <a:pPr/>
              <a:t>3</a:t>
            </a:fld>
            <a:endParaRPr lang="en-US"/>
          </a:p>
        </p:txBody>
      </p:sp>
      <p:sp>
        <p:nvSpPr>
          <p:cNvPr id="3" name="Title 2">
            <a:extLst>
              <a:ext uri="{FF2B5EF4-FFF2-40B4-BE49-F238E27FC236}">
                <a16:creationId xmlns:a16="http://schemas.microsoft.com/office/drawing/2014/main" id="{7F18CB5A-A650-D082-DBEA-F9BEAC5F058C}"/>
              </a:ext>
            </a:extLst>
          </p:cNvPr>
          <p:cNvSpPr>
            <a:spLocks noGrp="1"/>
          </p:cNvSpPr>
          <p:nvPr>
            <p:ph type="title"/>
          </p:nvPr>
        </p:nvSpPr>
        <p:spPr>
          <a:xfrm>
            <a:off x="360000" y="360000"/>
            <a:ext cx="11473200" cy="639460"/>
          </a:xfrm>
        </p:spPr>
        <p:txBody>
          <a:bodyPr/>
          <a:lstStyle/>
          <a:p>
            <a:r>
              <a:rPr lang="en-US" sz="2800"/>
              <a:t>IRC Sec. 199A Qualified Business Income (QBI) Deduction Extension/Enhancement</a:t>
            </a:r>
          </a:p>
        </p:txBody>
      </p:sp>
      <p:sp>
        <p:nvSpPr>
          <p:cNvPr id="7" name="Content Placeholder 6">
            <a:extLst>
              <a:ext uri="{FF2B5EF4-FFF2-40B4-BE49-F238E27FC236}">
                <a16:creationId xmlns:a16="http://schemas.microsoft.com/office/drawing/2014/main" id="{5138DA5D-3147-08D1-6F3A-618F4E2118F8}"/>
              </a:ext>
            </a:extLst>
          </p:cNvPr>
          <p:cNvSpPr>
            <a:spLocks noGrp="1"/>
          </p:cNvSpPr>
          <p:nvPr>
            <p:ph idx="1"/>
          </p:nvPr>
        </p:nvSpPr>
        <p:spPr>
          <a:xfrm>
            <a:off x="360000" y="1733929"/>
            <a:ext cx="11473200" cy="4584071"/>
          </a:xfrm>
        </p:spPr>
        <p:txBody>
          <a:bodyPr/>
          <a:lstStyle/>
          <a:p>
            <a:pPr marL="0" indent="0">
              <a:buNone/>
            </a:pPr>
            <a:r>
              <a:rPr lang="en-US" sz="2000" b="1" u="sng"/>
              <a:t>OBBB Changes</a:t>
            </a:r>
            <a:r>
              <a:rPr lang="en-US" sz="2000"/>
              <a:t>: </a:t>
            </a:r>
          </a:p>
          <a:p>
            <a:pPr lvl="1">
              <a:buFont typeface="Wingdings" panose="05000000000000000000" pitchFamily="2" charset="2"/>
              <a:buChar char="§"/>
            </a:pPr>
            <a:r>
              <a:rPr lang="en-US" sz="2000"/>
              <a:t>IRC 199A QBI deduction is made permanent, retaining the 20% deduction for non-specified service trade or business (“SSTB”) income above certain thresholds. </a:t>
            </a:r>
          </a:p>
          <a:p>
            <a:pPr lvl="2">
              <a:buFont typeface="Wingdings" panose="05000000000000000000" pitchFamily="2" charset="2"/>
              <a:buChar char="q"/>
            </a:pPr>
            <a:r>
              <a:rPr lang="en-US" sz="1800"/>
              <a:t> </a:t>
            </a:r>
            <a:r>
              <a:rPr lang="en-US" sz="2000" b="1" u="sng"/>
              <a:t>SSTB</a:t>
            </a:r>
            <a:r>
              <a:rPr lang="en-US" sz="2000" u="sng"/>
              <a:t> </a:t>
            </a:r>
            <a:r>
              <a:rPr lang="en-US" sz="2000"/>
              <a:t>– where the principal asset is the skill or reputation of one or more owners or employees (such as in the fields of law, accounting, healthcare, consulting, financial services, and performing arts).</a:t>
            </a:r>
          </a:p>
          <a:p>
            <a:pPr lvl="1">
              <a:buFont typeface="Wingdings" panose="05000000000000000000" pitchFamily="2" charset="2"/>
              <a:buChar char="§"/>
            </a:pPr>
            <a:r>
              <a:rPr lang="en-US" sz="2000"/>
              <a:t>Retains current structure for W-2 wage, capital investment, and SSTB limitations. </a:t>
            </a:r>
          </a:p>
          <a:p>
            <a:pPr lvl="1">
              <a:buFont typeface="Wingdings" panose="05000000000000000000" pitchFamily="2" charset="2"/>
              <a:buChar char="§"/>
            </a:pPr>
            <a:r>
              <a:rPr lang="en-US" sz="2000"/>
              <a:t>Expands the phase-in range for these limitations from $50,000 ($100,000 MFJ) to $75,000 ($150,000 MFJ) (indexed for inflation), allowing for a more gradual reduction of the deduction compared to current law.</a:t>
            </a:r>
          </a:p>
          <a:p>
            <a:pPr lvl="1">
              <a:buFont typeface="Wingdings" panose="05000000000000000000" pitchFamily="2" charset="2"/>
              <a:buChar char="§"/>
            </a:pPr>
            <a:r>
              <a:rPr lang="en-US" sz="2000">
                <a:cs typeface="Segoe UI" panose="020B0502040204020203" pitchFamily="34" charset="0"/>
              </a:rPr>
              <a:t>New $400 minimum deduction if taxpayers have at least $1,000 in QBI (indexed for inflation).</a:t>
            </a:r>
          </a:p>
          <a:p>
            <a:pPr lvl="1">
              <a:buFont typeface="Wingdings" panose="05000000000000000000" pitchFamily="2" charset="2"/>
              <a:buChar char="§"/>
            </a:pPr>
            <a:r>
              <a:rPr lang="en-US" sz="2000"/>
              <a:t>REIT qualified dividends continue to benefit from the 20% QBI deduction.</a:t>
            </a:r>
            <a:endParaRPr lang="en-US" sz="2000">
              <a:cs typeface="Segoe UI" panose="020B0502040204020203" pitchFamily="34" charset="0"/>
            </a:endParaRPr>
          </a:p>
          <a:p>
            <a:pPr lvl="1"/>
            <a:endParaRPr lang="en-US" sz="1600"/>
          </a:p>
          <a:p>
            <a:pPr marL="180000" lvl="1" indent="0">
              <a:buNone/>
            </a:pPr>
            <a:endParaRPr lang="en-US"/>
          </a:p>
          <a:p>
            <a:pPr lvl="3" indent="-180000">
              <a:buNone/>
            </a:pPr>
            <a:endParaRPr lang="en-US" b="1"/>
          </a:p>
          <a:p>
            <a:pPr marL="0" indent="0">
              <a:buNone/>
            </a:pPr>
            <a:endParaRPr lang="en-US" b="1"/>
          </a:p>
        </p:txBody>
      </p:sp>
    </p:spTree>
    <p:custDataLst>
      <p:custData r:id="rId1"/>
      <p:custData r:id="rId2"/>
    </p:custDataLst>
    <p:extLst>
      <p:ext uri="{BB962C8B-B14F-4D97-AF65-F5344CB8AC3E}">
        <p14:creationId xmlns:p14="http://schemas.microsoft.com/office/powerpoint/2010/main" val="3365053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E3E69-7E8D-F9D6-036F-16B05445965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7C3637-1D71-B660-C859-EE3374FE820E}"/>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12B58467-8066-C6F7-A7A9-4FF106910149}"/>
              </a:ext>
            </a:extLst>
          </p:cNvPr>
          <p:cNvSpPr>
            <a:spLocks noGrp="1"/>
          </p:cNvSpPr>
          <p:nvPr>
            <p:ph type="sldNum" sz="quarter" idx="12"/>
          </p:nvPr>
        </p:nvSpPr>
        <p:spPr/>
        <p:txBody>
          <a:bodyPr/>
          <a:lstStyle/>
          <a:p>
            <a:fld id="{23AA811B-2EBD-4900-905E-5BE206449611}" type="slidenum">
              <a:rPr lang="en-US" smtClean="0"/>
              <a:pPr/>
              <a:t>30</a:t>
            </a:fld>
            <a:endParaRPr lang="en-US" dirty="0"/>
          </a:p>
        </p:txBody>
      </p:sp>
      <p:sp>
        <p:nvSpPr>
          <p:cNvPr id="4" name="Title 3">
            <a:extLst>
              <a:ext uri="{FF2B5EF4-FFF2-40B4-BE49-F238E27FC236}">
                <a16:creationId xmlns:a16="http://schemas.microsoft.com/office/drawing/2014/main" id="{E94CA184-B36C-DD7B-6148-F2E2B9C51FED}"/>
              </a:ext>
            </a:extLst>
          </p:cNvPr>
          <p:cNvSpPr>
            <a:spLocks noGrp="1"/>
          </p:cNvSpPr>
          <p:nvPr>
            <p:ph type="title"/>
          </p:nvPr>
        </p:nvSpPr>
        <p:spPr/>
        <p:txBody>
          <a:bodyPr/>
          <a:lstStyle/>
          <a:p>
            <a:r>
              <a:rPr lang="en-US" dirty="0"/>
              <a:t>Trump Accounts (</a:t>
            </a:r>
            <a:r>
              <a:rPr lang="en-US" dirty="0" err="1"/>
              <a:t>Cont</a:t>
            </a:r>
            <a:r>
              <a:rPr lang="en-US" dirty="0"/>
              <a:t>)</a:t>
            </a:r>
          </a:p>
        </p:txBody>
      </p:sp>
      <p:sp>
        <p:nvSpPr>
          <p:cNvPr id="5" name="Content Placeholder 4">
            <a:extLst>
              <a:ext uri="{FF2B5EF4-FFF2-40B4-BE49-F238E27FC236}">
                <a16:creationId xmlns:a16="http://schemas.microsoft.com/office/drawing/2014/main" id="{2E200171-1409-82C0-55B2-E48486DDB29F}"/>
              </a:ext>
            </a:extLst>
          </p:cNvPr>
          <p:cNvSpPr>
            <a:spLocks noGrp="1"/>
          </p:cNvSpPr>
          <p:nvPr>
            <p:ph idx="1"/>
          </p:nvPr>
        </p:nvSpPr>
        <p:spPr>
          <a:xfrm>
            <a:off x="434774" y="1093304"/>
            <a:ext cx="5555026" cy="5043971"/>
          </a:xfrm>
        </p:spPr>
        <p:txBody>
          <a:bodyPr/>
          <a:lstStyle/>
          <a:p>
            <a:pPr marL="0" indent="0">
              <a:buNone/>
            </a:pPr>
            <a:r>
              <a:rPr lang="en-US" sz="1800" dirty="0"/>
              <a:t>Law Prior to OBBB	</a:t>
            </a:r>
          </a:p>
          <a:p>
            <a:r>
              <a:rPr lang="en-US" sz="1800" dirty="0"/>
              <a:t>Nothing</a:t>
            </a:r>
          </a:p>
        </p:txBody>
      </p:sp>
      <p:sp>
        <p:nvSpPr>
          <p:cNvPr id="6" name="Content Placeholder 5">
            <a:extLst>
              <a:ext uri="{FF2B5EF4-FFF2-40B4-BE49-F238E27FC236}">
                <a16:creationId xmlns:a16="http://schemas.microsoft.com/office/drawing/2014/main" id="{18794805-838D-4205-79A9-2BDA8AB17CAD}"/>
              </a:ext>
            </a:extLst>
          </p:cNvPr>
          <p:cNvSpPr>
            <a:spLocks noGrp="1"/>
          </p:cNvSpPr>
          <p:nvPr>
            <p:ph sz="half" idx="2"/>
          </p:nvPr>
        </p:nvSpPr>
        <p:spPr>
          <a:xfrm>
            <a:off x="6278400" y="1093304"/>
            <a:ext cx="5554800" cy="5043971"/>
          </a:xfrm>
        </p:spPr>
        <p:txBody>
          <a:bodyPr/>
          <a:lstStyle/>
          <a:p>
            <a:pPr marL="0" indent="0">
              <a:buNone/>
            </a:pPr>
            <a:r>
              <a:rPr lang="en-US" sz="1800" dirty="0"/>
              <a:t>OBBB</a:t>
            </a:r>
          </a:p>
          <a:p>
            <a:r>
              <a:rPr lang="en-US" sz="1800" dirty="0"/>
              <a:t>Contributions provided to Trump accounts from tax exempt entities are not subject to the $5,000 annual limit. These contributions from unrelated third parties must be provided to all children within a qualified group/class.</a:t>
            </a:r>
          </a:p>
          <a:p>
            <a:r>
              <a:rPr lang="en-US" sz="1800" dirty="0"/>
              <a:t>Employers may contribute up to $2,500 per employee (indexed for inflation after 2027) to Trump accounts for employees or their dependents and it is excluded from employees gross income if made under a qualifying plan.</a:t>
            </a:r>
          </a:p>
          <a:p>
            <a:r>
              <a:rPr lang="en-US" sz="1800" dirty="0"/>
              <a:t>Account can be created by the Treasury Secretary or by another person on behalf of an eligible child.</a:t>
            </a:r>
          </a:p>
          <a:p>
            <a:endParaRPr lang="en-US" sz="1800" dirty="0"/>
          </a:p>
          <a:p>
            <a:endParaRPr lang="en-US" sz="1800" dirty="0"/>
          </a:p>
          <a:p>
            <a:endParaRPr lang="en-US" sz="1800" dirty="0"/>
          </a:p>
          <a:p>
            <a:endParaRPr lang="en-US" sz="1800" dirty="0"/>
          </a:p>
          <a:p>
            <a:pPr marL="0" indent="0">
              <a:buNone/>
            </a:pPr>
            <a:endParaRPr lang="en-US" sz="1800" dirty="0"/>
          </a:p>
        </p:txBody>
      </p:sp>
    </p:spTree>
    <p:custDataLst>
      <p:custData r:id="rId1"/>
      <p:custData r:id="rId2"/>
    </p:custDataLst>
    <p:extLst>
      <p:ext uri="{BB962C8B-B14F-4D97-AF65-F5344CB8AC3E}">
        <p14:creationId xmlns:p14="http://schemas.microsoft.com/office/powerpoint/2010/main" val="2215934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FE844-F6B8-A9D6-0B80-772B4C7207D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AD8343-B716-0615-2252-9118B3D96CFF}"/>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C9F1D927-31C8-5186-CE62-FD75149DC730}"/>
              </a:ext>
            </a:extLst>
          </p:cNvPr>
          <p:cNvSpPr>
            <a:spLocks noGrp="1"/>
          </p:cNvSpPr>
          <p:nvPr>
            <p:ph type="sldNum" sz="quarter" idx="12"/>
          </p:nvPr>
        </p:nvSpPr>
        <p:spPr/>
        <p:txBody>
          <a:bodyPr/>
          <a:lstStyle/>
          <a:p>
            <a:fld id="{23AA811B-2EBD-4900-905E-5BE206449611}" type="slidenum">
              <a:rPr lang="en-US" smtClean="0"/>
              <a:pPr/>
              <a:t>31</a:t>
            </a:fld>
            <a:endParaRPr lang="en-US" dirty="0"/>
          </a:p>
        </p:txBody>
      </p:sp>
      <p:sp>
        <p:nvSpPr>
          <p:cNvPr id="4" name="Title 3">
            <a:extLst>
              <a:ext uri="{FF2B5EF4-FFF2-40B4-BE49-F238E27FC236}">
                <a16:creationId xmlns:a16="http://schemas.microsoft.com/office/drawing/2014/main" id="{4073D602-8802-F2BD-6081-58C9A93A7399}"/>
              </a:ext>
            </a:extLst>
          </p:cNvPr>
          <p:cNvSpPr>
            <a:spLocks noGrp="1"/>
          </p:cNvSpPr>
          <p:nvPr>
            <p:ph type="title"/>
          </p:nvPr>
        </p:nvSpPr>
        <p:spPr/>
        <p:txBody>
          <a:bodyPr/>
          <a:lstStyle/>
          <a:p>
            <a:r>
              <a:rPr lang="en-US" dirty="0"/>
              <a:t>Qualified Elementary and Secondary Education Scholarship</a:t>
            </a:r>
          </a:p>
        </p:txBody>
      </p:sp>
      <p:sp>
        <p:nvSpPr>
          <p:cNvPr id="5" name="Content Placeholder 4">
            <a:extLst>
              <a:ext uri="{FF2B5EF4-FFF2-40B4-BE49-F238E27FC236}">
                <a16:creationId xmlns:a16="http://schemas.microsoft.com/office/drawing/2014/main" id="{56737B10-B77E-1E97-44D6-534664EB9AE1}"/>
              </a:ext>
            </a:extLst>
          </p:cNvPr>
          <p:cNvSpPr>
            <a:spLocks noGrp="1"/>
          </p:cNvSpPr>
          <p:nvPr>
            <p:ph idx="1"/>
          </p:nvPr>
        </p:nvSpPr>
        <p:spPr>
          <a:xfrm>
            <a:off x="358575" y="1612075"/>
            <a:ext cx="5555026" cy="4525200"/>
          </a:xfrm>
        </p:spPr>
        <p:txBody>
          <a:bodyPr/>
          <a:lstStyle/>
          <a:p>
            <a:pPr marL="0" indent="0">
              <a:buNone/>
            </a:pPr>
            <a:r>
              <a:rPr lang="en-US" sz="1800" dirty="0"/>
              <a:t>Law Prior to OBBB	</a:t>
            </a:r>
          </a:p>
          <a:p>
            <a:r>
              <a:rPr lang="en-US" sz="1800" dirty="0"/>
              <a:t>This is a new provision.		</a:t>
            </a:r>
          </a:p>
        </p:txBody>
      </p:sp>
      <p:sp>
        <p:nvSpPr>
          <p:cNvPr id="6" name="Content Placeholder 5">
            <a:extLst>
              <a:ext uri="{FF2B5EF4-FFF2-40B4-BE49-F238E27FC236}">
                <a16:creationId xmlns:a16="http://schemas.microsoft.com/office/drawing/2014/main" id="{05699E13-CD06-F575-F3D8-D39AFDCDF3C5}"/>
              </a:ext>
            </a:extLst>
          </p:cNvPr>
          <p:cNvSpPr>
            <a:spLocks noGrp="1"/>
          </p:cNvSpPr>
          <p:nvPr>
            <p:ph sz="half" idx="2"/>
          </p:nvPr>
        </p:nvSpPr>
        <p:spPr/>
        <p:txBody>
          <a:bodyPr/>
          <a:lstStyle/>
          <a:p>
            <a:pPr marL="0" indent="0">
              <a:buNone/>
            </a:pPr>
            <a:r>
              <a:rPr lang="en-US" sz="1800" dirty="0"/>
              <a:t>OBBB</a:t>
            </a:r>
          </a:p>
          <a:p>
            <a:r>
              <a:rPr lang="en-US" sz="1800" dirty="0"/>
              <a:t>Allows a credit of up to $1,700 for cash contributions to organizations that grant scholarships for qualified elementary or secondary education expenses.</a:t>
            </a:r>
          </a:p>
          <a:p>
            <a:endParaRPr lang="en-US" sz="1800" dirty="0"/>
          </a:p>
          <a:p>
            <a:r>
              <a:rPr lang="en-US" sz="1800" dirty="0"/>
              <a:t>Allows carryforward of credit for up to 5 years.</a:t>
            </a:r>
          </a:p>
          <a:p>
            <a:endParaRPr lang="en-US" sz="1800" dirty="0"/>
          </a:p>
          <a:p>
            <a:r>
              <a:rPr lang="en-US" sz="1800" dirty="0"/>
              <a:t>Creates income exclusion for recipients of scholarship from scholarship-granting organizations.</a:t>
            </a:r>
          </a:p>
          <a:p>
            <a:endParaRPr lang="en-US" sz="1800" dirty="0"/>
          </a:p>
          <a:p>
            <a:r>
              <a:rPr lang="en-US" sz="1800" dirty="0"/>
              <a:t>Effective for taxable years after 12/31/26.</a:t>
            </a:r>
          </a:p>
          <a:p>
            <a:endParaRPr lang="en-US" sz="1800" dirty="0"/>
          </a:p>
          <a:p>
            <a:endParaRPr lang="en-US" sz="1800" dirty="0"/>
          </a:p>
          <a:p>
            <a:pPr marL="0" indent="0">
              <a:buNone/>
            </a:pPr>
            <a:endParaRPr lang="en-US" sz="1800" dirty="0"/>
          </a:p>
        </p:txBody>
      </p:sp>
      <p:pic>
        <p:nvPicPr>
          <p:cNvPr id="8" name="Picture 7">
            <a:extLst>
              <a:ext uri="{FF2B5EF4-FFF2-40B4-BE49-F238E27FC236}">
                <a16:creationId xmlns:a16="http://schemas.microsoft.com/office/drawing/2014/main" id="{F86F3F9A-6506-57A8-7667-44268A1D41EF}"/>
              </a:ext>
            </a:extLst>
          </p:cNvPr>
          <p:cNvPicPr>
            <a:picLocks noChangeAspect="1"/>
          </p:cNvPicPr>
          <p:nvPr/>
        </p:nvPicPr>
        <p:blipFill>
          <a:blip r:embed="rId4"/>
          <a:stretch>
            <a:fillRect/>
          </a:stretch>
        </p:blipFill>
        <p:spPr>
          <a:xfrm>
            <a:off x="623887" y="2614612"/>
            <a:ext cx="4391025" cy="3076575"/>
          </a:xfrm>
          <a:prstGeom prst="rect">
            <a:avLst/>
          </a:prstGeom>
        </p:spPr>
      </p:pic>
    </p:spTree>
    <p:custDataLst>
      <p:custData r:id="rId1"/>
      <p:custData r:id="rId2"/>
    </p:custDataLst>
    <p:extLst>
      <p:ext uri="{BB962C8B-B14F-4D97-AF65-F5344CB8AC3E}">
        <p14:creationId xmlns:p14="http://schemas.microsoft.com/office/powerpoint/2010/main" val="3082534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EE9869-556D-2BB7-27F1-8A3873D8CF69}"/>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CCAA5427-5D0D-8B0A-6778-6834EE3AC0BD}"/>
              </a:ext>
            </a:extLst>
          </p:cNvPr>
          <p:cNvSpPr>
            <a:spLocks noGrp="1"/>
          </p:cNvSpPr>
          <p:nvPr>
            <p:ph type="sldNum" sz="quarter" idx="12"/>
          </p:nvPr>
        </p:nvSpPr>
        <p:spPr/>
        <p:txBody>
          <a:bodyPr/>
          <a:lstStyle/>
          <a:p>
            <a:fld id="{23AA811B-2EBD-4900-905E-5BE206449611}" type="slidenum">
              <a:rPr lang="en-US" smtClean="0"/>
              <a:pPr/>
              <a:t>32</a:t>
            </a:fld>
            <a:endParaRPr lang="en-US" dirty="0"/>
          </a:p>
        </p:txBody>
      </p:sp>
      <p:sp>
        <p:nvSpPr>
          <p:cNvPr id="4" name="Title 3">
            <a:extLst>
              <a:ext uri="{FF2B5EF4-FFF2-40B4-BE49-F238E27FC236}">
                <a16:creationId xmlns:a16="http://schemas.microsoft.com/office/drawing/2014/main" id="{FAD88B9F-451E-D22D-AF74-360DCE71798D}"/>
              </a:ext>
            </a:extLst>
          </p:cNvPr>
          <p:cNvSpPr>
            <a:spLocks noGrp="1"/>
          </p:cNvSpPr>
          <p:nvPr>
            <p:ph type="title"/>
          </p:nvPr>
        </p:nvSpPr>
        <p:spPr/>
        <p:txBody>
          <a:bodyPr/>
          <a:lstStyle/>
          <a:p>
            <a:r>
              <a:rPr lang="en-US" dirty="0"/>
              <a:t>Individual Income Tax Rates (</a:t>
            </a:r>
            <a:r>
              <a:rPr lang="en-US" dirty="0" err="1"/>
              <a:t>Cont</a:t>
            </a:r>
            <a:r>
              <a:rPr lang="en-US" dirty="0"/>
              <a:t>)</a:t>
            </a:r>
          </a:p>
        </p:txBody>
      </p:sp>
      <p:graphicFrame>
        <p:nvGraphicFramePr>
          <p:cNvPr id="7" name="Content Placeholder 6">
            <a:extLst>
              <a:ext uri="{FF2B5EF4-FFF2-40B4-BE49-F238E27FC236}">
                <a16:creationId xmlns:a16="http://schemas.microsoft.com/office/drawing/2014/main" id="{83959915-1675-1038-2E07-3CD2BCF01599}"/>
              </a:ext>
            </a:extLst>
          </p:cNvPr>
          <p:cNvGraphicFramePr>
            <a:graphicFrameLocks noGrp="1"/>
          </p:cNvGraphicFramePr>
          <p:nvPr>
            <p:ph idx="1"/>
            <p:extLst>
              <p:ext uri="{D42A27DB-BD31-4B8C-83A1-F6EECF244321}">
                <p14:modId xmlns:p14="http://schemas.microsoft.com/office/powerpoint/2010/main" val="1908469798"/>
              </p:ext>
            </p:extLst>
          </p:nvPr>
        </p:nvGraphicFramePr>
        <p:xfrm>
          <a:off x="360363" y="1612899"/>
          <a:ext cx="11174412" cy="4582728"/>
        </p:xfrm>
        <a:graphic>
          <a:graphicData uri="http://schemas.openxmlformats.org/drawingml/2006/table">
            <a:tbl>
              <a:tblPr firstRow="1" bandRow="1">
                <a:tableStyleId>{3B4B98B0-60AC-42C2-AFA5-B58CD77FA1E5}</a:tableStyleId>
              </a:tblPr>
              <a:tblGrid>
                <a:gridCol w="2793603">
                  <a:extLst>
                    <a:ext uri="{9D8B030D-6E8A-4147-A177-3AD203B41FA5}">
                      <a16:colId xmlns:a16="http://schemas.microsoft.com/office/drawing/2014/main" val="4167545434"/>
                    </a:ext>
                  </a:extLst>
                </a:gridCol>
                <a:gridCol w="2793603">
                  <a:extLst>
                    <a:ext uri="{9D8B030D-6E8A-4147-A177-3AD203B41FA5}">
                      <a16:colId xmlns:a16="http://schemas.microsoft.com/office/drawing/2014/main" val="366910153"/>
                    </a:ext>
                  </a:extLst>
                </a:gridCol>
                <a:gridCol w="2793603">
                  <a:extLst>
                    <a:ext uri="{9D8B030D-6E8A-4147-A177-3AD203B41FA5}">
                      <a16:colId xmlns:a16="http://schemas.microsoft.com/office/drawing/2014/main" val="1932298920"/>
                    </a:ext>
                  </a:extLst>
                </a:gridCol>
                <a:gridCol w="2793603">
                  <a:extLst>
                    <a:ext uri="{9D8B030D-6E8A-4147-A177-3AD203B41FA5}">
                      <a16:colId xmlns:a16="http://schemas.microsoft.com/office/drawing/2014/main" val="2024057202"/>
                    </a:ext>
                  </a:extLst>
                </a:gridCol>
              </a:tblGrid>
              <a:tr h="492831">
                <a:tc>
                  <a:txBody>
                    <a:bodyPr/>
                    <a:lstStyle/>
                    <a:p>
                      <a:pPr algn="ctr"/>
                      <a:r>
                        <a:rPr lang="en-US" sz="1800" dirty="0"/>
                        <a:t>Bracket</a:t>
                      </a:r>
                    </a:p>
                  </a:txBody>
                  <a:tcPr/>
                </a:tc>
                <a:tc>
                  <a:txBody>
                    <a:bodyPr/>
                    <a:lstStyle/>
                    <a:p>
                      <a:pPr algn="ctr"/>
                      <a:r>
                        <a:rPr lang="en-US" sz="1800" dirty="0"/>
                        <a:t>2026 Without </a:t>
                      </a:r>
                    </a:p>
                    <a:p>
                      <a:pPr algn="ctr"/>
                      <a:r>
                        <a:rPr lang="en-US" sz="1800" dirty="0"/>
                        <a:t>OBBB</a:t>
                      </a:r>
                    </a:p>
                  </a:txBody>
                  <a:tcPr/>
                </a:tc>
                <a:tc>
                  <a:txBody>
                    <a:bodyPr/>
                    <a:lstStyle/>
                    <a:p>
                      <a:pPr algn="ctr"/>
                      <a:r>
                        <a:rPr lang="en-US" sz="1800" dirty="0"/>
                        <a:t>2026 With </a:t>
                      </a:r>
                    </a:p>
                    <a:p>
                      <a:pPr algn="ctr"/>
                      <a:r>
                        <a:rPr lang="en-US" sz="1800" dirty="0"/>
                        <a:t>OBBB</a:t>
                      </a:r>
                    </a:p>
                  </a:txBody>
                  <a:tcPr/>
                </a:tc>
                <a:tc>
                  <a:txBody>
                    <a:bodyPr/>
                    <a:lstStyle/>
                    <a:p>
                      <a:pPr algn="ctr"/>
                      <a:r>
                        <a:rPr lang="en-US" sz="1800" dirty="0"/>
                        <a:t>Lower Rates Under OBBB</a:t>
                      </a:r>
                    </a:p>
                  </a:txBody>
                  <a:tcPr/>
                </a:tc>
                <a:extLst>
                  <a:ext uri="{0D108BD9-81ED-4DB2-BD59-A6C34878D82A}">
                    <a16:rowId xmlns:a16="http://schemas.microsoft.com/office/drawing/2014/main" val="2763427079"/>
                  </a:ext>
                </a:extLst>
              </a:tr>
              <a:tr h="492831">
                <a:tc>
                  <a:txBody>
                    <a:bodyPr/>
                    <a:lstStyle/>
                    <a:p>
                      <a:pPr algn="ctr"/>
                      <a:r>
                        <a:rPr lang="en-US" sz="1800" dirty="0"/>
                        <a:t>1</a:t>
                      </a:r>
                    </a:p>
                  </a:txBody>
                  <a:tcPr/>
                </a:tc>
                <a:tc>
                  <a:txBody>
                    <a:bodyPr/>
                    <a:lstStyle/>
                    <a:p>
                      <a:pPr algn="ctr"/>
                      <a:r>
                        <a:rPr lang="en-US" sz="1800" dirty="0"/>
                        <a:t>10%</a:t>
                      </a:r>
                    </a:p>
                  </a:txBody>
                  <a:tcPr/>
                </a:tc>
                <a:tc>
                  <a:txBody>
                    <a:bodyPr/>
                    <a:lstStyle/>
                    <a:p>
                      <a:pPr algn="ctr"/>
                      <a:r>
                        <a:rPr lang="en-US" sz="1800" dirty="0"/>
                        <a:t>10%</a:t>
                      </a:r>
                    </a:p>
                  </a:txBody>
                  <a:tcPr/>
                </a:tc>
                <a:tc>
                  <a:txBody>
                    <a:bodyPr/>
                    <a:lstStyle/>
                    <a:p>
                      <a:pPr algn="ctr"/>
                      <a:r>
                        <a:rPr lang="en-US" sz="1800" dirty="0"/>
                        <a:t>0%</a:t>
                      </a:r>
                    </a:p>
                  </a:txBody>
                  <a:tcPr/>
                </a:tc>
                <a:extLst>
                  <a:ext uri="{0D108BD9-81ED-4DB2-BD59-A6C34878D82A}">
                    <a16:rowId xmlns:a16="http://schemas.microsoft.com/office/drawing/2014/main" val="1033796328"/>
                  </a:ext>
                </a:extLst>
              </a:tr>
              <a:tr h="492831">
                <a:tc>
                  <a:txBody>
                    <a:bodyPr/>
                    <a:lstStyle/>
                    <a:p>
                      <a:pPr algn="ctr"/>
                      <a:r>
                        <a:rPr lang="en-US" sz="1800" dirty="0"/>
                        <a:t>2</a:t>
                      </a:r>
                    </a:p>
                  </a:txBody>
                  <a:tcPr/>
                </a:tc>
                <a:tc>
                  <a:txBody>
                    <a:bodyPr/>
                    <a:lstStyle/>
                    <a:p>
                      <a:pPr algn="ctr"/>
                      <a:r>
                        <a:rPr lang="en-US" sz="1800" dirty="0"/>
                        <a:t>15%</a:t>
                      </a:r>
                    </a:p>
                  </a:txBody>
                  <a:tcPr/>
                </a:tc>
                <a:tc>
                  <a:txBody>
                    <a:bodyPr/>
                    <a:lstStyle/>
                    <a:p>
                      <a:pPr algn="ctr"/>
                      <a:r>
                        <a:rPr lang="en-US" sz="1800" dirty="0"/>
                        <a:t>12%</a:t>
                      </a:r>
                    </a:p>
                  </a:txBody>
                  <a:tcPr/>
                </a:tc>
                <a:tc>
                  <a:txBody>
                    <a:bodyPr/>
                    <a:lstStyle/>
                    <a:p>
                      <a:pPr algn="ctr"/>
                      <a:r>
                        <a:rPr lang="en-US" sz="1800" dirty="0"/>
                        <a:t>3%</a:t>
                      </a:r>
                    </a:p>
                  </a:txBody>
                  <a:tcPr/>
                </a:tc>
                <a:extLst>
                  <a:ext uri="{0D108BD9-81ED-4DB2-BD59-A6C34878D82A}">
                    <a16:rowId xmlns:a16="http://schemas.microsoft.com/office/drawing/2014/main" val="1460926430"/>
                  </a:ext>
                </a:extLst>
              </a:tr>
              <a:tr h="492831">
                <a:tc>
                  <a:txBody>
                    <a:bodyPr/>
                    <a:lstStyle/>
                    <a:p>
                      <a:pPr algn="ctr"/>
                      <a:r>
                        <a:rPr lang="en-US" sz="1800" dirty="0"/>
                        <a:t>3</a:t>
                      </a:r>
                    </a:p>
                  </a:txBody>
                  <a:tcPr/>
                </a:tc>
                <a:tc>
                  <a:txBody>
                    <a:bodyPr/>
                    <a:lstStyle/>
                    <a:p>
                      <a:pPr algn="ctr"/>
                      <a:r>
                        <a:rPr lang="en-US" sz="1800" dirty="0"/>
                        <a:t>25%</a:t>
                      </a:r>
                    </a:p>
                  </a:txBody>
                  <a:tcPr/>
                </a:tc>
                <a:tc>
                  <a:txBody>
                    <a:bodyPr/>
                    <a:lstStyle/>
                    <a:p>
                      <a:pPr algn="ctr"/>
                      <a:r>
                        <a:rPr lang="en-US" sz="18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3%</a:t>
                      </a:r>
                    </a:p>
                  </a:txBody>
                  <a:tcPr/>
                </a:tc>
                <a:extLst>
                  <a:ext uri="{0D108BD9-81ED-4DB2-BD59-A6C34878D82A}">
                    <a16:rowId xmlns:a16="http://schemas.microsoft.com/office/drawing/2014/main" val="2910885158"/>
                  </a:ext>
                </a:extLst>
              </a:tr>
              <a:tr h="492831">
                <a:tc>
                  <a:txBody>
                    <a:bodyPr/>
                    <a:lstStyle/>
                    <a:p>
                      <a:pPr algn="ctr"/>
                      <a:r>
                        <a:rPr lang="en-US" sz="1800" dirty="0"/>
                        <a:t>4</a:t>
                      </a:r>
                    </a:p>
                  </a:txBody>
                  <a:tcPr/>
                </a:tc>
                <a:tc>
                  <a:txBody>
                    <a:bodyPr/>
                    <a:lstStyle/>
                    <a:p>
                      <a:pPr algn="ctr"/>
                      <a:r>
                        <a:rPr lang="en-US" sz="1800" dirty="0"/>
                        <a:t>28%</a:t>
                      </a:r>
                    </a:p>
                  </a:txBody>
                  <a:tcPr/>
                </a:tc>
                <a:tc>
                  <a:txBody>
                    <a:bodyPr/>
                    <a:lstStyle/>
                    <a:p>
                      <a:pPr algn="ctr"/>
                      <a:r>
                        <a:rPr lang="en-US" sz="18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4%</a:t>
                      </a:r>
                    </a:p>
                  </a:txBody>
                  <a:tcPr/>
                </a:tc>
                <a:extLst>
                  <a:ext uri="{0D108BD9-81ED-4DB2-BD59-A6C34878D82A}">
                    <a16:rowId xmlns:a16="http://schemas.microsoft.com/office/drawing/2014/main" val="860487096"/>
                  </a:ext>
                </a:extLst>
              </a:tr>
              <a:tr h="492831">
                <a:tc>
                  <a:txBody>
                    <a:bodyPr/>
                    <a:lstStyle/>
                    <a:p>
                      <a:pPr algn="ctr"/>
                      <a:r>
                        <a:rPr lang="en-US" sz="1800" dirty="0"/>
                        <a:t>5</a:t>
                      </a:r>
                    </a:p>
                  </a:txBody>
                  <a:tcPr/>
                </a:tc>
                <a:tc>
                  <a:txBody>
                    <a:bodyPr/>
                    <a:lstStyle/>
                    <a:p>
                      <a:pPr algn="ctr"/>
                      <a:r>
                        <a:rPr lang="en-US" sz="1800" dirty="0"/>
                        <a:t>33%</a:t>
                      </a:r>
                    </a:p>
                  </a:txBody>
                  <a:tcPr/>
                </a:tc>
                <a:tc>
                  <a:txBody>
                    <a:bodyPr/>
                    <a:lstStyle/>
                    <a:p>
                      <a:pPr algn="ctr"/>
                      <a:r>
                        <a:rPr lang="en-US" sz="1800" dirty="0"/>
                        <a:t>32%</a:t>
                      </a:r>
                    </a:p>
                  </a:txBody>
                  <a:tcPr/>
                </a:tc>
                <a:tc>
                  <a:txBody>
                    <a:bodyPr/>
                    <a:lstStyle/>
                    <a:p>
                      <a:pPr algn="ctr"/>
                      <a:r>
                        <a:rPr lang="en-US" sz="1800" dirty="0"/>
                        <a:t>1%</a:t>
                      </a:r>
                    </a:p>
                  </a:txBody>
                  <a:tcPr/>
                </a:tc>
                <a:extLst>
                  <a:ext uri="{0D108BD9-81ED-4DB2-BD59-A6C34878D82A}">
                    <a16:rowId xmlns:a16="http://schemas.microsoft.com/office/drawing/2014/main" val="458703509"/>
                  </a:ext>
                </a:extLst>
              </a:tr>
              <a:tr h="492831">
                <a:tc>
                  <a:txBody>
                    <a:bodyPr/>
                    <a:lstStyle/>
                    <a:p>
                      <a:pPr algn="ctr"/>
                      <a:r>
                        <a:rPr lang="en-US" sz="1800" dirty="0"/>
                        <a:t>6</a:t>
                      </a:r>
                    </a:p>
                  </a:txBody>
                  <a:tcPr/>
                </a:tc>
                <a:tc>
                  <a:txBody>
                    <a:bodyPr/>
                    <a:lstStyle/>
                    <a:p>
                      <a:pPr algn="ctr"/>
                      <a:r>
                        <a:rPr lang="en-US" sz="1800" dirty="0"/>
                        <a:t>35%</a:t>
                      </a:r>
                    </a:p>
                  </a:txBody>
                  <a:tcPr/>
                </a:tc>
                <a:tc>
                  <a:txBody>
                    <a:bodyPr/>
                    <a:lstStyle/>
                    <a:p>
                      <a:pPr algn="ctr"/>
                      <a:r>
                        <a:rPr lang="en-US" sz="1800" dirty="0"/>
                        <a:t>35%</a:t>
                      </a:r>
                    </a:p>
                  </a:txBody>
                  <a:tcPr/>
                </a:tc>
                <a:tc>
                  <a:txBody>
                    <a:bodyPr/>
                    <a:lstStyle/>
                    <a:p>
                      <a:pPr algn="ctr"/>
                      <a:r>
                        <a:rPr lang="en-US" sz="1800" dirty="0"/>
                        <a:t>0%</a:t>
                      </a:r>
                    </a:p>
                  </a:txBody>
                  <a:tcPr/>
                </a:tc>
                <a:extLst>
                  <a:ext uri="{0D108BD9-81ED-4DB2-BD59-A6C34878D82A}">
                    <a16:rowId xmlns:a16="http://schemas.microsoft.com/office/drawing/2014/main" val="1920287237"/>
                  </a:ext>
                </a:extLst>
              </a:tr>
              <a:tr h="492831">
                <a:tc>
                  <a:txBody>
                    <a:bodyPr/>
                    <a:lstStyle/>
                    <a:p>
                      <a:pPr algn="ctr"/>
                      <a:r>
                        <a:rPr lang="en-US" sz="1800" dirty="0"/>
                        <a:t>7</a:t>
                      </a:r>
                    </a:p>
                  </a:txBody>
                  <a:tcPr/>
                </a:tc>
                <a:tc>
                  <a:txBody>
                    <a:bodyPr/>
                    <a:lstStyle/>
                    <a:p>
                      <a:pPr algn="ctr"/>
                      <a:r>
                        <a:rPr lang="en-US" sz="1800" dirty="0"/>
                        <a:t>39.6%</a:t>
                      </a:r>
                    </a:p>
                  </a:txBody>
                  <a:tcPr/>
                </a:tc>
                <a:tc>
                  <a:txBody>
                    <a:bodyPr/>
                    <a:lstStyle/>
                    <a:p>
                      <a:pPr algn="ctr"/>
                      <a:r>
                        <a:rPr lang="en-US" sz="1800" dirty="0"/>
                        <a:t>37%</a:t>
                      </a:r>
                    </a:p>
                  </a:txBody>
                  <a:tcPr/>
                </a:tc>
                <a:tc>
                  <a:txBody>
                    <a:bodyPr/>
                    <a:lstStyle/>
                    <a:p>
                      <a:pPr algn="ctr"/>
                      <a:r>
                        <a:rPr lang="en-US" sz="1800" dirty="0"/>
                        <a:t>2.6%</a:t>
                      </a:r>
                    </a:p>
                  </a:txBody>
                  <a:tcPr/>
                </a:tc>
                <a:extLst>
                  <a:ext uri="{0D108BD9-81ED-4DB2-BD59-A6C34878D82A}">
                    <a16:rowId xmlns:a16="http://schemas.microsoft.com/office/drawing/2014/main" val="1485412518"/>
                  </a:ext>
                </a:extLst>
              </a:tr>
              <a:tr h="492831">
                <a:tc gridSpan="4">
                  <a:txBody>
                    <a:bodyPr/>
                    <a:lstStyle/>
                    <a:p>
                      <a:pPr algn="ctr"/>
                      <a:r>
                        <a:rPr lang="en-US" sz="1600" b="1" dirty="0"/>
                        <a:t>The tax brackets are made Permanent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70339792"/>
                  </a:ext>
                </a:extLst>
              </a:tr>
            </a:tbl>
          </a:graphicData>
        </a:graphic>
      </p:graphicFrame>
    </p:spTree>
    <p:extLst>
      <p:ext uri="{BB962C8B-B14F-4D97-AF65-F5344CB8AC3E}">
        <p14:creationId xmlns:p14="http://schemas.microsoft.com/office/powerpoint/2010/main" val="690816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22A60-0117-2730-5359-2A03639A07A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A4876A-7CA4-C462-ADFC-E01AA5F65653}"/>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E890C756-1515-876B-026B-981E2B052379}"/>
              </a:ext>
            </a:extLst>
          </p:cNvPr>
          <p:cNvSpPr>
            <a:spLocks noGrp="1"/>
          </p:cNvSpPr>
          <p:nvPr>
            <p:ph type="sldNum" sz="quarter" idx="12"/>
          </p:nvPr>
        </p:nvSpPr>
        <p:spPr/>
        <p:txBody>
          <a:bodyPr/>
          <a:lstStyle/>
          <a:p>
            <a:fld id="{23AA811B-2EBD-4900-905E-5BE206449611}" type="slidenum">
              <a:rPr lang="en-US" smtClean="0"/>
              <a:pPr/>
              <a:t>33</a:t>
            </a:fld>
            <a:endParaRPr lang="en-US" dirty="0"/>
          </a:p>
        </p:txBody>
      </p:sp>
      <p:sp>
        <p:nvSpPr>
          <p:cNvPr id="4" name="Title 3">
            <a:extLst>
              <a:ext uri="{FF2B5EF4-FFF2-40B4-BE49-F238E27FC236}">
                <a16:creationId xmlns:a16="http://schemas.microsoft.com/office/drawing/2014/main" id="{FFBAEB19-96B7-2831-B789-4BA28B2A67DE}"/>
              </a:ext>
            </a:extLst>
          </p:cNvPr>
          <p:cNvSpPr>
            <a:spLocks noGrp="1"/>
          </p:cNvSpPr>
          <p:nvPr>
            <p:ph type="title"/>
          </p:nvPr>
        </p:nvSpPr>
        <p:spPr/>
        <p:txBody>
          <a:bodyPr/>
          <a:lstStyle/>
          <a:p>
            <a:r>
              <a:rPr lang="en-US" dirty="0"/>
              <a:t>Standard Deduction</a:t>
            </a:r>
          </a:p>
        </p:txBody>
      </p:sp>
      <p:sp>
        <p:nvSpPr>
          <p:cNvPr id="5" name="Content Placeholder 4">
            <a:extLst>
              <a:ext uri="{FF2B5EF4-FFF2-40B4-BE49-F238E27FC236}">
                <a16:creationId xmlns:a16="http://schemas.microsoft.com/office/drawing/2014/main" id="{7F204ABB-45C4-78A0-93A5-DC9E4A6753E8}"/>
              </a:ext>
            </a:extLst>
          </p:cNvPr>
          <p:cNvSpPr>
            <a:spLocks noGrp="1"/>
          </p:cNvSpPr>
          <p:nvPr>
            <p:ph idx="1"/>
          </p:nvPr>
        </p:nvSpPr>
        <p:spPr/>
        <p:txBody>
          <a:bodyPr/>
          <a:lstStyle/>
          <a:p>
            <a:pPr marL="0" indent="0">
              <a:buNone/>
            </a:pPr>
            <a:r>
              <a:rPr lang="en-US" sz="1800" dirty="0"/>
              <a:t>Law Prior to OBBB	</a:t>
            </a:r>
          </a:p>
          <a:p>
            <a:r>
              <a:rPr lang="en-US" sz="1800" dirty="0"/>
              <a:t>Temporary increased standard deduction ($12k single, $24k married filing jointly, $18k HOH) through 2025</a:t>
            </a:r>
          </a:p>
          <a:p>
            <a:endParaRPr lang="en-US" sz="1800" dirty="0"/>
          </a:p>
          <a:p>
            <a:r>
              <a:rPr lang="en-US" sz="1800" dirty="0"/>
              <a:t>Beginning 2026 reverts back to pre-TCJA amounts ($3k single, $6k married filing jointly, $4k HOH)</a:t>
            </a:r>
          </a:p>
          <a:p>
            <a:endParaRPr lang="en-US" sz="1800" dirty="0"/>
          </a:p>
          <a:p>
            <a:r>
              <a:rPr lang="en-US" sz="1800" dirty="0"/>
              <a:t>Adjusted annually for inflation</a:t>
            </a:r>
          </a:p>
        </p:txBody>
      </p:sp>
      <p:sp>
        <p:nvSpPr>
          <p:cNvPr id="6" name="Content Placeholder 5">
            <a:extLst>
              <a:ext uri="{FF2B5EF4-FFF2-40B4-BE49-F238E27FC236}">
                <a16:creationId xmlns:a16="http://schemas.microsoft.com/office/drawing/2014/main" id="{BCAB6143-3C2E-9E56-C36E-23D2FBA34514}"/>
              </a:ext>
            </a:extLst>
          </p:cNvPr>
          <p:cNvSpPr>
            <a:spLocks noGrp="1"/>
          </p:cNvSpPr>
          <p:nvPr>
            <p:ph sz="half" idx="2"/>
          </p:nvPr>
        </p:nvSpPr>
        <p:spPr/>
        <p:txBody>
          <a:bodyPr/>
          <a:lstStyle/>
          <a:p>
            <a:pPr marL="0" indent="0">
              <a:buNone/>
            </a:pPr>
            <a:r>
              <a:rPr lang="en-US" sz="1800" dirty="0"/>
              <a:t>OBBB</a:t>
            </a:r>
          </a:p>
          <a:p>
            <a:r>
              <a:rPr lang="en-US" sz="1800" dirty="0"/>
              <a:t>Permanent extension of increased TCJA deduction ($15,750 single, $31,500 married filing jointly, $23,625 HOH for 2025.</a:t>
            </a:r>
          </a:p>
          <a:p>
            <a:endParaRPr lang="en-US" sz="1800" dirty="0"/>
          </a:p>
          <a:p>
            <a:r>
              <a:rPr lang="en-US" sz="1800" dirty="0"/>
              <a:t>Adjusted annually for inflation.</a:t>
            </a:r>
          </a:p>
          <a:p>
            <a:endParaRPr lang="en-US" sz="1800" dirty="0"/>
          </a:p>
          <a:p>
            <a:r>
              <a:rPr lang="en-US" sz="1800" dirty="0"/>
              <a:t>Effective for tax years beginning 1/1/2025.</a:t>
            </a:r>
          </a:p>
          <a:p>
            <a:endParaRPr lang="en-US" dirty="0"/>
          </a:p>
        </p:txBody>
      </p:sp>
    </p:spTree>
    <p:custDataLst>
      <p:custData r:id="rId1"/>
      <p:custData r:id="rId2"/>
    </p:custDataLst>
    <p:extLst>
      <p:ext uri="{BB962C8B-B14F-4D97-AF65-F5344CB8AC3E}">
        <p14:creationId xmlns:p14="http://schemas.microsoft.com/office/powerpoint/2010/main" val="131199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78CE37-519E-8A2F-6179-D24F8195200C}"/>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8A14298C-9F20-A928-4F90-73C539E35B4A}"/>
              </a:ext>
            </a:extLst>
          </p:cNvPr>
          <p:cNvSpPr>
            <a:spLocks noGrp="1"/>
          </p:cNvSpPr>
          <p:nvPr>
            <p:ph type="sldNum" sz="quarter" idx="12"/>
          </p:nvPr>
        </p:nvSpPr>
        <p:spPr/>
        <p:txBody>
          <a:bodyPr/>
          <a:lstStyle/>
          <a:p>
            <a:fld id="{23AA811B-2EBD-4900-905E-5BE206449611}" type="slidenum">
              <a:rPr lang="en-US" smtClean="0"/>
              <a:pPr/>
              <a:t>34</a:t>
            </a:fld>
            <a:endParaRPr lang="en-US" dirty="0"/>
          </a:p>
        </p:txBody>
      </p:sp>
      <p:sp>
        <p:nvSpPr>
          <p:cNvPr id="4" name="Title 3">
            <a:extLst>
              <a:ext uri="{FF2B5EF4-FFF2-40B4-BE49-F238E27FC236}">
                <a16:creationId xmlns:a16="http://schemas.microsoft.com/office/drawing/2014/main" id="{8EFCEA25-87F3-D809-255D-CDB41AA0D2B4}"/>
              </a:ext>
            </a:extLst>
          </p:cNvPr>
          <p:cNvSpPr>
            <a:spLocks noGrp="1"/>
          </p:cNvSpPr>
          <p:nvPr>
            <p:ph type="title"/>
          </p:nvPr>
        </p:nvSpPr>
        <p:spPr/>
        <p:txBody>
          <a:bodyPr/>
          <a:lstStyle/>
          <a:p>
            <a:r>
              <a:rPr lang="en-US" dirty="0"/>
              <a:t>Standard Deduction (</a:t>
            </a:r>
            <a:r>
              <a:rPr lang="en-US" dirty="0" err="1"/>
              <a:t>Cont</a:t>
            </a:r>
            <a:r>
              <a:rPr lang="en-US" dirty="0"/>
              <a:t>)</a:t>
            </a:r>
          </a:p>
        </p:txBody>
      </p:sp>
      <p:graphicFrame>
        <p:nvGraphicFramePr>
          <p:cNvPr id="7" name="Content Placeholder 6">
            <a:extLst>
              <a:ext uri="{FF2B5EF4-FFF2-40B4-BE49-F238E27FC236}">
                <a16:creationId xmlns:a16="http://schemas.microsoft.com/office/drawing/2014/main" id="{4F0C4C71-AB5C-30F2-7E08-4F9E2EE3F1C4}"/>
              </a:ext>
            </a:extLst>
          </p:cNvPr>
          <p:cNvGraphicFramePr>
            <a:graphicFrameLocks noGrp="1"/>
          </p:cNvGraphicFramePr>
          <p:nvPr>
            <p:ph idx="1"/>
            <p:extLst>
              <p:ext uri="{D42A27DB-BD31-4B8C-83A1-F6EECF244321}">
                <p14:modId xmlns:p14="http://schemas.microsoft.com/office/powerpoint/2010/main" val="4156367170"/>
              </p:ext>
            </p:extLst>
          </p:nvPr>
        </p:nvGraphicFramePr>
        <p:xfrm>
          <a:off x="400050" y="1565275"/>
          <a:ext cx="10515238" cy="4216399"/>
        </p:xfrm>
        <a:graphic>
          <a:graphicData uri="http://schemas.openxmlformats.org/drawingml/2006/table">
            <a:tbl>
              <a:tblPr firstRow="1" bandRow="1">
                <a:tableStyleId>{3B4B98B0-60AC-42C2-AFA5-B58CD77FA1E5}</a:tableStyleId>
              </a:tblPr>
              <a:tblGrid>
                <a:gridCol w="2598772">
                  <a:extLst>
                    <a:ext uri="{9D8B030D-6E8A-4147-A177-3AD203B41FA5}">
                      <a16:colId xmlns:a16="http://schemas.microsoft.com/office/drawing/2014/main" val="2768979899"/>
                    </a:ext>
                  </a:extLst>
                </a:gridCol>
                <a:gridCol w="2638822">
                  <a:extLst>
                    <a:ext uri="{9D8B030D-6E8A-4147-A177-3AD203B41FA5}">
                      <a16:colId xmlns:a16="http://schemas.microsoft.com/office/drawing/2014/main" val="537867058"/>
                    </a:ext>
                  </a:extLst>
                </a:gridCol>
                <a:gridCol w="2638822">
                  <a:extLst>
                    <a:ext uri="{9D8B030D-6E8A-4147-A177-3AD203B41FA5}">
                      <a16:colId xmlns:a16="http://schemas.microsoft.com/office/drawing/2014/main" val="1437070007"/>
                    </a:ext>
                  </a:extLst>
                </a:gridCol>
                <a:gridCol w="2638822">
                  <a:extLst>
                    <a:ext uri="{9D8B030D-6E8A-4147-A177-3AD203B41FA5}">
                      <a16:colId xmlns:a16="http://schemas.microsoft.com/office/drawing/2014/main" val="976255854"/>
                    </a:ext>
                  </a:extLst>
                </a:gridCol>
              </a:tblGrid>
              <a:tr h="678471">
                <a:tc>
                  <a:txBody>
                    <a:bodyPr/>
                    <a:lstStyle/>
                    <a:p>
                      <a:pPr algn="ctr"/>
                      <a:r>
                        <a:rPr lang="en-US" sz="1800" dirty="0"/>
                        <a:t>Filing Status</a:t>
                      </a:r>
                    </a:p>
                  </a:txBody>
                  <a:tcPr/>
                </a:tc>
                <a:tc>
                  <a:txBody>
                    <a:bodyPr/>
                    <a:lstStyle/>
                    <a:p>
                      <a:pPr algn="ctr"/>
                      <a:r>
                        <a:rPr lang="en-US" sz="1800" dirty="0"/>
                        <a:t>2025 Without </a:t>
                      </a:r>
                    </a:p>
                    <a:p>
                      <a:pPr algn="ctr"/>
                      <a:r>
                        <a:rPr lang="en-US" sz="1800" dirty="0"/>
                        <a:t>OBBB</a:t>
                      </a:r>
                    </a:p>
                  </a:txBody>
                  <a:tcPr/>
                </a:tc>
                <a:tc>
                  <a:txBody>
                    <a:bodyPr/>
                    <a:lstStyle/>
                    <a:p>
                      <a:pPr algn="ctr"/>
                      <a:r>
                        <a:rPr lang="en-US" sz="1800" dirty="0"/>
                        <a:t>2025 With OBBB</a:t>
                      </a:r>
                    </a:p>
                  </a:txBody>
                  <a:tcPr/>
                </a:tc>
                <a:tc>
                  <a:txBody>
                    <a:bodyPr/>
                    <a:lstStyle/>
                    <a:p>
                      <a:pPr algn="ctr"/>
                      <a:r>
                        <a:rPr lang="en-US" sz="1800" dirty="0"/>
                        <a:t>2026 Without </a:t>
                      </a:r>
                    </a:p>
                    <a:p>
                      <a:pPr algn="ctr"/>
                      <a:r>
                        <a:rPr lang="en-US" sz="1800" dirty="0"/>
                        <a:t>OBBB</a:t>
                      </a:r>
                    </a:p>
                  </a:txBody>
                  <a:tcPr/>
                </a:tc>
                <a:extLst>
                  <a:ext uri="{0D108BD9-81ED-4DB2-BD59-A6C34878D82A}">
                    <a16:rowId xmlns:a16="http://schemas.microsoft.com/office/drawing/2014/main" val="2817826096"/>
                  </a:ext>
                </a:extLst>
              </a:tr>
              <a:tr h="748507">
                <a:tc>
                  <a:txBody>
                    <a:bodyPr/>
                    <a:lstStyle/>
                    <a:p>
                      <a:r>
                        <a:rPr lang="en-US" sz="1800" dirty="0"/>
                        <a:t>Single</a:t>
                      </a:r>
                    </a:p>
                  </a:txBody>
                  <a:tcPr/>
                </a:tc>
                <a:tc>
                  <a:txBody>
                    <a:bodyPr/>
                    <a:lstStyle/>
                    <a:p>
                      <a:pPr algn="ctr"/>
                      <a:r>
                        <a:rPr lang="en-US" sz="1800" dirty="0"/>
                        <a:t>$15,000</a:t>
                      </a:r>
                    </a:p>
                  </a:txBody>
                  <a:tcPr/>
                </a:tc>
                <a:tc>
                  <a:txBody>
                    <a:bodyPr/>
                    <a:lstStyle/>
                    <a:p>
                      <a:pPr algn="ctr"/>
                      <a:r>
                        <a:rPr lang="en-US" sz="1800" dirty="0"/>
                        <a:t>$15,750</a:t>
                      </a:r>
                    </a:p>
                  </a:txBody>
                  <a:tcPr/>
                </a:tc>
                <a:tc>
                  <a:txBody>
                    <a:bodyPr/>
                    <a:lstStyle/>
                    <a:p>
                      <a:pPr algn="ctr"/>
                      <a:r>
                        <a:rPr lang="en-US" sz="1800" dirty="0"/>
                        <a:t>$8,300</a:t>
                      </a:r>
                    </a:p>
                  </a:txBody>
                  <a:tcPr/>
                </a:tc>
                <a:extLst>
                  <a:ext uri="{0D108BD9-81ED-4DB2-BD59-A6C34878D82A}">
                    <a16:rowId xmlns:a16="http://schemas.microsoft.com/office/drawing/2014/main" val="1145600257"/>
                  </a:ext>
                </a:extLst>
              </a:tr>
              <a:tr h="724176">
                <a:tc>
                  <a:txBody>
                    <a:bodyPr/>
                    <a:lstStyle/>
                    <a:p>
                      <a:r>
                        <a:rPr lang="en-US" sz="1800" dirty="0"/>
                        <a:t>Head of Household</a:t>
                      </a:r>
                    </a:p>
                  </a:txBody>
                  <a:tcPr/>
                </a:tc>
                <a:tc>
                  <a:txBody>
                    <a:bodyPr/>
                    <a:lstStyle/>
                    <a:p>
                      <a:pPr algn="ctr"/>
                      <a:r>
                        <a:rPr lang="en-US" sz="1800" dirty="0"/>
                        <a:t>$22,500</a:t>
                      </a:r>
                    </a:p>
                  </a:txBody>
                  <a:tcPr/>
                </a:tc>
                <a:tc>
                  <a:txBody>
                    <a:bodyPr/>
                    <a:lstStyle/>
                    <a:p>
                      <a:pPr algn="ctr"/>
                      <a:r>
                        <a:rPr lang="en-US" sz="1800" dirty="0"/>
                        <a:t>$23,625</a:t>
                      </a:r>
                    </a:p>
                  </a:txBody>
                  <a:tcPr/>
                </a:tc>
                <a:tc>
                  <a:txBody>
                    <a:bodyPr/>
                    <a:lstStyle/>
                    <a:p>
                      <a:pPr algn="ctr"/>
                      <a:r>
                        <a:rPr lang="en-US" sz="1800" dirty="0"/>
                        <a:t>$12,150</a:t>
                      </a:r>
                    </a:p>
                  </a:txBody>
                  <a:tcPr/>
                </a:tc>
                <a:extLst>
                  <a:ext uri="{0D108BD9-81ED-4DB2-BD59-A6C34878D82A}">
                    <a16:rowId xmlns:a16="http://schemas.microsoft.com/office/drawing/2014/main" val="2610678253"/>
                  </a:ext>
                </a:extLst>
              </a:tr>
              <a:tr h="657124">
                <a:tc>
                  <a:txBody>
                    <a:bodyPr/>
                    <a:lstStyle/>
                    <a:p>
                      <a:r>
                        <a:rPr lang="en-US" sz="1800" dirty="0"/>
                        <a:t>Married Filing Jointly</a:t>
                      </a:r>
                    </a:p>
                  </a:txBody>
                  <a:tcPr/>
                </a:tc>
                <a:tc>
                  <a:txBody>
                    <a:bodyPr/>
                    <a:lstStyle/>
                    <a:p>
                      <a:pPr algn="ctr"/>
                      <a:r>
                        <a:rPr lang="en-US" sz="1800" dirty="0"/>
                        <a:t>$30,000</a:t>
                      </a:r>
                    </a:p>
                  </a:txBody>
                  <a:tcPr/>
                </a:tc>
                <a:tc>
                  <a:txBody>
                    <a:bodyPr/>
                    <a:lstStyle/>
                    <a:p>
                      <a:pPr algn="ctr"/>
                      <a:r>
                        <a:rPr lang="en-US" sz="1800" dirty="0"/>
                        <a:t>$31,500</a:t>
                      </a:r>
                    </a:p>
                  </a:txBody>
                  <a:tcPr/>
                </a:tc>
                <a:tc>
                  <a:txBody>
                    <a:bodyPr/>
                    <a:lstStyle/>
                    <a:p>
                      <a:pPr algn="ctr"/>
                      <a:r>
                        <a:rPr lang="en-US" sz="1800" dirty="0"/>
                        <a:t>$16,600</a:t>
                      </a:r>
                    </a:p>
                  </a:txBody>
                  <a:tcPr/>
                </a:tc>
                <a:extLst>
                  <a:ext uri="{0D108BD9-81ED-4DB2-BD59-A6C34878D82A}">
                    <a16:rowId xmlns:a16="http://schemas.microsoft.com/office/drawing/2014/main" val="4065965501"/>
                  </a:ext>
                </a:extLst>
              </a:tr>
              <a:tr h="683945">
                <a:tc>
                  <a:txBody>
                    <a:bodyPr/>
                    <a:lstStyle/>
                    <a:p>
                      <a:r>
                        <a:rPr lang="en-US" sz="1800" dirty="0"/>
                        <a:t>Married Filing Separately </a:t>
                      </a:r>
                    </a:p>
                  </a:txBody>
                  <a:tcPr/>
                </a:tc>
                <a:tc>
                  <a:txBody>
                    <a:bodyPr/>
                    <a:lstStyle/>
                    <a:p>
                      <a:pPr algn="ctr"/>
                      <a:r>
                        <a:rPr lang="en-US" sz="1800" dirty="0"/>
                        <a:t>$15,000</a:t>
                      </a:r>
                    </a:p>
                  </a:txBody>
                  <a:tcPr/>
                </a:tc>
                <a:tc>
                  <a:txBody>
                    <a:bodyPr/>
                    <a:lstStyle/>
                    <a:p>
                      <a:pPr algn="ctr"/>
                      <a:r>
                        <a:rPr lang="en-US" sz="1800" dirty="0"/>
                        <a:t>$15,750</a:t>
                      </a:r>
                    </a:p>
                  </a:txBody>
                  <a:tcPr/>
                </a:tc>
                <a:tc>
                  <a:txBody>
                    <a:bodyPr/>
                    <a:lstStyle/>
                    <a:p>
                      <a:pPr algn="ctr"/>
                      <a:r>
                        <a:rPr lang="en-US" sz="1800" dirty="0"/>
                        <a:t>$8,300</a:t>
                      </a:r>
                    </a:p>
                  </a:txBody>
                  <a:tcPr/>
                </a:tc>
                <a:extLst>
                  <a:ext uri="{0D108BD9-81ED-4DB2-BD59-A6C34878D82A}">
                    <a16:rowId xmlns:a16="http://schemas.microsoft.com/office/drawing/2014/main" val="2049823869"/>
                  </a:ext>
                </a:extLst>
              </a:tr>
              <a:tr h="724176">
                <a:tc gridSpan="4">
                  <a:txBody>
                    <a:bodyPr/>
                    <a:lstStyle/>
                    <a:p>
                      <a:pPr algn="ctr"/>
                      <a:r>
                        <a:rPr lang="en-US" sz="1600" b="1" dirty="0"/>
                        <a:t>The Increase in the standard deductions is Permanent</a:t>
                      </a:r>
                    </a:p>
                    <a:p>
                      <a:pPr algn="ctr"/>
                      <a:r>
                        <a:rPr lang="en-US" sz="1600" b="1" dirty="0"/>
                        <a:t>Revise client “bunching” strategies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2853362"/>
                  </a:ext>
                </a:extLst>
              </a:tr>
            </a:tbl>
          </a:graphicData>
        </a:graphic>
      </p:graphicFrame>
    </p:spTree>
    <p:extLst>
      <p:ext uri="{BB962C8B-B14F-4D97-AF65-F5344CB8AC3E}">
        <p14:creationId xmlns:p14="http://schemas.microsoft.com/office/powerpoint/2010/main" val="2949569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378CB-09D1-6792-F74E-06C26BD2199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833DF1-27FD-ADB1-8339-98B659DF842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C6E29E63-FC14-E639-2291-9901456D1BE7}"/>
              </a:ext>
            </a:extLst>
          </p:cNvPr>
          <p:cNvSpPr>
            <a:spLocks noGrp="1"/>
          </p:cNvSpPr>
          <p:nvPr>
            <p:ph type="sldNum" sz="quarter" idx="12"/>
          </p:nvPr>
        </p:nvSpPr>
        <p:spPr/>
        <p:txBody>
          <a:bodyPr/>
          <a:lstStyle/>
          <a:p>
            <a:fld id="{23AA811B-2EBD-4900-905E-5BE206449611}" type="slidenum">
              <a:rPr lang="en-US" smtClean="0"/>
              <a:pPr/>
              <a:t>35</a:t>
            </a:fld>
            <a:endParaRPr lang="en-US" dirty="0"/>
          </a:p>
        </p:txBody>
      </p:sp>
      <p:sp>
        <p:nvSpPr>
          <p:cNvPr id="4" name="Title 3">
            <a:extLst>
              <a:ext uri="{FF2B5EF4-FFF2-40B4-BE49-F238E27FC236}">
                <a16:creationId xmlns:a16="http://schemas.microsoft.com/office/drawing/2014/main" id="{7A55C66B-2621-CF87-45A5-109F1D7FDFBD}"/>
              </a:ext>
            </a:extLst>
          </p:cNvPr>
          <p:cNvSpPr>
            <a:spLocks noGrp="1"/>
          </p:cNvSpPr>
          <p:nvPr>
            <p:ph type="title"/>
          </p:nvPr>
        </p:nvSpPr>
        <p:spPr/>
        <p:txBody>
          <a:bodyPr/>
          <a:lstStyle/>
          <a:p>
            <a:r>
              <a:rPr lang="en-US" dirty="0"/>
              <a:t>Child Tax Credit</a:t>
            </a:r>
          </a:p>
        </p:txBody>
      </p:sp>
      <p:sp>
        <p:nvSpPr>
          <p:cNvPr id="5" name="Content Placeholder 4">
            <a:extLst>
              <a:ext uri="{FF2B5EF4-FFF2-40B4-BE49-F238E27FC236}">
                <a16:creationId xmlns:a16="http://schemas.microsoft.com/office/drawing/2014/main" id="{980815F7-CDA4-F708-757A-3FCD4AD6C59A}"/>
              </a:ext>
            </a:extLst>
          </p:cNvPr>
          <p:cNvSpPr>
            <a:spLocks noGrp="1"/>
          </p:cNvSpPr>
          <p:nvPr>
            <p:ph idx="1"/>
          </p:nvPr>
        </p:nvSpPr>
        <p:spPr/>
        <p:txBody>
          <a:bodyPr/>
          <a:lstStyle/>
          <a:p>
            <a:pPr marL="0" indent="0">
              <a:buNone/>
            </a:pPr>
            <a:r>
              <a:rPr lang="en-US" sz="1800" dirty="0"/>
              <a:t>Law Prior to OBBB	</a:t>
            </a:r>
          </a:p>
          <a:p>
            <a:r>
              <a:rPr lang="en-US" sz="1800" dirty="0"/>
              <a:t>Credit of $2k per child</a:t>
            </a:r>
          </a:p>
          <a:p>
            <a:endParaRPr lang="en-US" sz="1800" dirty="0"/>
          </a:p>
          <a:p>
            <a:r>
              <a:rPr lang="en-US" sz="1800" dirty="0"/>
              <a:t>Reverts to $1k after 2025 – threshold was going to decrease from its current levels of $400k (married filing joint) and $200k (all others).</a:t>
            </a:r>
          </a:p>
          <a:p>
            <a:endParaRPr lang="en-US" sz="1800" dirty="0"/>
          </a:p>
        </p:txBody>
      </p:sp>
      <p:sp>
        <p:nvSpPr>
          <p:cNvPr id="6" name="Content Placeholder 5">
            <a:extLst>
              <a:ext uri="{FF2B5EF4-FFF2-40B4-BE49-F238E27FC236}">
                <a16:creationId xmlns:a16="http://schemas.microsoft.com/office/drawing/2014/main" id="{4E311B40-BCCC-2A65-8941-6C38C0BB2507}"/>
              </a:ext>
            </a:extLst>
          </p:cNvPr>
          <p:cNvSpPr>
            <a:spLocks noGrp="1"/>
          </p:cNvSpPr>
          <p:nvPr>
            <p:ph sz="half" idx="2"/>
          </p:nvPr>
        </p:nvSpPr>
        <p:spPr/>
        <p:txBody>
          <a:bodyPr/>
          <a:lstStyle/>
          <a:p>
            <a:pPr marL="0" indent="0">
              <a:buNone/>
            </a:pPr>
            <a:r>
              <a:rPr lang="en-US" sz="1800" dirty="0"/>
              <a:t>OBBB</a:t>
            </a:r>
          </a:p>
          <a:p>
            <a:r>
              <a:rPr lang="en-US" sz="1800" dirty="0"/>
              <a:t>Permanent extension and increase to $2.2k per child.</a:t>
            </a:r>
          </a:p>
          <a:p>
            <a:r>
              <a:rPr lang="en-US" sz="1800" dirty="0"/>
              <a:t>Permanent extension of the increased thresholds.</a:t>
            </a:r>
          </a:p>
          <a:p>
            <a:r>
              <a:rPr lang="en-US" sz="1800" dirty="0"/>
              <a:t>Makes permanent the refundable portion of credit of $1.7k.</a:t>
            </a:r>
          </a:p>
          <a:p>
            <a:r>
              <a:rPr lang="en-US" sz="1800" dirty="0"/>
              <a:t>Social security number of taxpayer (or spouse) and qualifying child is required.</a:t>
            </a:r>
          </a:p>
          <a:p>
            <a:r>
              <a:rPr lang="en-US" sz="1800" dirty="0"/>
              <a:t>Effective for tax years beginning in 1/1/2025.</a:t>
            </a:r>
          </a:p>
          <a:p>
            <a:r>
              <a:rPr lang="en-US" sz="1800" dirty="0"/>
              <a:t>Refundable portion adjusted for inflation.</a:t>
            </a:r>
          </a:p>
          <a:p>
            <a:r>
              <a:rPr lang="en-US" sz="1800" dirty="0"/>
              <a:t>Maintains the nonrefundable $500 non-child dependent credit</a:t>
            </a:r>
          </a:p>
          <a:p>
            <a:r>
              <a:rPr lang="en-US" dirty="0"/>
              <a:t>Phaseout begins at $200,000/$400,000 thresholds</a:t>
            </a:r>
          </a:p>
        </p:txBody>
      </p:sp>
    </p:spTree>
    <p:custDataLst>
      <p:custData r:id="rId1"/>
      <p:custData r:id="rId2"/>
    </p:custDataLst>
    <p:extLst>
      <p:ext uri="{BB962C8B-B14F-4D97-AF65-F5344CB8AC3E}">
        <p14:creationId xmlns:p14="http://schemas.microsoft.com/office/powerpoint/2010/main" val="4183351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49575-A89B-352A-DD24-BFF884D40DB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ED8074-9433-3D7B-40D7-F4978CB95E35}"/>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DC8A69CC-488F-CAA6-C9E1-DBAEEF210BCC}"/>
              </a:ext>
            </a:extLst>
          </p:cNvPr>
          <p:cNvSpPr>
            <a:spLocks noGrp="1"/>
          </p:cNvSpPr>
          <p:nvPr>
            <p:ph type="sldNum" sz="quarter" idx="12"/>
          </p:nvPr>
        </p:nvSpPr>
        <p:spPr/>
        <p:txBody>
          <a:bodyPr/>
          <a:lstStyle/>
          <a:p>
            <a:fld id="{23AA811B-2EBD-4900-905E-5BE206449611}" type="slidenum">
              <a:rPr lang="en-US" smtClean="0"/>
              <a:pPr/>
              <a:t>36</a:t>
            </a:fld>
            <a:endParaRPr lang="en-US" dirty="0"/>
          </a:p>
        </p:txBody>
      </p:sp>
      <p:sp>
        <p:nvSpPr>
          <p:cNvPr id="4" name="Title 3">
            <a:extLst>
              <a:ext uri="{FF2B5EF4-FFF2-40B4-BE49-F238E27FC236}">
                <a16:creationId xmlns:a16="http://schemas.microsoft.com/office/drawing/2014/main" id="{A0FEFF86-6A86-F70C-077B-82037CC4B765}"/>
              </a:ext>
            </a:extLst>
          </p:cNvPr>
          <p:cNvSpPr>
            <a:spLocks noGrp="1"/>
          </p:cNvSpPr>
          <p:nvPr>
            <p:ph type="title"/>
          </p:nvPr>
        </p:nvSpPr>
        <p:spPr/>
        <p:txBody>
          <a:bodyPr/>
          <a:lstStyle/>
          <a:p>
            <a:r>
              <a:rPr lang="en-US" dirty="0"/>
              <a:t>Child and Dependent Care/Adoption Credit</a:t>
            </a:r>
          </a:p>
        </p:txBody>
      </p:sp>
      <p:sp>
        <p:nvSpPr>
          <p:cNvPr id="5" name="Content Placeholder 4">
            <a:extLst>
              <a:ext uri="{FF2B5EF4-FFF2-40B4-BE49-F238E27FC236}">
                <a16:creationId xmlns:a16="http://schemas.microsoft.com/office/drawing/2014/main" id="{6BAD9CD7-36E9-E571-B617-9F309994386D}"/>
              </a:ext>
            </a:extLst>
          </p:cNvPr>
          <p:cNvSpPr>
            <a:spLocks noGrp="1"/>
          </p:cNvSpPr>
          <p:nvPr>
            <p:ph idx="1"/>
          </p:nvPr>
        </p:nvSpPr>
        <p:spPr/>
        <p:txBody>
          <a:bodyPr/>
          <a:lstStyle/>
          <a:p>
            <a:pPr marL="0" indent="0">
              <a:buNone/>
            </a:pPr>
            <a:r>
              <a:rPr lang="en-US" sz="1800" dirty="0"/>
              <a:t>Law Prior to OBBB	</a:t>
            </a:r>
          </a:p>
          <a:p>
            <a:r>
              <a:rPr lang="en-US" sz="1800" dirty="0"/>
              <a:t>Child and Dependent Care Credit</a:t>
            </a:r>
          </a:p>
          <a:p>
            <a:pPr lvl="1"/>
            <a:r>
              <a:rPr lang="en-US" sz="1800" dirty="0"/>
              <a:t>Credit available for child and dependent care expenses, equal to 35% of qualified expenses reduced (not below 20%) for taxpayers with AGI in excess of $15k.</a:t>
            </a:r>
          </a:p>
          <a:p>
            <a:pPr marL="180000" lvl="1" indent="0">
              <a:buNone/>
            </a:pPr>
            <a:endParaRPr lang="en-US" sz="1800" dirty="0"/>
          </a:p>
          <a:p>
            <a:pPr marL="180000" lvl="1" indent="0">
              <a:buNone/>
            </a:pPr>
            <a:endParaRPr lang="en-US" sz="1800" dirty="0"/>
          </a:p>
          <a:p>
            <a:endParaRPr lang="en-US" sz="1800" dirty="0"/>
          </a:p>
          <a:p>
            <a:r>
              <a:rPr lang="en-US" sz="1800" dirty="0"/>
              <a:t>Adoption Credit</a:t>
            </a:r>
          </a:p>
          <a:p>
            <a:pPr lvl="1"/>
            <a:r>
              <a:rPr lang="en-US" sz="1800" dirty="0"/>
              <a:t>Nonrefundable credit for qualified adoption expenses, with a credit phaseout for higher income</a:t>
            </a:r>
          </a:p>
          <a:p>
            <a:pPr marL="180000" lvl="1" indent="0">
              <a:buNone/>
            </a:pPr>
            <a:endParaRPr lang="en-US" sz="1800" dirty="0"/>
          </a:p>
          <a:p>
            <a:pPr marL="0" indent="0">
              <a:buNone/>
            </a:pPr>
            <a:r>
              <a:rPr lang="en-US" sz="1800" dirty="0"/>
              <a:t>		</a:t>
            </a:r>
          </a:p>
        </p:txBody>
      </p:sp>
      <p:sp>
        <p:nvSpPr>
          <p:cNvPr id="6" name="Content Placeholder 5">
            <a:extLst>
              <a:ext uri="{FF2B5EF4-FFF2-40B4-BE49-F238E27FC236}">
                <a16:creationId xmlns:a16="http://schemas.microsoft.com/office/drawing/2014/main" id="{9DFFD316-ED22-1E90-CBB3-075089DE114F}"/>
              </a:ext>
            </a:extLst>
          </p:cNvPr>
          <p:cNvSpPr>
            <a:spLocks noGrp="1"/>
          </p:cNvSpPr>
          <p:nvPr>
            <p:ph sz="half" idx="2"/>
          </p:nvPr>
        </p:nvSpPr>
        <p:spPr/>
        <p:txBody>
          <a:bodyPr/>
          <a:lstStyle/>
          <a:p>
            <a:pPr marL="0" indent="0">
              <a:buNone/>
            </a:pPr>
            <a:r>
              <a:rPr lang="en-US" sz="1800" dirty="0"/>
              <a:t>OBBB</a:t>
            </a:r>
          </a:p>
          <a:p>
            <a:r>
              <a:rPr lang="en-US" sz="1800" dirty="0"/>
              <a:t>Child and Dependent Care Credit</a:t>
            </a:r>
          </a:p>
          <a:p>
            <a:pPr lvl="1"/>
            <a:r>
              <a:rPr lang="en-US" sz="1800" dirty="0"/>
              <a:t>Increases credit amount from 35% to 50%, reduced (not below 35%) for taxpayers with AGI in excess of $15k, and further reduced (not below 20%) for taxpayers with AGI in excess of $75k (single)/$150k (married filing joint).</a:t>
            </a:r>
          </a:p>
          <a:p>
            <a:pPr lvl="1"/>
            <a:r>
              <a:rPr lang="en-US" sz="1800" dirty="0"/>
              <a:t>Effective for tax years after </a:t>
            </a:r>
            <a:r>
              <a:rPr lang="en-US" sz="1800" b="1" dirty="0"/>
              <a:t>12/31/25.</a:t>
            </a:r>
          </a:p>
          <a:p>
            <a:endParaRPr lang="en-US" sz="1800" dirty="0"/>
          </a:p>
          <a:p>
            <a:r>
              <a:rPr lang="en-US" sz="1800" dirty="0"/>
              <a:t>Adoption Credit</a:t>
            </a:r>
          </a:p>
          <a:p>
            <a:pPr lvl="1"/>
            <a:r>
              <a:rPr lang="en-US" sz="1800" dirty="0"/>
              <a:t>Creates a refundable credit of up to $5k for adoption expenses.</a:t>
            </a:r>
          </a:p>
        </p:txBody>
      </p:sp>
    </p:spTree>
    <p:custDataLst>
      <p:custData r:id="rId1"/>
      <p:custData r:id="rId2"/>
    </p:custDataLst>
    <p:extLst>
      <p:ext uri="{BB962C8B-B14F-4D97-AF65-F5344CB8AC3E}">
        <p14:creationId xmlns:p14="http://schemas.microsoft.com/office/powerpoint/2010/main" val="957992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D967-3EF7-F755-3827-63A30C5292F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41BEF4-50A3-62BA-5BD9-E445035908C8}"/>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2E46306B-A471-A08E-7265-0491FF98E68D}"/>
              </a:ext>
            </a:extLst>
          </p:cNvPr>
          <p:cNvSpPr>
            <a:spLocks noGrp="1"/>
          </p:cNvSpPr>
          <p:nvPr>
            <p:ph type="sldNum" sz="quarter" idx="12"/>
          </p:nvPr>
        </p:nvSpPr>
        <p:spPr/>
        <p:txBody>
          <a:bodyPr/>
          <a:lstStyle/>
          <a:p>
            <a:fld id="{23AA811B-2EBD-4900-905E-5BE206449611}" type="slidenum">
              <a:rPr lang="en-US" smtClean="0"/>
              <a:pPr/>
              <a:t>37</a:t>
            </a:fld>
            <a:endParaRPr lang="en-US" dirty="0"/>
          </a:p>
        </p:txBody>
      </p:sp>
      <p:sp>
        <p:nvSpPr>
          <p:cNvPr id="4" name="Title 3">
            <a:extLst>
              <a:ext uri="{FF2B5EF4-FFF2-40B4-BE49-F238E27FC236}">
                <a16:creationId xmlns:a16="http://schemas.microsoft.com/office/drawing/2014/main" id="{47FE7207-96D9-5DC0-638B-819860864BB6}"/>
              </a:ext>
            </a:extLst>
          </p:cNvPr>
          <p:cNvSpPr>
            <a:spLocks noGrp="1"/>
          </p:cNvSpPr>
          <p:nvPr>
            <p:ph type="title"/>
          </p:nvPr>
        </p:nvSpPr>
        <p:spPr/>
        <p:txBody>
          <a:bodyPr/>
          <a:lstStyle/>
          <a:p>
            <a:r>
              <a:rPr lang="en-US" dirty="0"/>
              <a:t>State and Local Tax Deduction</a:t>
            </a:r>
          </a:p>
        </p:txBody>
      </p:sp>
      <p:sp>
        <p:nvSpPr>
          <p:cNvPr id="5" name="Content Placeholder 4">
            <a:extLst>
              <a:ext uri="{FF2B5EF4-FFF2-40B4-BE49-F238E27FC236}">
                <a16:creationId xmlns:a16="http://schemas.microsoft.com/office/drawing/2014/main" id="{BCD9FC58-2D02-34F9-29D9-969588810F95}"/>
              </a:ext>
            </a:extLst>
          </p:cNvPr>
          <p:cNvSpPr>
            <a:spLocks noGrp="1"/>
          </p:cNvSpPr>
          <p:nvPr>
            <p:ph idx="1"/>
          </p:nvPr>
        </p:nvSpPr>
        <p:spPr/>
        <p:txBody>
          <a:bodyPr/>
          <a:lstStyle/>
          <a:p>
            <a:pPr marL="0" indent="0">
              <a:buNone/>
            </a:pPr>
            <a:r>
              <a:rPr lang="en-US" sz="1800" dirty="0"/>
              <a:t>Law Prior to OBBB	</a:t>
            </a:r>
          </a:p>
          <a:p>
            <a:r>
              <a:rPr lang="en-US" sz="1800" dirty="0"/>
              <a:t>SALT deduction limited to $10k expires after 2025	</a:t>
            </a:r>
          </a:p>
        </p:txBody>
      </p:sp>
      <p:sp>
        <p:nvSpPr>
          <p:cNvPr id="6" name="Content Placeholder 5">
            <a:extLst>
              <a:ext uri="{FF2B5EF4-FFF2-40B4-BE49-F238E27FC236}">
                <a16:creationId xmlns:a16="http://schemas.microsoft.com/office/drawing/2014/main" id="{935892CA-A1CA-5809-C73B-23A76363B15D}"/>
              </a:ext>
            </a:extLst>
          </p:cNvPr>
          <p:cNvSpPr>
            <a:spLocks noGrp="1"/>
          </p:cNvSpPr>
          <p:nvPr>
            <p:ph sz="half" idx="2"/>
          </p:nvPr>
        </p:nvSpPr>
        <p:spPr/>
        <p:txBody>
          <a:bodyPr/>
          <a:lstStyle/>
          <a:p>
            <a:pPr marL="0" indent="0">
              <a:buNone/>
            </a:pPr>
            <a:r>
              <a:rPr lang="en-US" sz="1800" dirty="0"/>
              <a:t>OBBB</a:t>
            </a:r>
          </a:p>
          <a:p>
            <a:r>
              <a:rPr lang="en-US" sz="1800" dirty="0"/>
              <a:t>SALT deduction limited to $40,000 in 2025, $40,400 in 2026, 1% increases in 2027-2029 and back down to $10,000 ($5,000 for MFS) in 2030. </a:t>
            </a:r>
          </a:p>
          <a:p>
            <a:endParaRPr lang="en-US" sz="1800" dirty="0"/>
          </a:p>
          <a:p>
            <a:r>
              <a:rPr lang="en-US" sz="1800" dirty="0"/>
              <a:t>SALT deduction phases out for MAGI greater than $500k, $505k in 2026, and 1% increases for 2027-2029, but will not phase out below $10k.  The deduction is reduced by 30% of the amount by which the taxpayer’s AGI exceeds the thresholds, but not below $10k.</a:t>
            </a:r>
          </a:p>
          <a:p>
            <a:endParaRPr lang="en-US" sz="1800" dirty="0"/>
          </a:p>
          <a:p>
            <a:r>
              <a:rPr lang="en-US" sz="1800" dirty="0"/>
              <a:t>PTET workarounds still work.</a:t>
            </a:r>
          </a:p>
          <a:p>
            <a:endParaRPr lang="en-US" sz="1800" dirty="0"/>
          </a:p>
          <a:p>
            <a:r>
              <a:rPr lang="en-US" sz="1800" dirty="0"/>
              <a:t>Effective for taxable years beginning after </a:t>
            </a:r>
            <a:r>
              <a:rPr lang="en-US" sz="1800" b="1" dirty="0"/>
              <a:t>12/31/24.</a:t>
            </a:r>
          </a:p>
        </p:txBody>
      </p:sp>
    </p:spTree>
    <p:custDataLst>
      <p:custData r:id="rId1"/>
      <p:custData r:id="rId2"/>
    </p:custDataLst>
    <p:extLst>
      <p:ext uri="{BB962C8B-B14F-4D97-AF65-F5344CB8AC3E}">
        <p14:creationId xmlns:p14="http://schemas.microsoft.com/office/powerpoint/2010/main" val="2901064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A3B33-FBA9-5883-26C4-B709FE02BC3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BB969B-A837-450A-9C72-08586AB83B80}"/>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91D0EA8F-805C-DF81-0F56-7AEC91A5B07B}"/>
              </a:ext>
            </a:extLst>
          </p:cNvPr>
          <p:cNvSpPr>
            <a:spLocks noGrp="1"/>
          </p:cNvSpPr>
          <p:nvPr>
            <p:ph type="sldNum" sz="quarter" idx="12"/>
          </p:nvPr>
        </p:nvSpPr>
        <p:spPr/>
        <p:txBody>
          <a:bodyPr/>
          <a:lstStyle/>
          <a:p>
            <a:fld id="{23AA811B-2EBD-4900-905E-5BE206449611}" type="slidenum">
              <a:rPr lang="en-US" smtClean="0"/>
              <a:pPr/>
              <a:t>38</a:t>
            </a:fld>
            <a:endParaRPr lang="en-US" dirty="0"/>
          </a:p>
        </p:txBody>
      </p:sp>
      <p:sp>
        <p:nvSpPr>
          <p:cNvPr id="4" name="Title 3">
            <a:extLst>
              <a:ext uri="{FF2B5EF4-FFF2-40B4-BE49-F238E27FC236}">
                <a16:creationId xmlns:a16="http://schemas.microsoft.com/office/drawing/2014/main" id="{464EDF6F-58C2-B909-ACD8-643223569BEF}"/>
              </a:ext>
            </a:extLst>
          </p:cNvPr>
          <p:cNvSpPr>
            <a:spLocks noGrp="1"/>
          </p:cNvSpPr>
          <p:nvPr>
            <p:ph type="title"/>
          </p:nvPr>
        </p:nvSpPr>
        <p:spPr/>
        <p:txBody>
          <a:bodyPr/>
          <a:lstStyle/>
          <a:p>
            <a:r>
              <a:rPr lang="en-US" dirty="0"/>
              <a:t>Mortgage Interest Deduction</a:t>
            </a:r>
          </a:p>
        </p:txBody>
      </p:sp>
      <p:sp>
        <p:nvSpPr>
          <p:cNvPr id="5" name="Content Placeholder 4">
            <a:extLst>
              <a:ext uri="{FF2B5EF4-FFF2-40B4-BE49-F238E27FC236}">
                <a16:creationId xmlns:a16="http://schemas.microsoft.com/office/drawing/2014/main" id="{B0FC1123-306D-6B63-F2D0-A980ED0B9BFB}"/>
              </a:ext>
            </a:extLst>
          </p:cNvPr>
          <p:cNvSpPr>
            <a:spLocks noGrp="1"/>
          </p:cNvSpPr>
          <p:nvPr>
            <p:ph idx="1"/>
          </p:nvPr>
        </p:nvSpPr>
        <p:spPr/>
        <p:txBody>
          <a:bodyPr/>
          <a:lstStyle/>
          <a:p>
            <a:pPr marL="0" indent="0">
              <a:buNone/>
            </a:pPr>
            <a:r>
              <a:rPr lang="en-US" sz="1800" dirty="0"/>
              <a:t>Law Prior to OBBB	</a:t>
            </a:r>
          </a:p>
          <a:p>
            <a:r>
              <a:rPr lang="en-US" sz="1800" dirty="0"/>
              <a:t>Home equity interest deduction suspended (except when used to buy, improve, or expand the home) until after 2025.</a:t>
            </a:r>
          </a:p>
          <a:p>
            <a:endParaRPr lang="en-US" sz="1800" dirty="0"/>
          </a:p>
          <a:p>
            <a:r>
              <a:rPr lang="en-US" sz="1800" dirty="0"/>
              <a:t>$750,000 new acquisition indebtedness after 12/15/17 limit expires after 2025.</a:t>
            </a:r>
          </a:p>
          <a:p>
            <a:endParaRPr lang="en-US" sz="1800" dirty="0"/>
          </a:p>
          <a:p>
            <a:r>
              <a:rPr lang="en-US" sz="1800" dirty="0"/>
              <a:t>TCJA grandfather rule: $1M ($500k MFS) of existing acquisition debt in place on or before 12/15/17.</a:t>
            </a:r>
          </a:p>
          <a:p>
            <a:endParaRPr lang="en-US" sz="1800" dirty="0"/>
          </a:p>
        </p:txBody>
      </p:sp>
      <p:sp>
        <p:nvSpPr>
          <p:cNvPr id="6" name="Content Placeholder 5">
            <a:extLst>
              <a:ext uri="{FF2B5EF4-FFF2-40B4-BE49-F238E27FC236}">
                <a16:creationId xmlns:a16="http://schemas.microsoft.com/office/drawing/2014/main" id="{5B829FF8-3176-0E84-3C22-611C2F626D8E}"/>
              </a:ext>
            </a:extLst>
          </p:cNvPr>
          <p:cNvSpPr>
            <a:spLocks noGrp="1"/>
          </p:cNvSpPr>
          <p:nvPr>
            <p:ph sz="half" idx="2"/>
          </p:nvPr>
        </p:nvSpPr>
        <p:spPr/>
        <p:txBody>
          <a:bodyPr/>
          <a:lstStyle/>
          <a:p>
            <a:pPr marL="0" indent="0">
              <a:buNone/>
            </a:pPr>
            <a:r>
              <a:rPr lang="en-US" sz="1800" dirty="0"/>
              <a:t>OBBB</a:t>
            </a:r>
          </a:p>
          <a:p>
            <a:r>
              <a:rPr lang="en-US" sz="1800" dirty="0"/>
              <a:t>Permanent suspension of home equity interest deduction (except when used to buy, improve or expand the home).</a:t>
            </a:r>
          </a:p>
          <a:p>
            <a:endParaRPr lang="en-US" sz="1800" dirty="0"/>
          </a:p>
          <a:p>
            <a:r>
              <a:rPr lang="en-US" sz="1800" dirty="0"/>
              <a:t>Permanent extension of $750,000 limit on acquisition indebtedness.</a:t>
            </a:r>
          </a:p>
          <a:p>
            <a:endParaRPr lang="en-US" sz="1800" dirty="0"/>
          </a:p>
          <a:p>
            <a:r>
              <a:rPr lang="en-US" sz="1800" dirty="0"/>
              <a:t>Restores deductibility of mortgage insurance premiums returns (treated as interest expense.)</a:t>
            </a:r>
          </a:p>
          <a:p>
            <a:endParaRPr lang="en-US" sz="1800" dirty="0"/>
          </a:p>
          <a:p>
            <a:r>
              <a:rPr lang="en-US" sz="1800" dirty="0"/>
              <a:t>Effective for taxable years beginning after 12/31/25. </a:t>
            </a:r>
          </a:p>
          <a:p>
            <a:endParaRPr lang="en-US" dirty="0"/>
          </a:p>
        </p:txBody>
      </p:sp>
    </p:spTree>
    <p:custDataLst>
      <p:custData r:id="rId1"/>
      <p:custData r:id="rId2"/>
    </p:custDataLst>
    <p:extLst>
      <p:ext uri="{BB962C8B-B14F-4D97-AF65-F5344CB8AC3E}">
        <p14:creationId xmlns:p14="http://schemas.microsoft.com/office/powerpoint/2010/main" val="967132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CB6BC-42DB-E3E9-707E-649E5B011CC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52488F-6B5A-F2AF-CC13-9EC3237CFF96}"/>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BC6E831E-4BA0-B5A8-5C96-B8A880DBD718}"/>
              </a:ext>
            </a:extLst>
          </p:cNvPr>
          <p:cNvSpPr>
            <a:spLocks noGrp="1"/>
          </p:cNvSpPr>
          <p:nvPr>
            <p:ph type="sldNum" sz="quarter" idx="12"/>
          </p:nvPr>
        </p:nvSpPr>
        <p:spPr/>
        <p:txBody>
          <a:bodyPr/>
          <a:lstStyle/>
          <a:p>
            <a:fld id="{23AA811B-2EBD-4900-905E-5BE206449611}" type="slidenum">
              <a:rPr lang="en-US" smtClean="0"/>
              <a:pPr/>
              <a:t>39</a:t>
            </a:fld>
            <a:endParaRPr lang="en-US" dirty="0"/>
          </a:p>
        </p:txBody>
      </p:sp>
      <p:sp>
        <p:nvSpPr>
          <p:cNvPr id="4" name="Title 3">
            <a:extLst>
              <a:ext uri="{FF2B5EF4-FFF2-40B4-BE49-F238E27FC236}">
                <a16:creationId xmlns:a16="http://schemas.microsoft.com/office/drawing/2014/main" id="{C69B186A-5FF2-7BAF-250E-2DEAD6B9F388}"/>
              </a:ext>
            </a:extLst>
          </p:cNvPr>
          <p:cNvSpPr>
            <a:spLocks noGrp="1"/>
          </p:cNvSpPr>
          <p:nvPr>
            <p:ph type="title"/>
          </p:nvPr>
        </p:nvSpPr>
        <p:spPr/>
        <p:txBody>
          <a:bodyPr/>
          <a:lstStyle/>
          <a:p>
            <a:r>
              <a:rPr lang="en-US" dirty="0"/>
              <a:t>Charitable Contributions Deduction</a:t>
            </a:r>
          </a:p>
        </p:txBody>
      </p:sp>
      <p:sp>
        <p:nvSpPr>
          <p:cNvPr id="5" name="Content Placeholder 4">
            <a:extLst>
              <a:ext uri="{FF2B5EF4-FFF2-40B4-BE49-F238E27FC236}">
                <a16:creationId xmlns:a16="http://schemas.microsoft.com/office/drawing/2014/main" id="{CBE14E82-F807-E6C3-D1FB-DFBE6CA0D091}"/>
              </a:ext>
            </a:extLst>
          </p:cNvPr>
          <p:cNvSpPr>
            <a:spLocks noGrp="1"/>
          </p:cNvSpPr>
          <p:nvPr>
            <p:ph idx="1"/>
          </p:nvPr>
        </p:nvSpPr>
        <p:spPr>
          <a:xfrm>
            <a:off x="359999" y="1280160"/>
            <a:ext cx="5555026" cy="4857840"/>
          </a:xfrm>
        </p:spPr>
        <p:txBody>
          <a:bodyPr/>
          <a:lstStyle/>
          <a:p>
            <a:pPr marL="0" indent="0">
              <a:buNone/>
            </a:pPr>
            <a:r>
              <a:rPr lang="en-US" sz="1800" dirty="0"/>
              <a:t>Law Prior to OBBB	</a:t>
            </a:r>
          </a:p>
          <a:p>
            <a:r>
              <a:rPr lang="en-US" sz="1800" dirty="0"/>
              <a:t>Charitable deductions allowed for itemizers</a:t>
            </a:r>
          </a:p>
          <a:p>
            <a:pPr marL="0" indent="0">
              <a:buNone/>
            </a:pPr>
            <a:r>
              <a:rPr lang="en-US" sz="1800" dirty="0"/>
              <a:t>		</a:t>
            </a:r>
          </a:p>
        </p:txBody>
      </p:sp>
      <p:sp>
        <p:nvSpPr>
          <p:cNvPr id="6" name="Content Placeholder 5">
            <a:extLst>
              <a:ext uri="{FF2B5EF4-FFF2-40B4-BE49-F238E27FC236}">
                <a16:creationId xmlns:a16="http://schemas.microsoft.com/office/drawing/2014/main" id="{311090B5-3D44-3254-7BFA-1631056DE16F}"/>
              </a:ext>
            </a:extLst>
          </p:cNvPr>
          <p:cNvSpPr>
            <a:spLocks noGrp="1"/>
          </p:cNvSpPr>
          <p:nvPr>
            <p:ph sz="half" idx="2"/>
          </p:nvPr>
        </p:nvSpPr>
        <p:spPr>
          <a:xfrm>
            <a:off x="6278400" y="1280160"/>
            <a:ext cx="5554800" cy="4857115"/>
          </a:xfrm>
        </p:spPr>
        <p:txBody>
          <a:bodyPr/>
          <a:lstStyle/>
          <a:p>
            <a:pPr marL="0" indent="0">
              <a:buNone/>
            </a:pPr>
            <a:r>
              <a:rPr lang="en-US" sz="1800" dirty="0"/>
              <a:t>OBBB</a:t>
            </a:r>
          </a:p>
          <a:p>
            <a:r>
              <a:rPr lang="en-US" sz="1800" dirty="0"/>
              <a:t>Imposes a .5% floor on charitable contributions for itemizers. Contribution disallowed by the .5% floor qualify for carryforward but are subject to the same limitations each year. Carryover for 5 years. Applies to cash and non-cash donations.</a:t>
            </a:r>
          </a:p>
          <a:p>
            <a:endParaRPr lang="en-US" sz="1800" dirty="0"/>
          </a:p>
          <a:p>
            <a:r>
              <a:rPr lang="en-US" sz="1800" dirty="0"/>
              <a:t>Deduction of up to $1,000 (single)/$2,000 (MFJ) for non-itemizers. Cash deductions ONLY. No DAF or PF contributions allowed.</a:t>
            </a:r>
          </a:p>
          <a:p>
            <a:endParaRPr lang="en-US" sz="1800" dirty="0"/>
          </a:p>
          <a:p>
            <a:r>
              <a:rPr lang="en-US" sz="1800" dirty="0"/>
              <a:t>Permanent extension of increased contribution limitation for cash gifts (60%) made to qualified charities.</a:t>
            </a:r>
          </a:p>
          <a:p>
            <a:endParaRPr lang="en-US" sz="1800" dirty="0"/>
          </a:p>
          <a:p>
            <a:r>
              <a:rPr lang="en-US" sz="1800" dirty="0"/>
              <a:t>Effective for tax year beginning after 12/31/25.</a:t>
            </a:r>
          </a:p>
        </p:txBody>
      </p:sp>
    </p:spTree>
    <p:custDataLst>
      <p:custData r:id="rId1"/>
      <p:custData r:id="rId2"/>
    </p:custDataLst>
    <p:extLst>
      <p:ext uri="{BB962C8B-B14F-4D97-AF65-F5344CB8AC3E}">
        <p14:creationId xmlns:p14="http://schemas.microsoft.com/office/powerpoint/2010/main" val="221846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9EA2D-B582-AEC9-3833-D9E0F251A74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3BE031-6314-6BB8-EC22-D5F0B3069B50}"/>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2253BB54-FC19-E123-DBD6-6E5211DE8601}"/>
              </a:ext>
            </a:extLst>
          </p:cNvPr>
          <p:cNvSpPr>
            <a:spLocks noGrp="1"/>
          </p:cNvSpPr>
          <p:nvPr>
            <p:ph type="sldNum" sz="quarter" idx="12"/>
          </p:nvPr>
        </p:nvSpPr>
        <p:spPr/>
        <p:txBody>
          <a:bodyPr/>
          <a:lstStyle/>
          <a:p>
            <a:fld id="{23AA811B-2EBD-4900-905E-5BE206449611}" type="slidenum">
              <a:rPr lang="en-US" smtClean="0"/>
              <a:pPr/>
              <a:t>4</a:t>
            </a:fld>
            <a:endParaRPr lang="en-US"/>
          </a:p>
        </p:txBody>
      </p:sp>
      <p:sp>
        <p:nvSpPr>
          <p:cNvPr id="4" name="Title 3">
            <a:extLst>
              <a:ext uri="{FF2B5EF4-FFF2-40B4-BE49-F238E27FC236}">
                <a16:creationId xmlns:a16="http://schemas.microsoft.com/office/drawing/2014/main" id="{FD5D36D9-BF25-5729-B20A-62C5F36889CA}"/>
              </a:ext>
            </a:extLst>
          </p:cNvPr>
          <p:cNvSpPr>
            <a:spLocks noGrp="1"/>
          </p:cNvSpPr>
          <p:nvPr>
            <p:ph type="title"/>
          </p:nvPr>
        </p:nvSpPr>
        <p:spPr/>
        <p:txBody>
          <a:bodyPr/>
          <a:lstStyle/>
          <a:p>
            <a:r>
              <a:rPr lang="en-US" sz="2800"/>
              <a:t>IRC Sec. 174A – Domestic Research and Experimental Expenditures</a:t>
            </a:r>
          </a:p>
        </p:txBody>
      </p:sp>
      <p:sp>
        <p:nvSpPr>
          <p:cNvPr id="5" name="Content Placeholder 4">
            <a:extLst>
              <a:ext uri="{FF2B5EF4-FFF2-40B4-BE49-F238E27FC236}">
                <a16:creationId xmlns:a16="http://schemas.microsoft.com/office/drawing/2014/main" id="{0455F220-E38A-C70F-AD99-4D87DE809A78}"/>
              </a:ext>
            </a:extLst>
          </p:cNvPr>
          <p:cNvSpPr>
            <a:spLocks noGrp="1"/>
          </p:cNvSpPr>
          <p:nvPr>
            <p:ph idx="1"/>
          </p:nvPr>
        </p:nvSpPr>
        <p:spPr>
          <a:xfrm>
            <a:off x="358800" y="1290816"/>
            <a:ext cx="11473200" cy="5117184"/>
          </a:xfrm>
        </p:spPr>
        <p:txBody>
          <a:bodyPr/>
          <a:lstStyle/>
          <a:p>
            <a:r>
              <a:rPr lang="en-US" sz="2000"/>
              <a:t>Beginning for tax years after December 31, 2024, the new Section 174A rolls back the mandatory capitalization which was enacted by the TCJA for tax years after December 31, 2022, only for </a:t>
            </a:r>
            <a:r>
              <a:rPr lang="en-US" sz="2000" b="1"/>
              <a:t>domestic </a:t>
            </a:r>
            <a:r>
              <a:rPr lang="en-US" sz="2000"/>
              <a:t>research and experimental (“R&amp;E”) expenditures. </a:t>
            </a:r>
          </a:p>
          <a:p>
            <a:endParaRPr lang="en-US" sz="2000"/>
          </a:p>
          <a:p>
            <a:r>
              <a:rPr lang="en-US" sz="2000"/>
              <a:t>Taxpayers may select one of the following options with respect to domestic R&amp;E expenditures: </a:t>
            </a:r>
          </a:p>
          <a:p>
            <a:endParaRPr lang="en-US" sz="2000"/>
          </a:p>
          <a:p>
            <a:pPr lvl="2">
              <a:buFont typeface="Wingdings" panose="05000000000000000000" pitchFamily="2" charset="2"/>
              <a:buChar char="q"/>
            </a:pPr>
            <a:r>
              <a:rPr lang="en-US" sz="2000"/>
              <a:t> Fully deduct the expenditures when incurred under Section 174A(a).</a:t>
            </a:r>
          </a:p>
          <a:p>
            <a:pPr lvl="2">
              <a:buFont typeface="Wingdings" panose="05000000000000000000" pitchFamily="2" charset="2"/>
              <a:buChar char="q"/>
            </a:pPr>
            <a:r>
              <a:rPr lang="en-US" sz="2000"/>
              <a:t> Elect to amortize the expenditures under Section 174A(c) over at least 60 months. </a:t>
            </a:r>
          </a:p>
          <a:p>
            <a:pPr lvl="2">
              <a:buFont typeface="Wingdings" panose="05000000000000000000" pitchFamily="2" charset="2"/>
              <a:buChar char="q"/>
            </a:pPr>
            <a:r>
              <a:rPr lang="en-US" sz="2000"/>
              <a:t> Take the optional 10-year write-off under Section 59(e)(2)(B). </a:t>
            </a:r>
          </a:p>
          <a:p>
            <a:pPr marL="360000" lvl="2" indent="0">
              <a:buNone/>
            </a:pPr>
            <a:endParaRPr lang="en-US" sz="2000"/>
          </a:p>
          <a:p>
            <a:r>
              <a:rPr lang="en-US" sz="2000"/>
              <a:t>These changes will be treated as a change in accounting method applied on a cut-off basis for any domestic R&amp;E expenditures paid or incurred in taxable years beginning after December 31, 2024. </a:t>
            </a:r>
          </a:p>
          <a:p>
            <a:pPr lvl="2">
              <a:buFont typeface="Wingdings" panose="05000000000000000000" pitchFamily="2" charset="2"/>
              <a:buChar char="q"/>
            </a:pPr>
            <a:endParaRPr lang="en-US" sz="2000"/>
          </a:p>
          <a:p>
            <a:endParaRPr lang="en-US" sz="2000"/>
          </a:p>
          <a:p>
            <a:endParaRPr lang="en-US" sz="2000"/>
          </a:p>
          <a:p>
            <a:endParaRPr lang="en-US" sz="2000"/>
          </a:p>
          <a:p>
            <a:endParaRPr lang="en-US" sz="2000"/>
          </a:p>
          <a:p>
            <a:pPr marL="360000" lvl="2" indent="0">
              <a:buNone/>
            </a:pPr>
            <a:endParaRPr lang="en-US" sz="2000"/>
          </a:p>
        </p:txBody>
      </p:sp>
    </p:spTree>
    <p:extLst>
      <p:ext uri="{BB962C8B-B14F-4D97-AF65-F5344CB8AC3E}">
        <p14:creationId xmlns:p14="http://schemas.microsoft.com/office/powerpoint/2010/main" val="3935674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F7309-F31D-38E9-BB10-796E13967CC8}"/>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1B84FBD0-76C5-4197-7600-D176C0BD49BD}"/>
              </a:ext>
            </a:extLst>
          </p:cNvPr>
          <p:cNvSpPr>
            <a:spLocks noGrp="1"/>
          </p:cNvSpPr>
          <p:nvPr>
            <p:ph type="sldNum" sz="quarter" idx="12"/>
          </p:nvPr>
        </p:nvSpPr>
        <p:spPr/>
        <p:txBody>
          <a:bodyPr/>
          <a:lstStyle/>
          <a:p>
            <a:fld id="{23AA811B-2EBD-4900-905E-5BE206449611}" type="slidenum">
              <a:rPr lang="en-US" smtClean="0"/>
              <a:pPr/>
              <a:t>40</a:t>
            </a:fld>
            <a:endParaRPr lang="en-US" dirty="0"/>
          </a:p>
        </p:txBody>
      </p:sp>
      <p:sp>
        <p:nvSpPr>
          <p:cNvPr id="4" name="Title 3">
            <a:extLst>
              <a:ext uri="{FF2B5EF4-FFF2-40B4-BE49-F238E27FC236}">
                <a16:creationId xmlns:a16="http://schemas.microsoft.com/office/drawing/2014/main" id="{CD8C6C88-8A09-7BDB-7744-D740D2E7F581}"/>
              </a:ext>
            </a:extLst>
          </p:cNvPr>
          <p:cNvSpPr>
            <a:spLocks noGrp="1"/>
          </p:cNvSpPr>
          <p:nvPr>
            <p:ph type="title"/>
          </p:nvPr>
        </p:nvSpPr>
        <p:spPr/>
        <p:txBody>
          <a:bodyPr/>
          <a:lstStyle/>
          <a:p>
            <a:r>
              <a:rPr lang="en-US" dirty="0"/>
              <a:t>Charitable Contributions (</a:t>
            </a:r>
            <a:r>
              <a:rPr lang="en-US" dirty="0" err="1"/>
              <a:t>Cont</a:t>
            </a:r>
            <a:r>
              <a:rPr lang="en-US" dirty="0"/>
              <a:t>)</a:t>
            </a:r>
          </a:p>
        </p:txBody>
      </p:sp>
      <p:sp>
        <p:nvSpPr>
          <p:cNvPr id="5" name="Content Placeholder 4">
            <a:extLst>
              <a:ext uri="{FF2B5EF4-FFF2-40B4-BE49-F238E27FC236}">
                <a16:creationId xmlns:a16="http://schemas.microsoft.com/office/drawing/2014/main" id="{F16125BF-D47A-1B7D-8ED4-70FA4BCFFAC1}"/>
              </a:ext>
            </a:extLst>
          </p:cNvPr>
          <p:cNvSpPr>
            <a:spLocks noGrp="1"/>
          </p:cNvSpPr>
          <p:nvPr>
            <p:ph idx="1"/>
          </p:nvPr>
        </p:nvSpPr>
        <p:spPr>
          <a:xfrm>
            <a:off x="359999" y="1440000"/>
            <a:ext cx="11397992" cy="4698000"/>
          </a:xfrm>
        </p:spPr>
        <p:txBody>
          <a:bodyPr/>
          <a:lstStyle/>
          <a:p>
            <a:r>
              <a:rPr lang="en-US" sz="1800" dirty="0"/>
              <a:t>The OBBB introduces a new hurdle: for tax years beginning in 2026, those who itemize will only be able to deduct charitable contributions that </a:t>
            </a:r>
            <a:r>
              <a:rPr lang="en-US" sz="1800" b="1" dirty="0"/>
              <a:t>exceed 0.5% of their AGI</a:t>
            </a:r>
            <a:r>
              <a:rPr lang="en-US" sz="1800" dirty="0"/>
              <a:t>.</a:t>
            </a:r>
          </a:p>
          <a:p>
            <a:r>
              <a:rPr lang="en-US" sz="1800" dirty="0"/>
              <a:t>This means your current and carryover contributions will first be subject to the original AGI percentage limits (20%, 30%, 50%, etc.) and then also the new 0.5% AGI floor in the OBBB proposal. </a:t>
            </a:r>
          </a:p>
          <a:p>
            <a:pPr marL="0" indent="0">
              <a:buNone/>
            </a:pPr>
            <a:r>
              <a:rPr lang="en-US" sz="1800" dirty="0"/>
              <a:t>Example:</a:t>
            </a:r>
          </a:p>
          <a:p>
            <a:pPr lvl="1"/>
            <a:r>
              <a:rPr lang="en-US" sz="1800" dirty="0"/>
              <a:t>In 2026, taxpayer has AGI of $200,000 </a:t>
            </a:r>
          </a:p>
          <a:p>
            <a:pPr lvl="1"/>
            <a:r>
              <a:rPr lang="en-US" sz="1800" dirty="0"/>
              <a:t>Charitable contribution $10,000 - Cash</a:t>
            </a:r>
          </a:p>
          <a:p>
            <a:pPr lvl="1"/>
            <a:r>
              <a:rPr lang="en-US" sz="1800" dirty="0"/>
              <a:t>60% AGI applies ($200,000 * 60% = $120,000)</a:t>
            </a:r>
          </a:p>
          <a:p>
            <a:pPr lvl="1"/>
            <a:r>
              <a:rPr lang="en-US" sz="1800" dirty="0"/>
              <a:t>0.5% floor applies ($200,000 * .5% = $1,000)</a:t>
            </a:r>
          </a:p>
          <a:p>
            <a:pPr marL="180000" lvl="1" indent="0">
              <a:buNone/>
            </a:pPr>
            <a:endParaRPr lang="en-US" sz="1800" dirty="0"/>
          </a:p>
          <a:p>
            <a:pPr marL="180000" lvl="1" indent="0">
              <a:buNone/>
            </a:pPr>
            <a:r>
              <a:rPr lang="en-US" sz="1800" dirty="0"/>
              <a:t>Charitable contribution allowed in 2026 is $9,000 ($10,000 less $1,000)</a:t>
            </a:r>
          </a:p>
          <a:p>
            <a:pPr marL="180000" lvl="1" indent="0">
              <a:buNone/>
            </a:pPr>
            <a:r>
              <a:rPr lang="en-US" sz="1800" dirty="0"/>
              <a:t>Carryover to 2027 - $1,000</a:t>
            </a:r>
          </a:p>
          <a:p>
            <a:pPr marL="180000" lvl="1" indent="0">
              <a:buNone/>
            </a:pPr>
            <a:endParaRPr lang="en-US" sz="1800" dirty="0"/>
          </a:p>
          <a:p>
            <a:pPr marL="180000" lvl="1" indent="0">
              <a:buNone/>
            </a:pPr>
            <a:r>
              <a:rPr lang="en-US" sz="1800" b="1" dirty="0"/>
              <a:t>DONATE IN 2025 to avoid new .5% Floor. Consider Donor Advised Fund accounts.</a:t>
            </a:r>
          </a:p>
        </p:txBody>
      </p:sp>
    </p:spTree>
    <p:extLst>
      <p:ext uri="{BB962C8B-B14F-4D97-AF65-F5344CB8AC3E}">
        <p14:creationId xmlns:p14="http://schemas.microsoft.com/office/powerpoint/2010/main" val="3339715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53CE3-869B-10C7-69B1-8DA62094EBC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315D9D-601A-2D62-CFF6-F9222B4FE356}"/>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548AFC9B-E311-EF37-966E-ED9CA42C20E1}"/>
              </a:ext>
            </a:extLst>
          </p:cNvPr>
          <p:cNvSpPr>
            <a:spLocks noGrp="1"/>
          </p:cNvSpPr>
          <p:nvPr>
            <p:ph type="sldNum" sz="quarter" idx="12"/>
          </p:nvPr>
        </p:nvSpPr>
        <p:spPr/>
        <p:txBody>
          <a:bodyPr/>
          <a:lstStyle/>
          <a:p>
            <a:fld id="{23AA811B-2EBD-4900-905E-5BE206449611}" type="slidenum">
              <a:rPr lang="en-US" smtClean="0"/>
              <a:pPr/>
              <a:t>41</a:t>
            </a:fld>
            <a:endParaRPr lang="en-US" dirty="0"/>
          </a:p>
        </p:txBody>
      </p:sp>
      <p:sp>
        <p:nvSpPr>
          <p:cNvPr id="4" name="Title 3">
            <a:extLst>
              <a:ext uri="{FF2B5EF4-FFF2-40B4-BE49-F238E27FC236}">
                <a16:creationId xmlns:a16="http://schemas.microsoft.com/office/drawing/2014/main" id="{DF984F98-C136-DC93-B097-EBF1ECAA06CA}"/>
              </a:ext>
            </a:extLst>
          </p:cNvPr>
          <p:cNvSpPr>
            <a:spLocks noGrp="1"/>
          </p:cNvSpPr>
          <p:nvPr>
            <p:ph type="title"/>
          </p:nvPr>
        </p:nvSpPr>
        <p:spPr/>
        <p:txBody>
          <a:bodyPr/>
          <a:lstStyle/>
          <a:p>
            <a:r>
              <a:rPr lang="en-US" dirty="0"/>
              <a:t>Casualty and Theft Loss Deductions/Disaster Relief</a:t>
            </a:r>
          </a:p>
        </p:txBody>
      </p:sp>
      <p:sp>
        <p:nvSpPr>
          <p:cNvPr id="5" name="Content Placeholder 4">
            <a:extLst>
              <a:ext uri="{FF2B5EF4-FFF2-40B4-BE49-F238E27FC236}">
                <a16:creationId xmlns:a16="http://schemas.microsoft.com/office/drawing/2014/main" id="{C89DC92E-A92A-4BE2-69A7-83B544C0E236}"/>
              </a:ext>
            </a:extLst>
          </p:cNvPr>
          <p:cNvSpPr>
            <a:spLocks noGrp="1"/>
          </p:cNvSpPr>
          <p:nvPr>
            <p:ph idx="1"/>
          </p:nvPr>
        </p:nvSpPr>
        <p:spPr/>
        <p:txBody>
          <a:bodyPr/>
          <a:lstStyle/>
          <a:p>
            <a:pPr marL="0" indent="0">
              <a:buNone/>
            </a:pPr>
            <a:r>
              <a:rPr lang="en-US" sz="1800" dirty="0"/>
              <a:t>Law Prior to OBBB	</a:t>
            </a:r>
          </a:p>
          <a:p>
            <a:r>
              <a:rPr lang="en-US" sz="1800" dirty="0"/>
              <a:t>Casualty or theft loss suspended until after 2025, except for losses from federally declared disasters.</a:t>
            </a:r>
          </a:p>
          <a:p>
            <a:endParaRPr lang="en-US" sz="1800" dirty="0"/>
          </a:p>
          <a:p>
            <a:endParaRPr lang="en-US" sz="1800" dirty="0"/>
          </a:p>
          <a:p>
            <a:endParaRPr lang="en-US" sz="1800" dirty="0"/>
          </a:p>
          <a:p>
            <a:endParaRPr lang="en-US" sz="1800" dirty="0"/>
          </a:p>
          <a:p>
            <a:r>
              <a:rPr lang="en-US" sz="1800" dirty="0"/>
              <a:t>Special qualified disaster related personal casualty loss rules; waived the 10% AGI threshold for taxpayer’s net disaster loss, raised per casualty floor to $500, allowed addition of the loss to the standard deduction, and exempted that additional from AMT.</a:t>
            </a:r>
          </a:p>
          <a:p>
            <a:pPr marL="180000" lvl="1" indent="0">
              <a:buNone/>
            </a:pPr>
            <a:r>
              <a:rPr lang="en-US" sz="1800" dirty="0"/>
              <a:t>	</a:t>
            </a:r>
          </a:p>
        </p:txBody>
      </p:sp>
      <p:sp>
        <p:nvSpPr>
          <p:cNvPr id="6" name="Content Placeholder 5">
            <a:extLst>
              <a:ext uri="{FF2B5EF4-FFF2-40B4-BE49-F238E27FC236}">
                <a16:creationId xmlns:a16="http://schemas.microsoft.com/office/drawing/2014/main" id="{1C8CC18D-4670-FDE4-5587-167745CDAFE7}"/>
              </a:ext>
            </a:extLst>
          </p:cNvPr>
          <p:cNvSpPr>
            <a:spLocks noGrp="1"/>
          </p:cNvSpPr>
          <p:nvPr>
            <p:ph sz="half" idx="2"/>
          </p:nvPr>
        </p:nvSpPr>
        <p:spPr/>
        <p:txBody>
          <a:bodyPr/>
          <a:lstStyle/>
          <a:p>
            <a:pPr marL="0" indent="0">
              <a:buNone/>
            </a:pPr>
            <a:r>
              <a:rPr lang="en-US" sz="1800" dirty="0"/>
              <a:t>OBBB</a:t>
            </a:r>
          </a:p>
          <a:p>
            <a:r>
              <a:rPr lang="en-US" sz="1800" dirty="0"/>
              <a:t>Permanent extension of casualty or theft loss suspension, exception for federally declared </a:t>
            </a:r>
            <a:r>
              <a:rPr lang="en-US" sz="1800" i="1" u="sng" dirty="0"/>
              <a:t>or</a:t>
            </a:r>
            <a:r>
              <a:rPr lang="en-US" sz="1800" dirty="0"/>
              <a:t> </a:t>
            </a:r>
            <a:r>
              <a:rPr lang="en-US" sz="1800" b="1" dirty="0"/>
              <a:t>state</a:t>
            </a:r>
            <a:r>
              <a:rPr lang="en-US" sz="1800" dirty="0"/>
              <a:t> declared disasters.</a:t>
            </a:r>
          </a:p>
          <a:p>
            <a:endParaRPr lang="en-US" sz="1800" dirty="0"/>
          </a:p>
          <a:p>
            <a:r>
              <a:rPr lang="en-US" sz="1800" dirty="0"/>
              <a:t>Effective for taxable years beginning after 12/31/2025.</a:t>
            </a:r>
          </a:p>
          <a:p>
            <a:endParaRPr lang="en-US" sz="1800" dirty="0"/>
          </a:p>
          <a:p>
            <a:r>
              <a:rPr lang="en-US" sz="1800" dirty="0"/>
              <a:t>Extended the special rules for qualified disaster-related personal casualty losses under the Taxpayer Uncertainty and Disaster Relief Act of 2020 (but only for disasters occurring up to 30 days after the OBBB’s enactment date).</a:t>
            </a:r>
          </a:p>
        </p:txBody>
      </p:sp>
    </p:spTree>
    <p:custDataLst>
      <p:custData r:id="rId1"/>
      <p:custData r:id="rId2"/>
    </p:custDataLst>
    <p:extLst>
      <p:ext uri="{BB962C8B-B14F-4D97-AF65-F5344CB8AC3E}">
        <p14:creationId xmlns:p14="http://schemas.microsoft.com/office/powerpoint/2010/main" val="1797044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01890-A7E3-285C-ACCA-89DFF0BDC17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E38197-D5BA-7AC5-7E62-4A924606E27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B444A935-43AE-81FF-5139-DE49CB4A79E1}"/>
              </a:ext>
            </a:extLst>
          </p:cNvPr>
          <p:cNvSpPr>
            <a:spLocks noGrp="1"/>
          </p:cNvSpPr>
          <p:nvPr>
            <p:ph type="sldNum" sz="quarter" idx="12"/>
          </p:nvPr>
        </p:nvSpPr>
        <p:spPr/>
        <p:txBody>
          <a:bodyPr/>
          <a:lstStyle/>
          <a:p>
            <a:fld id="{23AA811B-2EBD-4900-905E-5BE206449611}" type="slidenum">
              <a:rPr lang="en-US" smtClean="0"/>
              <a:pPr/>
              <a:t>42</a:t>
            </a:fld>
            <a:endParaRPr lang="en-US" dirty="0"/>
          </a:p>
        </p:txBody>
      </p:sp>
      <p:sp>
        <p:nvSpPr>
          <p:cNvPr id="4" name="Title 3">
            <a:extLst>
              <a:ext uri="{FF2B5EF4-FFF2-40B4-BE49-F238E27FC236}">
                <a16:creationId xmlns:a16="http://schemas.microsoft.com/office/drawing/2014/main" id="{3893E930-3FA0-735E-1D96-4C5B6EEB7291}"/>
              </a:ext>
            </a:extLst>
          </p:cNvPr>
          <p:cNvSpPr>
            <a:spLocks noGrp="1"/>
          </p:cNvSpPr>
          <p:nvPr>
            <p:ph type="title"/>
          </p:nvPr>
        </p:nvSpPr>
        <p:spPr/>
        <p:txBody>
          <a:bodyPr/>
          <a:lstStyle/>
          <a:p>
            <a:r>
              <a:rPr lang="en-US" dirty="0"/>
              <a:t>Miscellaneous Itemized Deductions</a:t>
            </a:r>
          </a:p>
        </p:txBody>
      </p:sp>
      <p:sp>
        <p:nvSpPr>
          <p:cNvPr id="5" name="Content Placeholder 4">
            <a:extLst>
              <a:ext uri="{FF2B5EF4-FFF2-40B4-BE49-F238E27FC236}">
                <a16:creationId xmlns:a16="http://schemas.microsoft.com/office/drawing/2014/main" id="{F4D01DA9-2F18-F2EB-4C14-D1796F5CA0BA}"/>
              </a:ext>
            </a:extLst>
          </p:cNvPr>
          <p:cNvSpPr>
            <a:spLocks noGrp="1"/>
          </p:cNvSpPr>
          <p:nvPr>
            <p:ph idx="1"/>
          </p:nvPr>
        </p:nvSpPr>
        <p:spPr/>
        <p:txBody>
          <a:bodyPr/>
          <a:lstStyle/>
          <a:p>
            <a:pPr marL="0" indent="0">
              <a:buNone/>
            </a:pPr>
            <a:r>
              <a:rPr lang="en-US" sz="1800" dirty="0"/>
              <a:t>Law Prior to OBBB	</a:t>
            </a:r>
          </a:p>
          <a:p>
            <a:r>
              <a:rPr lang="en-US" sz="1800" dirty="0"/>
              <a:t>Temporarily suspended for 2018-2025 for deductions subject to 2% AGI floor (for both regular and AMT)</a:t>
            </a:r>
          </a:p>
          <a:p>
            <a:pPr lvl="1"/>
            <a:r>
              <a:rPr lang="en-US" sz="1800" dirty="0"/>
              <a:t>Unreimbursed employee expenses</a:t>
            </a:r>
          </a:p>
          <a:p>
            <a:pPr lvl="1"/>
            <a:r>
              <a:rPr lang="en-US" sz="1800" dirty="0"/>
              <a:t>Expenses paid for production of income </a:t>
            </a:r>
          </a:p>
          <a:p>
            <a:pPr lvl="1"/>
            <a:r>
              <a:rPr lang="en-US" sz="1800" dirty="0"/>
              <a:t>Hobby losses</a:t>
            </a:r>
          </a:p>
          <a:p>
            <a:endParaRPr lang="en-US" sz="1800" dirty="0"/>
          </a:p>
          <a:p>
            <a:r>
              <a:rPr lang="en-US" sz="1800" dirty="0"/>
              <a:t>Reinstated in 2026 subject to 2% floor		</a:t>
            </a:r>
          </a:p>
        </p:txBody>
      </p:sp>
      <p:sp>
        <p:nvSpPr>
          <p:cNvPr id="6" name="Content Placeholder 5">
            <a:extLst>
              <a:ext uri="{FF2B5EF4-FFF2-40B4-BE49-F238E27FC236}">
                <a16:creationId xmlns:a16="http://schemas.microsoft.com/office/drawing/2014/main" id="{94802A40-8DF2-F764-06DC-9A475B9A6069}"/>
              </a:ext>
            </a:extLst>
          </p:cNvPr>
          <p:cNvSpPr>
            <a:spLocks noGrp="1"/>
          </p:cNvSpPr>
          <p:nvPr>
            <p:ph sz="half" idx="2"/>
          </p:nvPr>
        </p:nvSpPr>
        <p:spPr/>
        <p:txBody>
          <a:bodyPr/>
          <a:lstStyle/>
          <a:p>
            <a:pPr marL="0" indent="0">
              <a:buNone/>
            </a:pPr>
            <a:r>
              <a:rPr lang="en-US" sz="1800" dirty="0"/>
              <a:t>OBBB</a:t>
            </a:r>
          </a:p>
          <a:p>
            <a:r>
              <a:rPr lang="en-US" sz="1800" dirty="0"/>
              <a:t>Permanently suspends miscellaneous itemized deductions subject to 2% AGI floor.</a:t>
            </a:r>
          </a:p>
          <a:p>
            <a:endParaRPr lang="en-US" sz="1800" dirty="0"/>
          </a:p>
          <a:p>
            <a:r>
              <a:rPr lang="en-US" sz="1800" dirty="0"/>
              <a:t>Misc itemized deduction NOT subject to the 2% Floor remain deductible.</a:t>
            </a:r>
          </a:p>
          <a:p>
            <a:endParaRPr lang="en-US" sz="1800" dirty="0"/>
          </a:p>
          <a:p>
            <a:r>
              <a:rPr lang="en-US" sz="1800" b="1" dirty="0"/>
              <a:t>NEW</a:t>
            </a:r>
            <a:r>
              <a:rPr lang="en-US" sz="1800" dirty="0"/>
              <a:t>: Allows deductions for “educator expenses” addition to the educator deduction including expenses of an interscholastic sports administration or coach.</a:t>
            </a:r>
          </a:p>
          <a:p>
            <a:endParaRPr lang="en-US" sz="1800" dirty="0"/>
          </a:p>
          <a:p>
            <a:r>
              <a:rPr lang="en-US" sz="1800" dirty="0"/>
              <a:t>Effective for tax years beginning after 12/31/25.</a:t>
            </a:r>
          </a:p>
        </p:txBody>
      </p:sp>
    </p:spTree>
    <p:custDataLst>
      <p:custData r:id="rId1"/>
      <p:custData r:id="rId2"/>
    </p:custDataLst>
    <p:extLst>
      <p:ext uri="{BB962C8B-B14F-4D97-AF65-F5344CB8AC3E}">
        <p14:creationId xmlns:p14="http://schemas.microsoft.com/office/powerpoint/2010/main" val="306785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ED7FAE-35C6-6970-538B-328D59310240}"/>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194B357F-49AB-69EB-53C3-721A2B532461}"/>
              </a:ext>
            </a:extLst>
          </p:cNvPr>
          <p:cNvSpPr>
            <a:spLocks noGrp="1"/>
          </p:cNvSpPr>
          <p:nvPr>
            <p:ph type="sldNum" sz="quarter" idx="12"/>
          </p:nvPr>
        </p:nvSpPr>
        <p:spPr/>
        <p:txBody>
          <a:bodyPr/>
          <a:lstStyle/>
          <a:p>
            <a:fld id="{23AA811B-2EBD-4900-905E-5BE206449611}" type="slidenum">
              <a:rPr lang="en-US" smtClean="0"/>
              <a:pPr/>
              <a:t>43</a:t>
            </a:fld>
            <a:endParaRPr lang="en-US"/>
          </a:p>
        </p:txBody>
      </p:sp>
      <p:sp>
        <p:nvSpPr>
          <p:cNvPr id="4" name="Title 3">
            <a:extLst>
              <a:ext uri="{FF2B5EF4-FFF2-40B4-BE49-F238E27FC236}">
                <a16:creationId xmlns:a16="http://schemas.microsoft.com/office/drawing/2014/main" id="{F8E375E0-9C27-5030-353A-DE70EE59FD54}"/>
              </a:ext>
            </a:extLst>
          </p:cNvPr>
          <p:cNvSpPr>
            <a:spLocks noGrp="1"/>
          </p:cNvSpPr>
          <p:nvPr>
            <p:ph type="title"/>
          </p:nvPr>
        </p:nvSpPr>
        <p:spPr/>
        <p:txBody>
          <a:bodyPr/>
          <a:lstStyle/>
          <a:p>
            <a:r>
              <a:rPr lang="en-US"/>
              <a:t>Estate Tax Provisions in the OBBB</a:t>
            </a:r>
          </a:p>
        </p:txBody>
      </p:sp>
      <p:sp>
        <p:nvSpPr>
          <p:cNvPr id="5" name="Content Placeholder 4">
            <a:extLst>
              <a:ext uri="{FF2B5EF4-FFF2-40B4-BE49-F238E27FC236}">
                <a16:creationId xmlns:a16="http://schemas.microsoft.com/office/drawing/2014/main" id="{C58DF59E-8A73-D94E-2679-6620E7628F6F}"/>
              </a:ext>
            </a:extLst>
          </p:cNvPr>
          <p:cNvSpPr>
            <a:spLocks noGrp="1"/>
          </p:cNvSpPr>
          <p:nvPr>
            <p:ph idx="1"/>
          </p:nvPr>
        </p:nvSpPr>
        <p:spPr/>
        <p:txBody>
          <a:bodyPr/>
          <a:lstStyle/>
          <a:p>
            <a:r>
              <a:rPr lang="en-US" sz="2000"/>
              <a:t>Permanently increased the unified estate and lifetime gift tax exemption to $15M, indexed for inflation beginning in 2026.</a:t>
            </a:r>
          </a:p>
          <a:p>
            <a:pPr marL="0" indent="0">
              <a:buNone/>
            </a:pPr>
            <a:endParaRPr lang="en-US" sz="2000"/>
          </a:p>
          <a:p>
            <a:pPr>
              <a:buFont typeface="Wingdings" panose="05000000000000000000" pitchFamily="2" charset="2"/>
              <a:buChar char="q"/>
            </a:pPr>
            <a:r>
              <a:rPr lang="en-US" sz="2000" b="1" i="1" u="sng"/>
              <a:t>Takeaway: </a:t>
            </a:r>
            <a:r>
              <a:rPr lang="en-US" sz="2000"/>
              <a:t>While this was the </a:t>
            </a:r>
            <a:r>
              <a:rPr lang="en-US" sz="2000" i="1"/>
              <a:t>only</a:t>
            </a:r>
            <a:r>
              <a:rPr lang="en-US" sz="2000"/>
              <a:t> provision in the OBBB pertaining to estate taxes, it will significantly change planning. Planning will shift to an income tax savings focus rather than an estate tax savings focus for most taxpayers. Ultra high-net worth taxpayers will continue planning as is, to save estate taxes.</a:t>
            </a:r>
          </a:p>
          <a:p>
            <a:endParaRPr lang="en-US"/>
          </a:p>
        </p:txBody>
      </p:sp>
      <p:graphicFrame>
        <p:nvGraphicFramePr>
          <p:cNvPr id="6" name="Content Placeholder 7">
            <a:extLst>
              <a:ext uri="{FF2B5EF4-FFF2-40B4-BE49-F238E27FC236}">
                <a16:creationId xmlns:a16="http://schemas.microsoft.com/office/drawing/2014/main" id="{9EF31E90-8607-4B61-7611-0867C8FC1544}"/>
              </a:ext>
            </a:extLst>
          </p:cNvPr>
          <p:cNvGraphicFramePr>
            <a:graphicFrameLocks/>
          </p:cNvGraphicFramePr>
          <p:nvPr/>
        </p:nvGraphicFramePr>
        <p:xfrm>
          <a:off x="359569" y="4070907"/>
          <a:ext cx="11472861" cy="949960"/>
        </p:xfrm>
        <a:graphic>
          <a:graphicData uri="http://schemas.openxmlformats.org/drawingml/2006/table">
            <a:tbl>
              <a:tblPr firstRow="1" bandRow="1">
                <a:tableStyleId>{3B4B98B0-60AC-42C2-AFA5-B58CD77FA1E5}</a:tableStyleId>
              </a:tblPr>
              <a:tblGrid>
                <a:gridCol w="3824287">
                  <a:extLst>
                    <a:ext uri="{9D8B030D-6E8A-4147-A177-3AD203B41FA5}">
                      <a16:colId xmlns:a16="http://schemas.microsoft.com/office/drawing/2014/main" val="655414473"/>
                    </a:ext>
                  </a:extLst>
                </a:gridCol>
                <a:gridCol w="3824287">
                  <a:extLst>
                    <a:ext uri="{9D8B030D-6E8A-4147-A177-3AD203B41FA5}">
                      <a16:colId xmlns:a16="http://schemas.microsoft.com/office/drawing/2014/main" val="3425763265"/>
                    </a:ext>
                  </a:extLst>
                </a:gridCol>
                <a:gridCol w="3824287">
                  <a:extLst>
                    <a:ext uri="{9D8B030D-6E8A-4147-A177-3AD203B41FA5}">
                      <a16:colId xmlns:a16="http://schemas.microsoft.com/office/drawing/2014/main" val="2266839471"/>
                    </a:ext>
                  </a:extLst>
                </a:gridCol>
              </a:tblGrid>
              <a:tr h="370840">
                <a:tc>
                  <a:txBody>
                    <a:bodyPr/>
                    <a:lstStyle/>
                    <a:p>
                      <a:pPr algn="ctr"/>
                      <a:r>
                        <a:rPr lang="en-US" sz="1600"/>
                        <a:t>Estate Exemption (2025)</a:t>
                      </a:r>
                    </a:p>
                  </a:txBody>
                  <a:tcPr/>
                </a:tc>
                <a:tc>
                  <a:txBody>
                    <a:bodyPr/>
                    <a:lstStyle/>
                    <a:p>
                      <a:pPr algn="ctr"/>
                      <a:r>
                        <a:rPr lang="en-US" sz="1600"/>
                        <a:t>Estate Exemption Originally Scheduled After TCJA Sunset 1/1/26</a:t>
                      </a:r>
                    </a:p>
                  </a:txBody>
                  <a:tcPr/>
                </a:tc>
                <a:tc>
                  <a:txBody>
                    <a:bodyPr/>
                    <a:lstStyle/>
                    <a:p>
                      <a:pPr algn="ctr"/>
                      <a:r>
                        <a:rPr lang="en-US" sz="1600"/>
                        <a:t>Estate Exemption Following Passage of the OBBB</a:t>
                      </a:r>
                    </a:p>
                  </a:txBody>
                  <a:tcPr/>
                </a:tc>
                <a:extLst>
                  <a:ext uri="{0D108BD9-81ED-4DB2-BD59-A6C34878D82A}">
                    <a16:rowId xmlns:a16="http://schemas.microsoft.com/office/drawing/2014/main" val="1708797142"/>
                  </a:ext>
                </a:extLst>
              </a:tr>
              <a:tr h="370840">
                <a:tc>
                  <a:txBody>
                    <a:bodyPr/>
                    <a:lstStyle/>
                    <a:p>
                      <a:pPr algn="ctr"/>
                      <a:r>
                        <a:rPr lang="en-US" sz="1600"/>
                        <a:t>$13,990,000</a:t>
                      </a:r>
                    </a:p>
                  </a:txBody>
                  <a:tcPr/>
                </a:tc>
                <a:tc>
                  <a:txBody>
                    <a:bodyPr/>
                    <a:lstStyle/>
                    <a:p>
                      <a:pPr algn="ctr"/>
                      <a:r>
                        <a:rPr lang="en-US" sz="1600"/>
                        <a:t>Approx. $7,000,000</a:t>
                      </a:r>
                    </a:p>
                  </a:txBody>
                  <a:tcPr/>
                </a:tc>
                <a:tc>
                  <a:txBody>
                    <a:bodyPr/>
                    <a:lstStyle/>
                    <a:p>
                      <a:pPr algn="ctr"/>
                      <a:r>
                        <a:rPr lang="en-US" sz="1600"/>
                        <a:t>$15,000,000</a:t>
                      </a:r>
                    </a:p>
                  </a:txBody>
                  <a:tcPr/>
                </a:tc>
                <a:extLst>
                  <a:ext uri="{0D108BD9-81ED-4DB2-BD59-A6C34878D82A}">
                    <a16:rowId xmlns:a16="http://schemas.microsoft.com/office/drawing/2014/main" val="3572138055"/>
                  </a:ext>
                </a:extLst>
              </a:tr>
            </a:tbl>
          </a:graphicData>
        </a:graphic>
      </p:graphicFrame>
    </p:spTree>
    <p:extLst>
      <p:ext uri="{BB962C8B-B14F-4D97-AF65-F5344CB8AC3E}">
        <p14:creationId xmlns:p14="http://schemas.microsoft.com/office/powerpoint/2010/main" val="4250349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9F557-E7DE-FE21-E612-CE66C04572F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C3ECCB-39D4-488A-9C23-FBEF7EB00D8C}"/>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210CB966-3FD9-E1C3-6BE5-F24768A0D245}"/>
              </a:ext>
            </a:extLst>
          </p:cNvPr>
          <p:cNvSpPr>
            <a:spLocks noGrp="1"/>
          </p:cNvSpPr>
          <p:nvPr>
            <p:ph type="sldNum" sz="quarter" idx="12"/>
          </p:nvPr>
        </p:nvSpPr>
        <p:spPr/>
        <p:txBody>
          <a:bodyPr/>
          <a:lstStyle/>
          <a:p>
            <a:fld id="{23AA811B-2EBD-4900-905E-5BE206449611}" type="slidenum">
              <a:rPr lang="en-US" smtClean="0"/>
              <a:pPr/>
              <a:t>44</a:t>
            </a:fld>
            <a:endParaRPr lang="en-US" dirty="0"/>
          </a:p>
        </p:txBody>
      </p:sp>
      <p:sp>
        <p:nvSpPr>
          <p:cNvPr id="4" name="Title 3">
            <a:extLst>
              <a:ext uri="{FF2B5EF4-FFF2-40B4-BE49-F238E27FC236}">
                <a16:creationId xmlns:a16="http://schemas.microsoft.com/office/drawing/2014/main" id="{A634DB5E-C32E-3635-767C-19A565E3BEF0}"/>
              </a:ext>
            </a:extLst>
          </p:cNvPr>
          <p:cNvSpPr>
            <a:spLocks noGrp="1"/>
          </p:cNvSpPr>
          <p:nvPr>
            <p:ph type="title"/>
          </p:nvPr>
        </p:nvSpPr>
        <p:spPr/>
        <p:txBody>
          <a:bodyPr/>
          <a:lstStyle/>
          <a:p>
            <a:r>
              <a:rPr lang="en-US" dirty="0"/>
              <a:t>Student Loans</a:t>
            </a:r>
          </a:p>
        </p:txBody>
      </p:sp>
      <p:sp>
        <p:nvSpPr>
          <p:cNvPr id="5" name="Content Placeholder 4">
            <a:extLst>
              <a:ext uri="{FF2B5EF4-FFF2-40B4-BE49-F238E27FC236}">
                <a16:creationId xmlns:a16="http://schemas.microsoft.com/office/drawing/2014/main" id="{5F5F25BA-E049-570F-2955-D3F4C1694C09}"/>
              </a:ext>
            </a:extLst>
          </p:cNvPr>
          <p:cNvSpPr>
            <a:spLocks noGrp="1"/>
          </p:cNvSpPr>
          <p:nvPr>
            <p:ph idx="1"/>
          </p:nvPr>
        </p:nvSpPr>
        <p:spPr>
          <a:xfrm>
            <a:off x="358575" y="1612075"/>
            <a:ext cx="5555026" cy="4525200"/>
          </a:xfrm>
        </p:spPr>
        <p:txBody>
          <a:bodyPr/>
          <a:lstStyle/>
          <a:p>
            <a:pPr marL="0" indent="0">
              <a:buNone/>
            </a:pPr>
            <a:r>
              <a:rPr lang="en-US" sz="1800" dirty="0"/>
              <a:t>Law Prior to OBBB	</a:t>
            </a:r>
          </a:p>
          <a:p>
            <a:r>
              <a:rPr lang="en-US" sz="1800" dirty="0"/>
              <a:t>Discharge of Student Loan Debt</a:t>
            </a:r>
          </a:p>
          <a:p>
            <a:pPr lvl="1"/>
            <a:r>
              <a:rPr lang="en-US" sz="1800" dirty="0"/>
              <a:t>Temporarily excluded student loan discharge from gross income for amounts discharged in 2021 through 2025.</a:t>
            </a:r>
          </a:p>
          <a:p>
            <a:endParaRPr lang="en-US" sz="1800" dirty="0"/>
          </a:p>
          <a:p>
            <a:endParaRPr lang="en-US" sz="1800" dirty="0"/>
          </a:p>
          <a:p>
            <a:endParaRPr lang="en-US" sz="1800" dirty="0"/>
          </a:p>
          <a:p>
            <a:r>
              <a:rPr lang="en-US" sz="1800" dirty="0"/>
              <a:t>Employer Payment of Student Loans</a:t>
            </a:r>
          </a:p>
          <a:p>
            <a:pPr lvl="1"/>
            <a:r>
              <a:rPr lang="en-US" sz="1800" dirty="0"/>
              <a:t>Provided a temporary exclusion from gross income for certain employer payments of student loans under education assistance programs through 2025.</a:t>
            </a:r>
          </a:p>
          <a:p>
            <a:pPr marL="0" indent="0">
              <a:buNone/>
            </a:pPr>
            <a:r>
              <a:rPr lang="en-US" sz="1800" dirty="0"/>
              <a:t>		</a:t>
            </a:r>
          </a:p>
        </p:txBody>
      </p:sp>
      <p:sp>
        <p:nvSpPr>
          <p:cNvPr id="6" name="Content Placeholder 5">
            <a:extLst>
              <a:ext uri="{FF2B5EF4-FFF2-40B4-BE49-F238E27FC236}">
                <a16:creationId xmlns:a16="http://schemas.microsoft.com/office/drawing/2014/main" id="{AEE1C746-D55C-7B45-7355-2E426E9537BF}"/>
              </a:ext>
            </a:extLst>
          </p:cNvPr>
          <p:cNvSpPr>
            <a:spLocks noGrp="1"/>
          </p:cNvSpPr>
          <p:nvPr>
            <p:ph sz="half" idx="2"/>
          </p:nvPr>
        </p:nvSpPr>
        <p:spPr/>
        <p:txBody>
          <a:bodyPr/>
          <a:lstStyle/>
          <a:p>
            <a:pPr marL="0" indent="0">
              <a:buNone/>
            </a:pPr>
            <a:r>
              <a:rPr lang="en-US" sz="1800" dirty="0"/>
              <a:t>OBBB</a:t>
            </a:r>
          </a:p>
          <a:p>
            <a:r>
              <a:rPr lang="en-US" sz="1800" dirty="0"/>
              <a:t>Discharge of Student Loan Debt</a:t>
            </a:r>
          </a:p>
          <a:p>
            <a:pPr lvl="1"/>
            <a:r>
              <a:rPr lang="en-US" sz="1800" dirty="0"/>
              <a:t>Permanent extends exclusion from gross income for student loans and private education loans discharged on account of taxpayer’s death or disability.</a:t>
            </a:r>
          </a:p>
          <a:p>
            <a:pPr lvl="1"/>
            <a:r>
              <a:rPr lang="en-US" sz="1800" dirty="0"/>
              <a:t>Effective to discharges after 12/31/25.</a:t>
            </a:r>
          </a:p>
          <a:p>
            <a:endParaRPr lang="en-US" sz="1800" dirty="0"/>
          </a:p>
          <a:p>
            <a:r>
              <a:rPr lang="en-US" sz="1800" dirty="0"/>
              <a:t>Employer Payment of Student Loans</a:t>
            </a:r>
          </a:p>
          <a:p>
            <a:pPr lvl="1"/>
            <a:r>
              <a:rPr lang="en-US" sz="1800" dirty="0"/>
              <a:t>Creates a permanent $5,250 exclusion for employer-provided student loan payments, indexed annually for inflation for taxable years beginning after 2026.</a:t>
            </a:r>
          </a:p>
          <a:p>
            <a:pPr lvl="1"/>
            <a:r>
              <a:rPr lang="en-US" sz="1800" dirty="0"/>
              <a:t>Effective for payments made after 12/31/25.</a:t>
            </a:r>
          </a:p>
          <a:p>
            <a:pPr marL="180000" lvl="1" indent="0">
              <a:buNone/>
            </a:pPr>
            <a:endParaRPr lang="en-US" sz="1800" dirty="0"/>
          </a:p>
          <a:p>
            <a:pPr marL="0" indent="0">
              <a:buNone/>
            </a:pPr>
            <a:endParaRPr lang="en-US" sz="1800" dirty="0"/>
          </a:p>
        </p:txBody>
      </p:sp>
    </p:spTree>
    <p:custDataLst>
      <p:custData r:id="rId1"/>
      <p:custData r:id="rId2"/>
    </p:custDataLst>
    <p:extLst>
      <p:ext uri="{BB962C8B-B14F-4D97-AF65-F5344CB8AC3E}">
        <p14:creationId xmlns:p14="http://schemas.microsoft.com/office/powerpoint/2010/main" val="273490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DED52-6745-985D-84EA-82E73F5D801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4B0AE1-90CF-D215-A2A1-D81D34E983A1}"/>
              </a:ext>
            </a:extLst>
          </p:cNvPr>
          <p:cNvSpPr>
            <a:spLocks noGrp="1"/>
          </p:cNvSpPr>
          <p:nvPr>
            <p:ph type="ftr" sz="quarter" idx="16"/>
          </p:nvPr>
        </p:nvSpPr>
        <p:spPr/>
        <p:txBody>
          <a:bodyPr/>
          <a:lstStyle/>
          <a:p>
            <a:endParaRPr lang="en-US"/>
          </a:p>
        </p:txBody>
      </p:sp>
      <p:sp>
        <p:nvSpPr>
          <p:cNvPr id="3" name="Slide Number Placeholder 2">
            <a:extLst>
              <a:ext uri="{FF2B5EF4-FFF2-40B4-BE49-F238E27FC236}">
                <a16:creationId xmlns:a16="http://schemas.microsoft.com/office/drawing/2014/main" id="{94793D7F-5E29-FC65-E496-4EB4BC9E869A}"/>
              </a:ext>
            </a:extLst>
          </p:cNvPr>
          <p:cNvSpPr>
            <a:spLocks noGrp="1"/>
          </p:cNvSpPr>
          <p:nvPr>
            <p:ph type="sldNum" sz="quarter" idx="17"/>
          </p:nvPr>
        </p:nvSpPr>
        <p:spPr/>
        <p:txBody>
          <a:bodyPr/>
          <a:lstStyle/>
          <a:p>
            <a:fld id="{23AA811B-2EBD-4900-905E-5BE206449611}" type="slidenum">
              <a:rPr lang="en-US" smtClean="0"/>
              <a:pPr/>
              <a:t>45</a:t>
            </a:fld>
            <a:endParaRPr lang="en-US"/>
          </a:p>
        </p:txBody>
      </p:sp>
      <p:sp>
        <p:nvSpPr>
          <p:cNvPr id="10" name="Picture Placeholder 9">
            <a:extLst>
              <a:ext uri="{FF2B5EF4-FFF2-40B4-BE49-F238E27FC236}">
                <a16:creationId xmlns:a16="http://schemas.microsoft.com/office/drawing/2014/main" id="{C4128483-8775-FD00-927A-ACECBBFAC852}"/>
              </a:ext>
            </a:extLst>
          </p:cNvPr>
          <p:cNvSpPr>
            <a:spLocks noGrp="1"/>
          </p:cNvSpPr>
          <p:nvPr>
            <p:ph type="pic" sz="quarter" idx="18"/>
          </p:nvPr>
        </p:nvSpPr>
        <p:spPr/>
        <p:txBody>
          <a:bodyPr/>
          <a:lstStyle/>
          <a:p>
            <a:endParaRPr lang="en-US"/>
          </a:p>
        </p:txBody>
      </p:sp>
      <p:sp>
        <p:nvSpPr>
          <p:cNvPr id="9" name="Title 8">
            <a:extLst>
              <a:ext uri="{FF2B5EF4-FFF2-40B4-BE49-F238E27FC236}">
                <a16:creationId xmlns:a16="http://schemas.microsoft.com/office/drawing/2014/main" id="{01A619C1-334E-2423-B9D3-4F81B2D62A45}"/>
              </a:ext>
            </a:extLst>
          </p:cNvPr>
          <p:cNvSpPr>
            <a:spLocks noGrp="1"/>
          </p:cNvSpPr>
          <p:nvPr>
            <p:ph type="title"/>
          </p:nvPr>
        </p:nvSpPr>
        <p:spPr/>
        <p:txBody>
          <a:bodyPr/>
          <a:lstStyle/>
          <a:p>
            <a:r>
              <a:rPr lang="en-US" dirty="0"/>
              <a:t>IRA Credits</a:t>
            </a:r>
          </a:p>
        </p:txBody>
      </p:sp>
    </p:spTree>
    <p:custDataLst>
      <p:tags r:id="rId1"/>
    </p:custDataLst>
    <p:extLst>
      <p:ext uri="{BB962C8B-B14F-4D97-AF65-F5344CB8AC3E}">
        <p14:creationId xmlns:p14="http://schemas.microsoft.com/office/powerpoint/2010/main" val="3871962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7FCF15-9E32-E262-6C64-1454621FB818}"/>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2803E03A-F992-287B-DA13-F6859C1EA76F}"/>
              </a:ext>
            </a:extLst>
          </p:cNvPr>
          <p:cNvSpPr>
            <a:spLocks noGrp="1"/>
          </p:cNvSpPr>
          <p:nvPr>
            <p:ph type="sldNum" sz="quarter" idx="12"/>
          </p:nvPr>
        </p:nvSpPr>
        <p:spPr/>
        <p:txBody>
          <a:bodyPr/>
          <a:lstStyle/>
          <a:p>
            <a:fld id="{23AA811B-2EBD-4900-905E-5BE206449611}" type="slidenum">
              <a:rPr lang="en-US" smtClean="0"/>
              <a:pPr/>
              <a:t>46</a:t>
            </a:fld>
            <a:endParaRPr lang="en-US"/>
          </a:p>
        </p:txBody>
      </p:sp>
      <p:graphicFrame>
        <p:nvGraphicFramePr>
          <p:cNvPr id="12" name="Content Placeholder 11">
            <a:extLst>
              <a:ext uri="{FF2B5EF4-FFF2-40B4-BE49-F238E27FC236}">
                <a16:creationId xmlns:a16="http://schemas.microsoft.com/office/drawing/2014/main" id="{F6EE14D8-1053-9CE4-87AB-373D4CA1188B}"/>
              </a:ext>
            </a:extLst>
          </p:cNvPr>
          <p:cNvGraphicFramePr>
            <a:graphicFrameLocks noGrp="1"/>
          </p:cNvGraphicFramePr>
          <p:nvPr>
            <p:ph idx="1"/>
          </p:nvPr>
        </p:nvGraphicFramePr>
        <p:xfrm>
          <a:off x="311704" y="238762"/>
          <a:ext cx="11568592" cy="5831837"/>
        </p:xfrm>
        <a:graphic>
          <a:graphicData uri="http://schemas.openxmlformats.org/drawingml/2006/table">
            <a:tbl>
              <a:tblPr firstRow="1" bandRow="1">
                <a:tableStyleId>{3B4B98B0-60AC-42C2-AFA5-B58CD77FA1E5}</a:tableStyleId>
              </a:tblPr>
              <a:tblGrid>
                <a:gridCol w="7546107">
                  <a:extLst>
                    <a:ext uri="{9D8B030D-6E8A-4147-A177-3AD203B41FA5}">
                      <a16:colId xmlns:a16="http://schemas.microsoft.com/office/drawing/2014/main" val="14143000"/>
                    </a:ext>
                  </a:extLst>
                </a:gridCol>
                <a:gridCol w="1336431">
                  <a:extLst>
                    <a:ext uri="{9D8B030D-6E8A-4147-A177-3AD203B41FA5}">
                      <a16:colId xmlns:a16="http://schemas.microsoft.com/office/drawing/2014/main" val="3179270980"/>
                    </a:ext>
                  </a:extLst>
                </a:gridCol>
                <a:gridCol w="2686054">
                  <a:extLst>
                    <a:ext uri="{9D8B030D-6E8A-4147-A177-3AD203B41FA5}">
                      <a16:colId xmlns:a16="http://schemas.microsoft.com/office/drawing/2014/main" val="2220434465"/>
                    </a:ext>
                  </a:extLst>
                </a:gridCol>
              </a:tblGrid>
              <a:tr h="370840">
                <a:tc>
                  <a:txBody>
                    <a:bodyPr/>
                    <a:lstStyle/>
                    <a:p>
                      <a:r>
                        <a:rPr lang="en-US" sz="1400"/>
                        <a:t>Change Made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dirty="0"/>
                        <a:t>Temporary or Permanent</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dirty="0"/>
                        <a:t>Effective Date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extLst>
                  <a:ext uri="{0D108BD9-81ED-4DB2-BD59-A6C34878D82A}">
                    <a16:rowId xmlns:a16="http://schemas.microsoft.com/office/drawing/2014/main" val="533223228"/>
                  </a:ext>
                </a:extLst>
              </a:tr>
              <a:tr h="370840">
                <a:tc>
                  <a:txBody>
                    <a:bodyPr/>
                    <a:lstStyle/>
                    <a:p>
                      <a:r>
                        <a:rPr lang="en-US" sz="1400" dirty="0"/>
                        <a:t>Eliminates 45Y Clean Energy Production Tax Credit (PTC) and 48E Investment Tax Credit (ITC) for solar and wind projects unless placed in service on or before December 31, 2027; </a:t>
                      </a:r>
                      <a:r>
                        <a:rPr lang="en-US" sz="1400" b="0" dirty="0"/>
                        <a:t>credit for geothermal, hydropower, and nuclear power remain through December 31, 2031</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a:t>Permanent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After December 31, 2031; after 12/31/2027 for solar and wind projects</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extLst>
                  <a:ext uri="{0D108BD9-81ED-4DB2-BD59-A6C34878D82A}">
                    <a16:rowId xmlns:a16="http://schemas.microsoft.com/office/drawing/2014/main" val="521627341"/>
                  </a:ext>
                </a:extLst>
              </a:tr>
              <a:tr h="370840">
                <a:tc>
                  <a:txBody>
                    <a:bodyPr/>
                    <a:lstStyle/>
                    <a:p>
                      <a:r>
                        <a:rPr lang="en-US" sz="1400" b="0" i="0" u="none" strike="noStrike" noProof="0" dirty="0">
                          <a:solidFill>
                            <a:srgbClr val="000000"/>
                          </a:solidFill>
                          <a:latin typeface="Segoe UI"/>
                        </a:rPr>
                        <a:t>Advanced Manufacturing Credit under</a:t>
                      </a:r>
                      <a:r>
                        <a:rPr lang="en-US" sz="1400" dirty="0"/>
                        <a:t> 45X is phased-out beginning December 31, 2030; terminates credit for any wind energy components produced or sold after December 31, 2027</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a:t>Permanent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After 12/31/2030 (or 12/31/2027 for wind components)</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extLst>
                  <a:ext uri="{0D108BD9-81ED-4DB2-BD59-A6C34878D82A}">
                    <a16:rowId xmlns:a16="http://schemas.microsoft.com/office/drawing/2014/main" val="1887148937"/>
                  </a:ext>
                </a:extLst>
              </a:tr>
              <a:tr h="370839">
                <a:tc>
                  <a:txBody>
                    <a:bodyPr/>
                    <a:lstStyle/>
                    <a:p>
                      <a:pPr lvl="0">
                        <a:buNone/>
                      </a:pPr>
                      <a:r>
                        <a:rPr lang="en-US" sz="1400" dirty="0"/>
                        <a:t>Existing Nuclear Facilities Credit under 45U expires after December 31, 2032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400"/>
                        <a:t>Permanent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a:t>After 12/31/2032</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extLst>
                  <a:ext uri="{0D108BD9-81ED-4DB2-BD59-A6C34878D82A}">
                    <a16:rowId xmlns:a16="http://schemas.microsoft.com/office/drawing/2014/main" val="1763757478"/>
                  </a:ext>
                </a:extLst>
              </a:tr>
              <a:tr h="370838">
                <a:tc>
                  <a:txBody>
                    <a:bodyPr/>
                    <a:lstStyle/>
                    <a:p>
                      <a:pPr lvl="0">
                        <a:buNone/>
                      </a:pPr>
                      <a:r>
                        <a:rPr lang="en-US" sz="1400"/>
                        <a:t> Clean Fuel Production Credit under 45Z extended through December 31, 2029, fuel must be produced in North America</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400"/>
                        <a:t>Permanent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a:t>After 12/31/2029; fuel requirement after 12/31/2025</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extLst>
                  <a:ext uri="{0D108BD9-81ED-4DB2-BD59-A6C34878D82A}">
                    <a16:rowId xmlns:a16="http://schemas.microsoft.com/office/drawing/2014/main" val="1600376286"/>
                  </a:ext>
                </a:extLst>
              </a:tr>
              <a:tr h="370838">
                <a:tc>
                  <a:txBody>
                    <a:bodyPr/>
                    <a:lstStyle/>
                    <a:p>
                      <a:pPr lvl="0">
                        <a:buNone/>
                      </a:pPr>
                      <a:r>
                        <a:rPr lang="en-US" sz="1400"/>
                        <a:t>Advanced Energy Projects Credit allocation under 48C is frozen at current levels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400"/>
                        <a:t>Permanent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dirty="0"/>
                        <a:t>Through 12/31/2031</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extLst>
                  <a:ext uri="{0D108BD9-81ED-4DB2-BD59-A6C34878D82A}">
                    <a16:rowId xmlns:a16="http://schemas.microsoft.com/office/drawing/2014/main" val="4006535740"/>
                  </a:ext>
                </a:extLst>
              </a:tr>
              <a:tr h="370838">
                <a:tc>
                  <a:txBody>
                    <a:bodyPr/>
                    <a:lstStyle/>
                    <a:p>
                      <a:pPr lvl="0">
                        <a:buNone/>
                      </a:pPr>
                      <a:r>
                        <a:rPr lang="en-US" sz="1400" dirty="0"/>
                        <a:t>Carbon Oxide Sequestration Credit under 45Q available for facilities beginning construction before 1/1/2033; credit increased for certain activities to $36 (from $17)</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400"/>
                        <a:t>Permanent</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dirty="0"/>
                        <a:t>After 12/31/2032; after date of enactment for increased credit</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984665"/>
                  </a:ext>
                </a:extLst>
              </a:tr>
              <a:tr h="370838">
                <a:tc>
                  <a:txBody>
                    <a:bodyPr/>
                    <a:lstStyle/>
                    <a:p>
                      <a:pPr lvl="0">
                        <a:buNone/>
                      </a:pPr>
                      <a:r>
                        <a:rPr lang="en-US" sz="1400" dirty="0"/>
                        <a:t>Hydrogen Production Credit under 45V terminates for facilities that begin construction after December 31, 2027</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40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a:t>After 12/31/2027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267825"/>
                  </a:ext>
                </a:extLst>
              </a:tr>
              <a:tr h="370838">
                <a:tc>
                  <a:txBody>
                    <a:bodyPr/>
                    <a:lstStyle/>
                    <a:p>
                      <a:r>
                        <a:rPr lang="en-US" sz="1400" b="0" dirty="0"/>
                        <a:t>IRC Secs. 25E (Used Clean Vehicle Credit), 30D (Clean Vehicle Credit), and 45W (Qualified Commercial Clean Vehicles Credit) not available after September 30, 2025</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After 9/30/2025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055686"/>
                  </a:ext>
                </a:extLst>
              </a:tr>
              <a:tr h="370838">
                <a:tc>
                  <a:txBody>
                    <a:bodyPr/>
                    <a:lstStyle/>
                    <a:p>
                      <a:r>
                        <a:rPr lang="en-US" sz="1400" dirty="0"/>
                        <a:t>IRC Secs. 30C (Alternative Vehicle Refueling Credit), 45L (New Energy Efficient Home Credit) and 179D (Energy Efficient Commercial Buildings Deduction) not available after June 30, 2026</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40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After 6/30/2026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4384725"/>
                  </a:ext>
                </a:extLst>
              </a:tr>
              <a:tr h="370838">
                <a:tc>
                  <a:txBody>
                    <a:bodyPr/>
                    <a:lstStyle/>
                    <a:p>
                      <a:pPr lvl="0">
                        <a:buNone/>
                      </a:pPr>
                      <a:r>
                        <a:rPr lang="en-US" sz="1400" dirty="0"/>
                        <a:t>IRC Sec. 25C (Energy Efficient Home Improvement Credit) and 25D (Residential Clean Energy Credit) not available after December 31, 2025 </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buNone/>
                      </a:pPr>
                      <a:r>
                        <a:rPr lang="en-US" sz="140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dirty="0"/>
                        <a:t>After 12/31/2025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extLst>
                  <a:ext uri="{0D108BD9-81ED-4DB2-BD59-A6C34878D82A}">
                    <a16:rowId xmlns:a16="http://schemas.microsoft.com/office/drawing/2014/main" val="370532711"/>
                  </a:ext>
                </a:extLst>
              </a:tr>
            </a:tbl>
          </a:graphicData>
        </a:graphic>
      </p:graphicFrame>
    </p:spTree>
    <p:extLst>
      <p:ext uri="{BB962C8B-B14F-4D97-AF65-F5344CB8AC3E}">
        <p14:creationId xmlns:p14="http://schemas.microsoft.com/office/powerpoint/2010/main" val="1184775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0CD5D1-4B5D-F54D-4A35-D3F6C7B10E78}"/>
              </a:ext>
            </a:extLst>
          </p:cNvPr>
          <p:cNvSpPr>
            <a:spLocks noGrp="1"/>
          </p:cNvSpPr>
          <p:nvPr>
            <p:ph type="ftr" sz="quarter" idx="16"/>
          </p:nvPr>
        </p:nvSpPr>
        <p:spPr/>
        <p:txBody>
          <a:bodyPr/>
          <a:lstStyle/>
          <a:p>
            <a:endParaRPr lang="en-US"/>
          </a:p>
        </p:txBody>
      </p:sp>
      <p:sp>
        <p:nvSpPr>
          <p:cNvPr id="3" name="Slide Number Placeholder 2">
            <a:extLst>
              <a:ext uri="{FF2B5EF4-FFF2-40B4-BE49-F238E27FC236}">
                <a16:creationId xmlns:a16="http://schemas.microsoft.com/office/drawing/2014/main" id="{18EC5EF7-7598-3B30-ABDC-E5F54C64F1FE}"/>
              </a:ext>
            </a:extLst>
          </p:cNvPr>
          <p:cNvSpPr>
            <a:spLocks noGrp="1"/>
          </p:cNvSpPr>
          <p:nvPr>
            <p:ph type="sldNum" sz="quarter" idx="17"/>
          </p:nvPr>
        </p:nvSpPr>
        <p:spPr/>
        <p:txBody>
          <a:bodyPr/>
          <a:lstStyle/>
          <a:p>
            <a:fld id="{23AA811B-2EBD-4900-905E-5BE206449611}" type="slidenum">
              <a:rPr lang="en-US" smtClean="0"/>
              <a:pPr/>
              <a:t>47</a:t>
            </a:fld>
            <a:endParaRPr lang="en-US"/>
          </a:p>
        </p:txBody>
      </p:sp>
      <p:sp>
        <p:nvSpPr>
          <p:cNvPr id="7" name="Picture Placeholder 6">
            <a:extLst>
              <a:ext uri="{FF2B5EF4-FFF2-40B4-BE49-F238E27FC236}">
                <a16:creationId xmlns:a16="http://schemas.microsoft.com/office/drawing/2014/main" id="{646F31AD-FE89-98E5-7310-1F26CD8B7049}"/>
              </a:ext>
            </a:extLst>
          </p:cNvPr>
          <p:cNvSpPr>
            <a:spLocks noGrp="1"/>
          </p:cNvSpPr>
          <p:nvPr>
            <p:ph type="pic" sz="quarter" idx="18"/>
          </p:nvPr>
        </p:nvSpPr>
        <p:spPr/>
        <p:txBody>
          <a:bodyPr/>
          <a:lstStyle/>
          <a:p>
            <a:endParaRPr lang="en-US"/>
          </a:p>
        </p:txBody>
      </p:sp>
      <p:sp>
        <p:nvSpPr>
          <p:cNvPr id="6" name="Title 5">
            <a:extLst>
              <a:ext uri="{FF2B5EF4-FFF2-40B4-BE49-F238E27FC236}">
                <a16:creationId xmlns:a16="http://schemas.microsoft.com/office/drawing/2014/main" id="{E33478CE-C0C0-56C5-6253-880F70BDBFDF}"/>
              </a:ext>
            </a:extLst>
          </p:cNvPr>
          <p:cNvSpPr>
            <a:spLocks noGrp="1"/>
          </p:cNvSpPr>
          <p:nvPr>
            <p:ph type="title"/>
          </p:nvPr>
        </p:nvSpPr>
        <p:spPr/>
        <p:txBody>
          <a:bodyPr/>
          <a:lstStyle/>
          <a:p>
            <a:r>
              <a:rPr lang="en-US"/>
              <a:t>Other Provisions</a:t>
            </a:r>
          </a:p>
        </p:txBody>
      </p:sp>
    </p:spTree>
    <p:extLst>
      <p:ext uri="{BB962C8B-B14F-4D97-AF65-F5344CB8AC3E}">
        <p14:creationId xmlns:p14="http://schemas.microsoft.com/office/powerpoint/2010/main" val="2634467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C3D3-54B7-3F6B-65D6-E23086821B0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FF8088-A09D-BFE5-A96F-CC78D7F8965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DDAF57BE-5A51-3AF3-DCD3-A12937BAEA21}"/>
              </a:ext>
            </a:extLst>
          </p:cNvPr>
          <p:cNvSpPr>
            <a:spLocks noGrp="1"/>
          </p:cNvSpPr>
          <p:nvPr>
            <p:ph type="sldNum" sz="quarter" idx="12"/>
          </p:nvPr>
        </p:nvSpPr>
        <p:spPr/>
        <p:txBody>
          <a:bodyPr/>
          <a:lstStyle/>
          <a:p>
            <a:fld id="{23AA811B-2EBD-4900-905E-5BE206449611}" type="slidenum">
              <a:rPr lang="en-US" smtClean="0"/>
              <a:pPr/>
              <a:t>48</a:t>
            </a:fld>
            <a:endParaRPr lang="en-US"/>
          </a:p>
        </p:txBody>
      </p:sp>
      <p:graphicFrame>
        <p:nvGraphicFramePr>
          <p:cNvPr id="4" name="Content Placeholder 20">
            <a:extLst>
              <a:ext uri="{FF2B5EF4-FFF2-40B4-BE49-F238E27FC236}">
                <a16:creationId xmlns:a16="http://schemas.microsoft.com/office/drawing/2014/main" id="{CC3329FD-3EF0-ACDB-59DF-6FA44D7B7688}"/>
              </a:ext>
            </a:extLst>
          </p:cNvPr>
          <p:cNvGraphicFramePr>
            <a:graphicFrameLocks noGrp="1"/>
          </p:cNvGraphicFramePr>
          <p:nvPr>
            <p:ph idx="1"/>
          </p:nvPr>
        </p:nvGraphicFramePr>
        <p:xfrm>
          <a:off x="361742" y="505888"/>
          <a:ext cx="11515412" cy="5354310"/>
        </p:xfrm>
        <a:graphic>
          <a:graphicData uri="http://schemas.openxmlformats.org/drawingml/2006/table">
            <a:tbl>
              <a:tblPr firstRow="1" bandRow="1">
                <a:tableStyleId>{3B4B98B0-60AC-42C2-AFA5-B58CD77FA1E5}</a:tableStyleId>
              </a:tblPr>
              <a:tblGrid>
                <a:gridCol w="6809234">
                  <a:extLst>
                    <a:ext uri="{9D8B030D-6E8A-4147-A177-3AD203B41FA5}">
                      <a16:colId xmlns:a16="http://schemas.microsoft.com/office/drawing/2014/main" val="2062520809"/>
                    </a:ext>
                  </a:extLst>
                </a:gridCol>
                <a:gridCol w="2581985">
                  <a:extLst>
                    <a:ext uri="{9D8B030D-6E8A-4147-A177-3AD203B41FA5}">
                      <a16:colId xmlns:a16="http://schemas.microsoft.com/office/drawing/2014/main" val="2045082800"/>
                    </a:ext>
                  </a:extLst>
                </a:gridCol>
                <a:gridCol w="2124193">
                  <a:extLst>
                    <a:ext uri="{9D8B030D-6E8A-4147-A177-3AD203B41FA5}">
                      <a16:colId xmlns:a16="http://schemas.microsoft.com/office/drawing/2014/main" val="2769710336"/>
                    </a:ext>
                  </a:extLst>
                </a:gridCol>
              </a:tblGrid>
              <a:tr h="517382">
                <a:tc>
                  <a:txBody>
                    <a:bodyPr/>
                    <a:lstStyle/>
                    <a:p>
                      <a:r>
                        <a:rPr lang="en-US" sz="1400" b="1"/>
                        <a:t>Change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Temporary or 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Effective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2619464"/>
                  </a:ext>
                </a:extLst>
              </a:tr>
              <a:tr h="362625">
                <a:tc>
                  <a:txBody>
                    <a:bodyPr/>
                    <a:lstStyle/>
                    <a:p>
                      <a:r>
                        <a:rPr lang="en-US" sz="1400" b="1" dirty="0"/>
                        <a:t>International Provisions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953720"/>
                  </a:ext>
                </a:extLst>
              </a:tr>
              <a:tr h="517382">
                <a:tc>
                  <a:txBody>
                    <a:bodyPr/>
                    <a:lstStyle/>
                    <a:p>
                      <a:r>
                        <a:rPr lang="en-US" sz="1400" dirty="0"/>
                        <a:t>Extends Global Intangible Low-Taxed Income (GILTI) deduction, reduces deduction to 40% (currently, 50%), renames to “Net CFC Tested Income,” and modifies 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a:t>After 12/31/2025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7426160"/>
                  </a:ext>
                </a:extLst>
              </a:tr>
              <a:tr h="517382">
                <a:tc>
                  <a:txBody>
                    <a:bodyPr/>
                    <a:lstStyle/>
                    <a:p>
                      <a:r>
                        <a:rPr lang="en-US" sz="1400" dirty="0"/>
                        <a:t>Extends Foreign-Derived Intangible Income (FDII) deduction, reduces deduction to 33.34% (currently, 37.5%), renames to Foreign-Derived Deduction Eligible Income, and modifies 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400" dirty="0"/>
                        <a:t>After 12/31/2025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162353"/>
                  </a:ext>
                </a:extLst>
              </a:tr>
              <a:tr h="356489">
                <a:tc>
                  <a:txBody>
                    <a:bodyPr/>
                    <a:lstStyle/>
                    <a:p>
                      <a:r>
                        <a:rPr lang="en-US" sz="1400" dirty="0"/>
                        <a:t>Extends Base Erosion Anti-Abuse Tax, increases rate to 10.5% (currently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After 12/31/2025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739920"/>
                  </a:ext>
                </a:extLst>
              </a:tr>
              <a:tr h="517382">
                <a:tc>
                  <a:txBody>
                    <a:bodyPr/>
                    <a:lstStyle/>
                    <a:p>
                      <a:r>
                        <a:rPr lang="en-US" sz="1400"/>
                        <a:t>Excludes services income from GILTI &amp; FDII for U.S. Virgin Island-based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Tax years beginning after enactment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68856"/>
                  </a:ext>
                </a:extLst>
              </a:tr>
              <a:tr h="517382">
                <a:tc>
                  <a:txBody>
                    <a:bodyPr/>
                    <a:lstStyle/>
                    <a:p>
                      <a:r>
                        <a:rPr lang="en-US" sz="1400"/>
                        <a:t>Creates 1% excise tax on the transfer of funds abroad (are exempt if using a transfer provider certified by the Treas. Sec.); applies to cash or cash equivalent transfers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After 12/31/2025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0220959"/>
                  </a:ext>
                </a:extLst>
              </a:tr>
              <a:tr h="368774">
                <a:tc>
                  <a:txBody>
                    <a:bodyPr/>
                    <a:lstStyle/>
                    <a:p>
                      <a:r>
                        <a:rPr lang="en-US" sz="1400" b="1"/>
                        <a:t>Non-Profit Provisions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314226"/>
                  </a:ext>
                </a:extLst>
              </a:tr>
              <a:tr h="517382">
                <a:tc>
                  <a:txBody>
                    <a:bodyPr/>
                    <a:lstStyle/>
                    <a:p>
                      <a:r>
                        <a:rPr lang="en-US" sz="1400"/>
                        <a:t>Creates a tiered excise tax on university endowments for certain private colleges and universities at rates of 1.4%, 4%, and 8%, depending on the value of assets/student enrolled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After 12/31/2025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038451"/>
                  </a:ext>
                </a:extLst>
              </a:tr>
              <a:tr h="517382">
                <a:tc>
                  <a:txBody>
                    <a:bodyPr/>
                    <a:lstStyle/>
                    <a:p>
                      <a:r>
                        <a:rPr lang="en-US" sz="1400"/>
                        <a:t>Applies the excess compensation tax to all covered employees of the nonprofit and any related entities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After 12/31/2025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564139"/>
                  </a:ext>
                </a:extLst>
              </a:tr>
            </a:tbl>
          </a:graphicData>
        </a:graphic>
      </p:graphicFrame>
    </p:spTree>
    <p:extLst>
      <p:ext uri="{BB962C8B-B14F-4D97-AF65-F5344CB8AC3E}">
        <p14:creationId xmlns:p14="http://schemas.microsoft.com/office/powerpoint/2010/main" val="1323837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E591A4-DB90-9844-0F82-A8069CB53CE9}"/>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44E938A8-9684-EA41-0EA9-A6BCC25CCF88}"/>
              </a:ext>
            </a:extLst>
          </p:cNvPr>
          <p:cNvSpPr>
            <a:spLocks noGrp="1"/>
          </p:cNvSpPr>
          <p:nvPr>
            <p:ph type="sldNum" sz="quarter" idx="12"/>
          </p:nvPr>
        </p:nvSpPr>
        <p:spPr/>
        <p:txBody>
          <a:bodyPr/>
          <a:lstStyle/>
          <a:p>
            <a:fld id="{23AA811B-2EBD-4900-905E-5BE206449611}" type="slidenum">
              <a:rPr lang="en-US" smtClean="0"/>
              <a:pPr/>
              <a:t>49</a:t>
            </a:fld>
            <a:endParaRPr lang="en-US" dirty="0"/>
          </a:p>
        </p:txBody>
      </p:sp>
      <p:sp>
        <p:nvSpPr>
          <p:cNvPr id="4" name="Title 3">
            <a:extLst>
              <a:ext uri="{FF2B5EF4-FFF2-40B4-BE49-F238E27FC236}">
                <a16:creationId xmlns:a16="http://schemas.microsoft.com/office/drawing/2014/main" id="{D72C120D-D550-10BA-1916-CD4C60E22820}"/>
              </a:ext>
            </a:extLst>
          </p:cNvPr>
          <p:cNvSpPr>
            <a:spLocks noGrp="1"/>
          </p:cNvSpPr>
          <p:nvPr>
            <p:ph type="title"/>
          </p:nvPr>
        </p:nvSpPr>
        <p:spPr/>
        <p:txBody>
          <a:bodyPr/>
          <a:lstStyle/>
          <a:p>
            <a:r>
              <a:rPr lang="en-US" dirty="0"/>
              <a:t>Secure Act 2.0</a:t>
            </a:r>
          </a:p>
        </p:txBody>
      </p:sp>
      <p:sp>
        <p:nvSpPr>
          <p:cNvPr id="5" name="Content Placeholder 4">
            <a:extLst>
              <a:ext uri="{FF2B5EF4-FFF2-40B4-BE49-F238E27FC236}">
                <a16:creationId xmlns:a16="http://schemas.microsoft.com/office/drawing/2014/main" id="{D8C94758-03AD-CE81-F2E6-D4E44D32F91A}"/>
              </a:ext>
            </a:extLst>
          </p:cNvPr>
          <p:cNvSpPr>
            <a:spLocks noGrp="1"/>
          </p:cNvSpPr>
          <p:nvPr>
            <p:ph idx="1"/>
          </p:nvPr>
        </p:nvSpPr>
        <p:spPr/>
        <p:txBody>
          <a:bodyPr/>
          <a:lstStyle/>
          <a:p>
            <a:pPr>
              <a:buFont typeface="Wingdings" panose="05000000000000000000" pitchFamily="2" charset="2"/>
              <a:buChar char="Ø"/>
            </a:pPr>
            <a:r>
              <a:rPr lang="en-US" b="1" dirty="0"/>
              <a:t>Higher Catch Up Contributions  </a:t>
            </a:r>
            <a:r>
              <a:rPr lang="en-US" dirty="0"/>
              <a:t>- beginning in 2025, individuals attaining ages 60-63 during the calendar year will be able to make catch up contributions of $11,250 in place of the normal $7,500</a:t>
            </a:r>
          </a:p>
          <a:p>
            <a:pPr>
              <a:buFont typeface="Wingdings" panose="05000000000000000000" pitchFamily="2" charset="2"/>
              <a:buChar char="Ø"/>
            </a:pPr>
            <a:endParaRPr lang="en-US" dirty="0"/>
          </a:p>
          <a:p>
            <a:pPr>
              <a:buFont typeface="Wingdings" panose="05000000000000000000" pitchFamily="2" charset="2"/>
              <a:buChar char="Ø"/>
            </a:pPr>
            <a:r>
              <a:rPr lang="en-US" b="1" dirty="0"/>
              <a:t>Roth Catch Up Contributions for High Earners </a:t>
            </a:r>
            <a:r>
              <a:rPr lang="en-US" dirty="0"/>
              <a:t>– beginning in 2026, if you earn more than $145,000 in the prior calendar year, all catch up contributions at age 50 or older will need to be made to a Roth account.  </a:t>
            </a:r>
          </a:p>
          <a:p>
            <a:pPr marL="0" indent="0">
              <a:buNone/>
            </a:pPr>
            <a:endParaRPr lang="en-US" dirty="0"/>
          </a:p>
          <a:p>
            <a:pPr lvl="1">
              <a:buFont typeface="Wingdings" panose="05000000000000000000" pitchFamily="2" charset="2"/>
              <a:buChar char="Ø"/>
            </a:pPr>
            <a:r>
              <a:rPr lang="en-US" dirty="0"/>
              <a:t>If employers do not have a Roth option – high earners will not be able to make catch up contributions</a:t>
            </a:r>
          </a:p>
          <a:p>
            <a:pPr>
              <a:buFont typeface="Wingdings" panose="05000000000000000000" pitchFamily="2" charset="2"/>
              <a:buChar char="Ø"/>
            </a:pPr>
            <a:endParaRPr lang="en-US" dirty="0"/>
          </a:p>
          <a:p>
            <a:r>
              <a:rPr lang="en-US" i="1" u="sng" dirty="0" err="1"/>
              <a:t>Takeway</a:t>
            </a:r>
            <a:r>
              <a:rPr lang="en-US" i="1" dirty="0"/>
              <a:t>: Both high income earners and employers should act in 2025 to model impacts, adjust plans, and communicate proactively.</a:t>
            </a:r>
          </a:p>
        </p:txBody>
      </p:sp>
    </p:spTree>
    <p:extLst>
      <p:ext uri="{BB962C8B-B14F-4D97-AF65-F5344CB8AC3E}">
        <p14:creationId xmlns:p14="http://schemas.microsoft.com/office/powerpoint/2010/main" val="110263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F892F-4B9D-2EBA-3A07-2F6661CB96A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65A91A-6BF0-6448-3449-2BA9B0918793}"/>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8CB08F33-6814-3EA7-7FB3-D6AA5A995E50}"/>
              </a:ext>
            </a:extLst>
          </p:cNvPr>
          <p:cNvSpPr>
            <a:spLocks noGrp="1"/>
          </p:cNvSpPr>
          <p:nvPr>
            <p:ph type="sldNum" sz="quarter" idx="12"/>
          </p:nvPr>
        </p:nvSpPr>
        <p:spPr/>
        <p:txBody>
          <a:bodyPr/>
          <a:lstStyle/>
          <a:p>
            <a:fld id="{23AA811B-2EBD-4900-905E-5BE206449611}" type="slidenum">
              <a:rPr lang="en-US" smtClean="0"/>
              <a:pPr/>
              <a:t>5</a:t>
            </a:fld>
            <a:endParaRPr lang="en-US"/>
          </a:p>
        </p:txBody>
      </p:sp>
      <p:sp>
        <p:nvSpPr>
          <p:cNvPr id="4" name="Title 3">
            <a:extLst>
              <a:ext uri="{FF2B5EF4-FFF2-40B4-BE49-F238E27FC236}">
                <a16:creationId xmlns:a16="http://schemas.microsoft.com/office/drawing/2014/main" id="{B33A012C-FBBA-D1E3-011B-A70DF14120E1}"/>
              </a:ext>
            </a:extLst>
          </p:cNvPr>
          <p:cNvSpPr>
            <a:spLocks noGrp="1"/>
          </p:cNvSpPr>
          <p:nvPr>
            <p:ph type="title"/>
          </p:nvPr>
        </p:nvSpPr>
        <p:spPr/>
        <p:txBody>
          <a:bodyPr/>
          <a:lstStyle/>
          <a:p>
            <a:r>
              <a:rPr lang="en-US" sz="2800"/>
              <a:t>IRC Sec. 174A – Domestic Research and Experimental Expenditures (Continued) </a:t>
            </a:r>
          </a:p>
        </p:txBody>
      </p:sp>
      <p:sp>
        <p:nvSpPr>
          <p:cNvPr id="5" name="Content Placeholder 4">
            <a:extLst>
              <a:ext uri="{FF2B5EF4-FFF2-40B4-BE49-F238E27FC236}">
                <a16:creationId xmlns:a16="http://schemas.microsoft.com/office/drawing/2014/main" id="{0CE80DB0-AB6E-73CB-C9D8-A3E09EB862D0}"/>
              </a:ext>
            </a:extLst>
          </p:cNvPr>
          <p:cNvSpPr>
            <a:spLocks noGrp="1"/>
          </p:cNvSpPr>
          <p:nvPr>
            <p:ph idx="1"/>
          </p:nvPr>
        </p:nvSpPr>
        <p:spPr>
          <a:xfrm>
            <a:off x="359400" y="1430338"/>
            <a:ext cx="11473200" cy="5117184"/>
          </a:xfrm>
        </p:spPr>
        <p:txBody>
          <a:bodyPr/>
          <a:lstStyle/>
          <a:p>
            <a:r>
              <a:rPr lang="en-US" sz="1750" dirty="0"/>
              <a:t>R&amp;E expenses related to research conducted </a:t>
            </a:r>
            <a:r>
              <a:rPr lang="en-US" sz="1750" i="1" dirty="0"/>
              <a:t>outside</a:t>
            </a:r>
            <a:r>
              <a:rPr lang="en-US" sz="1750" dirty="0"/>
              <a:t> the U.S. must continue to be capitalized over 15 years under IRC Sec. 174. </a:t>
            </a:r>
          </a:p>
          <a:p>
            <a:endParaRPr lang="en-US" sz="1750" dirty="0"/>
          </a:p>
          <a:p>
            <a:pPr marL="0" indent="0">
              <a:buNone/>
            </a:pPr>
            <a:r>
              <a:rPr lang="en-US" sz="1750" b="1" u="sng" dirty="0"/>
              <a:t>Other Changes Related to Sec. 174A</a:t>
            </a:r>
            <a:r>
              <a:rPr lang="en-US" sz="1750" dirty="0"/>
              <a:t>:</a:t>
            </a:r>
            <a:endParaRPr lang="en-US" sz="1750" u="sng" dirty="0"/>
          </a:p>
          <a:p>
            <a:pPr lvl="1">
              <a:buFont typeface="Wingdings" panose="05000000000000000000" pitchFamily="2" charset="2"/>
              <a:buChar char="§"/>
            </a:pPr>
            <a:r>
              <a:rPr lang="en-US" sz="1750" dirty="0"/>
              <a:t> Taxpayers with average annual gross receipts of $31M or less for the first taxable year beginning after December 31, 2024, will be eligible to make election to apply the change retroactively for tax years beginning after December 31, 2021. Taxpayers will be required to file amended returns for each taxable year affected by the election, which will be treated as a change in accounting method. This election must be made on an amended return no later than July 4, 2026. </a:t>
            </a:r>
          </a:p>
          <a:p>
            <a:pPr lvl="1">
              <a:buFont typeface="Wingdings" panose="05000000000000000000" pitchFamily="2" charset="2"/>
              <a:buChar char="§"/>
            </a:pPr>
            <a:r>
              <a:rPr lang="en-US" sz="1750" dirty="0"/>
              <a:t> All taxpayers, regardless of size, will be eligible to deduct the remaining unamortized domestic R&amp;E costs from taxable years beginning after December 31, 2021, and before January 1, 2025, over a 1- or 2-taxable year period. </a:t>
            </a:r>
          </a:p>
          <a:p>
            <a:pPr lvl="1">
              <a:buFont typeface="Wingdings" panose="05000000000000000000" pitchFamily="2" charset="2"/>
              <a:buChar char="§"/>
            </a:pPr>
            <a:endParaRPr lang="en-US" sz="1750" dirty="0"/>
          </a:p>
          <a:p>
            <a:pPr lvl="2">
              <a:buFont typeface="Wingdings" panose="05000000000000000000" pitchFamily="2" charset="2"/>
              <a:buChar char="q"/>
            </a:pPr>
            <a:r>
              <a:rPr lang="en-US" sz="1750" dirty="0"/>
              <a:t> </a:t>
            </a:r>
            <a:r>
              <a:rPr lang="en-US" sz="1750" b="1" i="1" u="sng" dirty="0"/>
              <a:t>Takeaway</a:t>
            </a:r>
            <a:r>
              <a:rPr lang="en-US" sz="1750" i="1" dirty="0"/>
              <a:t>: Sec. 174A is very beneficial for domestic businesses, allowing immediate deductions for qualifying R&amp;E costs and providing businesses with greater control over cash flow, tax planning, and investment decisions. Smaller businesses should benefit from the accelerating amortization expenses. Clients should be wary of the available elections and the required accounting method changes, as amending may result in a less favorable outcome.</a:t>
            </a:r>
            <a:endParaRPr lang="en-US" sz="1750" dirty="0"/>
          </a:p>
          <a:p>
            <a:endParaRPr lang="en-US" sz="1800" dirty="0"/>
          </a:p>
          <a:p>
            <a:endParaRPr lang="en-US" sz="1800" dirty="0"/>
          </a:p>
          <a:p>
            <a:endParaRPr lang="en-US" sz="2000" dirty="0"/>
          </a:p>
          <a:p>
            <a:endParaRPr lang="en-US" sz="2000" dirty="0"/>
          </a:p>
          <a:p>
            <a:endParaRPr lang="en-US" sz="2000" dirty="0"/>
          </a:p>
          <a:p>
            <a:endParaRPr lang="en-US" sz="2000" dirty="0"/>
          </a:p>
          <a:p>
            <a:endParaRPr lang="en-US" sz="2000" dirty="0"/>
          </a:p>
          <a:p>
            <a:pPr marL="360000" lvl="2" indent="0">
              <a:buNone/>
            </a:pPr>
            <a:endParaRPr lang="en-US" sz="2000" dirty="0"/>
          </a:p>
        </p:txBody>
      </p:sp>
    </p:spTree>
    <p:extLst>
      <p:ext uri="{BB962C8B-B14F-4D97-AF65-F5344CB8AC3E}">
        <p14:creationId xmlns:p14="http://schemas.microsoft.com/office/powerpoint/2010/main" val="751995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48323-2950-5FDE-EBE5-FF977ADDC0A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22A87C-F7C3-B2B9-BF5F-C88FDC728CF5}"/>
              </a:ext>
            </a:extLst>
          </p:cNvPr>
          <p:cNvSpPr>
            <a:spLocks noGrp="1"/>
          </p:cNvSpPr>
          <p:nvPr>
            <p:ph type="ftr" sz="quarter" idx="16"/>
          </p:nvPr>
        </p:nvSpPr>
        <p:spPr/>
        <p:txBody>
          <a:bodyPr/>
          <a:lstStyle/>
          <a:p>
            <a:endParaRPr lang="en-US"/>
          </a:p>
        </p:txBody>
      </p:sp>
      <p:sp>
        <p:nvSpPr>
          <p:cNvPr id="3" name="Slide Number Placeholder 2">
            <a:extLst>
              <a:ext uri="{FF2B5EF4-FFF2-40B4-BE49-F238E27FC236}">
                <a16:creationId xmlns:a16="http://schemas.microsoft.com/office/drawing/2014/main" id="{B862EF5B-6F19-97D6-F648-66CB911F734B}"/>
              </a:ext>
            </a:extLst>
          </p:cNvPr>
          <p:cNvSpPr>
            <a:spLocks noGrp="1"/>
          </p:cNvSpPr>
          <p:nvPr>
            <p:ph type="sldNum" sz="quarter" idx="17"/>
          </p:nvPr>
        </p:nvSpPr>
        <p:spPr/>
        <p:txBody>
          <a:bodyPr/>
          <a:lstStyle/>
          <a:p>
            <a:fld id="{23AA811B-2EBD-4900-905E-5BE206449611}" type="slidenum">
              <a:rPr lang="en-US" smtClean="0"/>
              <a:pPr/>
              <a:t>50</a:t>
            </a:fld>
            <a:endParaRPr lang="en-US"/>
          </a:p>
        </p:txBody>
      </p:sp>
      <p:sp>
        <p:nvSpPr>
          <p:cNvPr id="7" name="Picture Placeholder 6">
            <a:extLst>
              <a:ext uri="{FF2B5EF4-FFF2-40B4-BE49-F238E27FC236}">
                <a16:creationId xmlns:a16="http://schemas.microsoft.com/office/drawing/2014/main" id="{D25B613E-AF45-BE67-2063-42CC169C717F}"/>
              </a:ext>
            </a:extLst>
          </p:cNvPr>
          <p:cNvSpPr>
            <a:spLocks noGrp="1"/>
          </p:cNvSpPr>
          <p:nvPr>
            <p:ph type="pic" sz="quarter" idx="18"/>
          </p:nvPr>
        </p:nvSpPr>
        <p:spPr/>
        <p:txBody>
          <a:bodyPr/>
          <a:lstStyle/>
          <a:p>
            <a:endParaRPr lang="en-US"/>
          </a:p>
        </p:txBody>
      </p:sp>
      <p:sp>
        <p:nvSpPr>
          <p:cNvPr id="6" name="Title 5">
            <a:extLst>
              <a:ext uri="{FF2B5EF4-FFF2-40B4-BE49-F238E27FC236}">
                <a16:creationId xmlns:a16="http://schemas.microsoft.com/office/drawing/2014/main" id="{331A89D2-95C8-BCF3-DBFE-01C4F774E851}"/>
              </a:ext>
            </a:extLst>
          </p:cNvPr>
          <p:cNvSpPr>
            <a:spLocks noGrp="1"/>
          </p:cNvSpPr>
          <p:nvPr>
            <p:ph type="title"/>
          </p:nvPr>
        </p:nvSpPr>
        <p:spPr/>
        <p:txBody>
          <a:bodyPr/>
          <a:lstStyle/>
          <a:p>
            <a:r>
              <a:rPr lang="en-US" dirty="0"/>
              <a:t>Louisiana Update</a:t>
            </a:r>
          </a:p>
        </p:txBody>
      </p:sp>
    </p:spTree>
    <p:extLst>
      <p:ext uri="{BB962C8B-B14F-4D97-AF65-F5344CB8AC3E}">
        <p14:creationId xmlns:p14="http://schemas.microsoft.com/office/powerpoint/2010/main" val="3837810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5FCFBB-4EB4-FB0C-E7A3-CF9390B6E622}"/>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0A75C54F-AEBC-BEBB-5F20-D5A7100EFA4B}"/>
              </a:ext>
            </a:extLst>
          </p:cNvPr>
          <p:cNvSpPr>
            <a:spLocks noGrp="1"/>
          </p:cNvSpPr>
          <p:nvPr>
            <p:ph type="sldNum" sz="quarter" idx="12"/>
          </p:nvPr>
        </p:nvSpPr>
        <p:spPr/>
        <p:txBody>
          <a:bodyPr/>
          <a:lstStyle/>
          <a:p>
            <a:fld id="{23AA811B-2EBD-4900-905E-5BE206449611}" type="slidenum">
              <a:rPr lang="en-US" smtClean="0"/>
              <a:pPr/>
              <a:t>51</a:t>
            </a:fld>
            <a:endParaRPr lang="en-US" dirty="0"/>
          </a:p>
        </p:txBody>
      </p:sp>
      <p:sp>
        <p:nvSpPr>
          <p:cNvPr id="4" name="Title 3">
            <a:extLst>
              <a:ext uri="{FF2B5EF4-FFF2-40B4-BE49-F238E27FC236}">
                <a16:creationId xmlns:a16="http://schemas.microsoft.com/office/drawing/2014/main" id="{95F4123E-1F6A-CA04-F2BE-A842306B8D39}"/>
              </a:ext>
            </a:extLst>
          </p:cNvPr>
          <p:cNvSpPr>
            <a:spLocks noGrp="1"/>
          </p:cNvSpPr>
          <p:nvPr>
            <p:ph type="title"/>
          </p:nvPr>
        </p:nvSpPr>
        <p:spPr/>
        <p:txBody>
          <a:bodyPr/>
          <a:lstStyle/>
          <a:p>
            <a:r>
              <a:rPr lang="en-US" dirty="0"/>
              <a:t>Act 11 (HB 10) (3</a:t>
            </a:r>
            <a:r>
              <a:rPr lang="en-US" baseline="30000" dirty="0"/>
              <a:t>rd</a:t>
            </a:r>
            <a:r>
              <a:rPr lang="en-US" dirty="0"/>
              <a:t> Special Session)</a:t>
            </a:r>
            <a:br>
              <a:rPr lang="en-US" dirty="0"/>
            </a:br>
            <a:r>
              <a:rPr lang="en-US" sz="2800" dirty="0"/>
              <a:t>Individual Income Tax</a:t>
            </a:r>
          </a:p>
        </p:txBody>
      </p:sp>
      <p:sp>
        <p:nvSpPr>
          <p:cNvPr id="5" name="Content Placeholder 4">
            <a:extLst>
              <a:ext uri="{FF2B5EF4-FFF2-40B4-BE49-F238E27FC236}">
                <a16:creationId xmlns:a16="http://schemas.microsoft.com/office/drawing/2014/main" id="{26ECFA93-41DC-A1ED-11DB-BD43DB6F101D}"/>
              </a:ext>
            </a:extLst>
          </p:cNvPr>
          <p:cNvSpPr>
            <a:spLocks noGrp="1"/>
          </p:cNvSpPr>
          <p:nvPr>
            <p:ph idx="1"/>
          </p:nvPr>
        </p:nvSpPr>
        <p:spPr/>
        <p:txBody>
          <a:bodyPr/>
          <a:lstStyle/>
          <a:p>
            <a:pPr marL="0" marR="0" lvl="0" indent="0">
              <a:spcBef>
                <a:spcPts val="0"/>
              </a:spcBef>
              <a:spcAft>
                <a:spcPts val="600"/>
              </a:spcAft>
              <a:buNone/>
            </a:pPr>
            <a:r>
              <a:rPr lang="en-US" sz="2400" dirty="0">
                <a:effectLst/>
                <a:latin typeface="Segoe UI" panose="020B0502040204020203" pitchFamily="34" charset="0"/>
                <a:ea typeface="Calibri" panose="020F0502020204030204" pitchFamily="34" charset="0"/>
              </a:rPr>
              <a:t>Changes are effective for tax years beginning on or after January 1, 2025.</a:t>
            </a:r>
          </a:p>
          <a:p>
            <a:pPr marR="0" lvl="0">
              <a:spcBef>
                <a:spcPts val="0"/>
              </a:spcBef>
              <a:spcAft>
                <a:spcPts val="600"/>
              </a:spcAft>
              <a:buFont typeface="Wingdings" panose="05000000000000000000" pitchFamily="2" charset="2"/>
              <a:buChar char="Ø"/>
            </a:pPr>
            <a:r>
              <a:rPr lang="en-US" sz="2000" dirty="0">
                <a:effectLst/>
                <a:latin typeface="Segoe UI" panose="020B0502040204020203" pitchFamily="34" charset="0"/>
                <a:ea typeface="Calibri" panose="020F0502020204030204" pitchFamily="34" charset="0"/>
              </a:rPr>
              <a:t>The tax rate has been changed to a 3% flat tax.</a:t>
            </a:r>
          </a:p>
          <a:p>
            <a:pPr marR="0" lvl="0">
              <a:spcBef>
                <a:spcPts val="0"/>
              </a:spcBef>
              <a:spcAft>
                <a:spcPts val="600"/>
              </a:spcAft>
              <a:buFont typeface="Wingdings" panose="05000000000000000000" pitchFamily="2" charset="2"/>
              <a:buChar char="Ø"/>
            </a:pPr>
            <a:r>
              <a:rPr lang="en-US" sz="2000" dirty="0">
                <a:effectLst/>
                <a:latin typeface="Segoe UI" panose="020B0502040204020203" pitchFamily="34" charset="0"/>
                <a:ea typeface="Calibri" panose="020F0502020204030204" pitchFamily="34" charset="0"/>
              </a:rPr>
              <a:t>Personal exemptions have been raised and now operate like the federal standard deduction.</a:t>
            </a:r>
          </a:p>
          <a:p>
            <a:pPr marR="0" lvl="0">
              <a:spcBef>
                <a:spcPts val="0"/>
              </a:spcBef>
              <a:spcAft>
                <a:spcPts val="600"/>
              </a:spcAft>
              <a:buFont typeface="Wingdings" panose="05000000000000000000" pitchFamily="2" charset="2"/>
              <a:buChar char="Ø"/>
            </a:pPr>
            <a:r>
              <a:rPr lang="en-US" sz="2000" dirty="0">
                <a:effectLst/>
                <a:latin typeface="Segoe UI" panose="020B0502040204020203" pitchFamily="34" charset="0"/>
                <a:ea typeface="Calibri" panose="020F0502020204030204" pitchFamily="34" charset="0"/>
              </a:rPr>
              <a:t>Standard deductions are:</a:t>
            </a:r>
          </a:p>
          <a:p>
            <a:pPr marL="514350" marR="0" lvl="1" indent="-285750">
              <a:spcBef>
                <a:spcPts val="0"/>
              </a:spcBef>
              <a:spcAft>
                <a:spcPts val="600"/>
              </a:spcAft>
              <a:buFont typeface="Wingdings" panose="05000000000000000000" pitchFamily="2" charset="2"/>
              <a:buChar char="Ø"/>
            </a:pPr>
            <a:r>
              <a:rPr lang="en-US" sz="1800" dirty="0">
                <a:effectLst/>
                <a:latin typeface="Segoe UI" panose="020B0502040204020203" pitchFamily="34" charset="0"/>
                <a:ea typeface="Calibri" panose="020F0502020204030204" pitchFamily="34" charset="0"/>
              </a:rPr>
              <a:t>$12,500 for single and married filing separately</a:t>
            </a:r>
          </a:p>
          <a:p>
            <a:pPr marL="514350" marR="0" lvl="1" indent="-285750">
              <a:spcBef>
                <a:spcPts val="0"/>
              </a:spcBef>
              <a:spcAft>
                <a:spcPts val="600"/>
              </a:spcAft>
              <a:buFont typeface="Wingdings" panose="05000000000000000000" pitchFamily="2" charset="2"/>
              <a:buChar char="Ø"/>
            </a:pPr>
            <a:r>
              <a:rPr lang="en-US" sz="1800" dirty="0">
                <a:effectLst/>
                <a:latin typeface="Segoe UI" panose="020B0502040204020203" pitchFamily="34" charset="0"/>
                <a:ea typeface="Calibri" panose="020F0502020204030204" pitchFamily="34" charset="0"/>
              </a:rPr>
              <a:t>$25,000 for married filing jointly, qualified surviving spouses and head of household</a:t>
            </a:r>
          </a:p>
          <a:p>
            <a:pPr marL="514350" marR="0" lvl="1" indent="-285750">
              <a:spcBef>
                <a:spcPts val="0"/>
              </a:spcBef>
              <a:spcAft>
                <a:spcPts val="600"/>
              </a:spcAft>
              <a:buFont typeface="Wingdings" panose="05000000000000000000" pitchFamily="2" charset="2"/>
              <a:buChar char="Ø"/>
            </a:pPr>
            <a:r>
              <a:rPr lang="en-US" sz="1800" dirty="0">
                <a:effectLst/>
                <a:latin typeface="Segoe UI" panose="020B0502040204020203" pitchFamily="34" charset="0"/>
                <a:ea typeface="Calibri" panose="020F0502020204030204" pitchFamily="34" charset="0"/>
              </a:rPr>
              <a:t>Deductions be adjusted annually beginning on 1/1/26 for the CPI for the previous calendar year.</a:t>
            </a:r>
          </a:p>
          <a:p>
            <a:pPr marL="514350" lvl="1" indent="-285750">
              <a:buFont typeface="Wingdings" panose="05000000000000000000" pitchFamily="2" charset="2"/>
              <a:buChar char="Ø"/>
            </a:pPr>
            <a:r>
              <a:rPr lang="en-US" sz="1800" dirty="0">
                <a:latin typeface="Segoe UI" panose="020B0502040204020203" pitchFamily="34" charset="0"/>
              </a:rPr>
              <a:t>The exempt amount of pension or annuity income is increased to $12,000 from the current $6,000 </a:t>
            </a:r>
          </a:p>
          <a:p>
            <a:endParaRPr lang="en-US" sz="3200" dirty="0"/>
          </a:p>
        </p:txBody>
      </p:sp>
    </p:spTree>
    <p:extLst>
      <p:ext uri="{BB962C8B-B14F-4D97-AF65-F5344CB8AC3E}">
        <p14:creationId xmlns:p14="http://schemas.microsoft.com/office/powerpoint/2010/main" val="2955019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2DDF37-8F70-765C-F174-E8CF1654F3F5}"/>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562982A8-5FF1-56E7-289B-0D254266852E}"/>
              </a:ext>
            </a:extLst>
          </p:cNvPr>
          <p:cNvSpPr>
            <a:spLocks noGrp="1"/>
          </p:cNvSpPr>
          <p:nvPr>
            <p:ph type="sldNum" sz="quarter" idx="12"/>
          </p:nvPr>
        </p:nvSpPr>
        <p:spPr/>
        <p:txBody>
          <a:bodyPr/>
          <a:lstStyle/>
          <a:p>
            <a:fld id="{23AA811B-2EBD-4900-905E-5BE206449611}" type="slidenum">
              <a:rPr lang="en-US" smtClean="0"/>
              <a:pPr/>
              <a:t>52</a:t>
            </a:fld>
            <a:endParaRPr lang="en-US" dirty="0"/>
          </a:p>
        </p:txBody>
      </p:sp>
      <p:sp>
        <p:nvSpPr>
          <p:cNvPr id="4" name="Title 3">
            <a:extLst>
              <a:ext uri="{FF2B5EF4-FFF2-40B4-BE49-F238E27FC236}">
                <a16:creationId xmlns:a16="http://schemas.microsoft.com/office/drawing/2014/main" id="{DE21CFCD-E31F-4286-F961-946C97721A4C}"/>
              </a:ext>
            </a:extLst>
          </p:cNvPr>
          <p:cNvSpPr>
            <a:spLocks noGrp="1"/>
          </p:cNvSpPr>
          <p:nvPr>
            <p:ph type="title"/>
          </p:nvPr>
        </p:nvSpPr>
        <p:spPr/>
        <p:txBody>
          <a:bodyPr/>
          <a:lstStyle/>
          <a:p>
            <a:r>
              <a:rPr lang="en-US" dirty="0"/>
              <a:t>Act 11 (HB 10) (3</a:t>
            </a:r>
            <a:r>
              <a:rPr lang="en-US" baseline="30000" dirty="0"/>
              <a:t>rd</a:t>
            </a:r>
            <a:r>
              <a:rPr lang="en-US" dirty="0"/>
              <a:t> Special Session)</a:t>
            </a:r>
            <a:br>
              <a:rPr lang="en-US" dirty="0"/>
            </a:br>
            <a:r>
              <a:rPr lang="en-US" sz="2800" dirty="0"/>
              <a:t>Individual Income Tax – Capital Gains </a:t>
            </a:r>
            <a:r>
              <a:rPr lang="en-US" sz="3200" dirty="0"/>
              <a:t>and Depreciation </a:t>
            </a:r>
            <a:endParaRPr lang="en-US" dirty="0"/>
          </a:p>
        </p:txBody>
      </p:sp>
      <p:sp>
        <p:nvSpPr>
          <p:cNvPr id="5" name="Content Placeholder 4">
            <a:extLst>
              <a:ext uri="{FF2B5EF4-FFF2-40B4-BE49-F238E27FC236}">
                <a16:creationId xmlns:a16="http://schemas.microsoft.com/office/drawing/2014/main" id="{3C780CC3-24A3-D0A0-50CD-4F6CDF9FFA88}"/>
              </a:ext>
            </a:extLst>
          </p:cNvPr>
          <p:cNvSpPr>
            <a:spLocks noGrp="1"/>
          </p:cNvSpPr>
          <p:nvPr>
            <p:ph idx="1"/>
          </p:nvPr>
        </p:nvSpPr>
        <p:spPr/>
        <p:txBody>
          <a:bodyPr/>
          <a:lstStyle/>
          <a:p>
            <a:pPr>
              <a:lnSpc>
                <a:spcPct val="120000"/>
              </a:lnSpc>
              <a:buFont typeface="Wingdings" panose="05000000000000000000" pitchFamily="2" charset="2"/>
              <a:buChar char="Ø"/>
            </a:pPr>
            <a:r>
              <a:rPr lang="en-US" sz="1800" dirty="0">
                <a:latin typeface="Segoe UI" panose="020B0502040204020203" pitchFamily="34" charset="0"/>
                <a:ea typeface="Calibri" panose="020F0502020204030204" pitchFamily="34" charset="0"/>
              </a:rPr>
              <a:t>Net capital gains deduction is repealed.</a:t>
            </a:r>
          </a:p>
          <a:p>
            <a:pPr>
              <a:lnSpc>
                <a:spcPct val="120000"/>
              </a:lnSpc>
              <a:buFont typeface="Wingdings" panose="05000000000000000000" pitchFamily="2" charset="2"/>
              <a:buChar char="Ø"/>
            </a:pPr>
            <a:endParaRPr lang="en-US" sz="1000" dirty="0">
              <a:effectLst/>
              <a:latin typeface="Segoe UI" panose="020B0502040204020203" pitchFamily="34" charset="0"/>
              <a:ea typeface="Calibri" panose="020F0502020204030204" pitchFamily="34" charset="0"/>
            </a:endParaRPr>
          </a:p>
          <a:p>
            <a:pPr>
              <a:lnSpc>
                <a:spcPct val="120000"/>
              </a:lnSpc>
              <a:buFont typeface="Wingdings" panose="05000000000000000000" pitchFamily="2" charset="2"/>
              <a:buChar char="Ø"/>
            </a:pPr>
            <a:r>
              <a:rPr lang="en-US" sz="1800" dirty="0">
                <a:effectLst/>
                <a:latin typeface="Segoe UI" panose="020B0502040204020203" pitchFamily="34" charset="0"/>
                <a:ea typeface="Calibri" panose="020F0502020204030204" pitchFamily="34" charset="0"/>
              </a:rPr>
              <a:t>Authorizes a bonus depreciation deduction for qualified property or qualified improvement property and a bonus amortization deduction for research and experimental expenditures, at the election of the taxpayer, for costs of qualified property, qualified improvement property, and research and experimental expenditures. “Bonus depreciation” and “bonus amortization” mean methods to recover costs for expenditures in depreciable or amortizable business assets by immediately deducting the cost of the expenditures in the tax year in which the property is placed in service, or the expenditure is paid or incurred.</a:t>
            </a:r>
          </a:p>
          <a:p>
            <a:pPr marL="465750" lvl="2" indent="-285750">
              <a:lnSpc>
                <a:spcPct val="120000"/>
              </a:lnSpc>
              <a:buFont typeface="Wingdings" panose="05000000000000000000" pitchFamily="2" charset="2"/>
              <a:buChar char="Ø"/>
            </a:pPr>
            <a:r>
              <a:rPr lang="en-US" sz="1400" dirty="0">
                <a:effectLst/>
                <a:latin typeface="Segoe UI" panose="020B0502040204020203" pitchFamily="34" charset="0"/>
                <a:ea typeface="Calibri" panose="020F0502020204030204" pitchFamily="34" charset="0"/>
              </a:rPr>
              <a:t>Prohibits any depreciation claimed from duplicating any depreciation or bonus depreciation allowable on the federal income tax return of the taxpayer for the taxable year.</a:t>
            </a:r>
          </a:p>
          <a:p>
            <a:pPr marL="465750" lvl="2" indent="-285750">
              <a:lnSpc>
                <a:spcPct val="120000"/>
              </a:lnSpc>
              <a:buFont typeface="Wingdings" panose="05000000000000000000" pitchFamily="2" charset="2"/>
              <a:buChar char="Ø"/>
            </a:pPr>
            <a:r>
              <a:rPr lang="en-US" sz="1400" dirty="0">
                <a:effectLst/>
                <a:latin typeface="Segoe UI" panose="020B0502040204020203" pitchFamily="34" charset="0"/>
                <a:ea typeface="Calibri" panose="020F0502020204030204" pitchFamily="34" charset="0"/>
              </a:rPr>
              <a:t>Requires federal gross income to be increased by the amount of depreciation or amortization claimed under the Internal Revenue Code (IRC) for the qualified property, qualified improvement property, and research and experimental expenditures for which bonus depreciation has been claimed for taxable periods subsequent to the tax year in which the election has been made. </a:t>
            </a:r>
          </a:p>
          <a:p>
            <a:pPr marL="465750" lvl="2" indent="-285750">
              <a:lnSpc>
                <a:spcPct val="120000"/>
              </a:lnSpc>
              <a:buFont typeface="Wingdings" panose="05000000000000000000" pitchFamily="2" charset="2"/>
              <a:buChar char="Ø"/>
            </a:pPr>
            <a:r>
              <a:rPr lang="en-US" sz="1400" dirty="0">
                <a:effectLst/>
                <a:latin typeface="Segoe UI" panose="020B0502040204020203" pitchFamily="34" charset="0"/>
                <a:ea typeface="Calibri" panose="020F0502020204030204" pitchFamily="34" charset="0"/>
              </a:rPr>
              <a:t>Prohibits proposed law from being construed to allow as an expense the excess of 100% of the cost of property or expenditures.</a:t>
            </a:r>
          </a:p>
          <a:p>
            <a:endParaRPr lang="en-US" dirty="0"/>
          </a:p>
        </p:txBody>
      </p:sp>
    </p:spTree>
    <p:extLst>
      <p:ext uri="{BB962C8B-B14F-4D97-AF65-F5344CB8AC3E}">
        <p14:creationId xmlns:p14="http://schemas.microsoft.com/office/powerpoint/2010/main" val="152517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6161FF-532A-B519-B5EF-632DDA5E75FA}"/>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A8A2C300-53B4-0C9C-F330-D2EB5498834B}"/>
              </a:ext>
            </a:extLst>
          </p:cNvPr>
          <p:cNvSpPr>
            <a:spLocks noGrp="1"/>
          </p:cNvSpPr>
          <p:nvPr>
            <p:ph type="sldNum" sz="quarter" idx="12"/>
          </p:nvPr>
        </p:nvSpPr>
        <p:spPr/>
        <p:txBody>
          <a:bodyPr/>
          <a:lstStyle/>
          <a:p>
            <a:fld id="{23AA811B-2EBD-4900-905E-5BE206449611}" type="slidenum">
              <a:rPr lang="en-US" smtClean="0"/>
              <a:pPr/>
              <a:t>53</a:t>
            </a:fld>
            <a:endParaRPr lang="en-US" dirty="0"/>
          </a:p>
        </p:txBody>
      </p:sp>
      <p:sp>
        <p:nvSpPr>
          <p:cNvPr id="4" name="Title 3">
            <a:extLst>
              <a:ext uri="{FF2B5EF4-FFF2-40B4-BE49-F238E27FC236}">
                <a16:creationId xmlns:a16="http://schemas.microsoft.com/office/drawing/2014/main" id="{0ECA08BF-3E59-323B-5F24-73260D746112}"/>
              </a:ext>
            </a:extLst>
          </p:cNvPr>
          <p:cNvSpPr>
            <a:spLocks noGrp="1"/>
          </p:cNvSpPr>
          <p:nvPr>
            <p:ph type="title"/>
          </p:nvPr>
        </p:nvSpPr>
        <p:spPr/>
        <p:txBody>
          <a:bodyPr/>
          <a:lstStyle/>
          <a:p>
            <a:r>
              <a:rPr lang="en-US" dirty="0"/>
              <a:t>Act 5 (HB 2) (3</a:t>
            </a:r>
            <a:r>
              <a:rPr lang="en-US" baseline="30000" dirty="0"/>
              <a:t>rd</a:t>
            </a:r>
            <a:r>
              <a:rPr lang="en-US" dirty="0"/>
              <a:t> Special Session)</a:t>
            </a:r>
            <a:br>
              <a:rPr lang="en-US" dirty="0"/>
            </a:br>
            <a:r>
              <a:rPr lang="en-US" sz="2800" dirty="0"/>
              <a:t>Corporate Income Tax</a:t>
            </a:r>
            <a:endParaRPr lang="en-US" dirty="0"/>
          </a:p>
        </p:txBody>
      </p:sp>
      <p:sp>
        <p:nvSpPr>
          <p:cNvPr id="5" name="Content Placeholder 4">
            <a:extLst>
              <a:ext uri="{FF2B5EF4-FFF2-40B4-BE49-F238E27FC236}">
                <a16:creationId xmlns:a16="http://schemas.microsoft.com/office/drawing/2014/main" id="{7B632389-017D-A669-CCEC-A332FE95F593}"/>
              </a:ext>
            </a:extLst>
          </p:cNvPr>
          <p:cNvSpPr>
            <a:spLocks noGrp="1"/>
          </p:cNvSpPr>
          <p:nvPr>
            <p:ph idx="1"/>
          </p:nvPr>
        </p:nvSpPr>
        <p:spPr>
          <a:xfrm>
            <a:off x="359999" y="1612800"/>
            <a:ext cx="11585816" cy="4525200"/>
          </a:xfrm>
        </p:spPr>
        <p:txBody>
          <a:bodyPr/>
          <a:lstStyle/>
          <a:p>
            <a:pPr marR="0" lvl="0">
              <a:lnSpc>
                <a:spcPct val="120000"/>
              </a:lnSpc>
              <a:spcBef>
                <a:spcPts val="0"/>
              </a:spcBef>
              <a:spcAft>
                <a:spcPts val="600"/>
              </a:spcAft>
              <a:buFont typeface="Wingdings" panose="05000000000000000000" pitchFamily="2" charset="2"/>
              <a:buChar char="Ø"/>
            </a:pPr>
            <a:r>
              <a:rPr lang="en-US" sz="2400" dirty="0">
                <a:effectLst/>
                <a:latin typeface="Segoe UI" panose="020B0502040204020203" pitchFamily="34" charset="0"/>
                <a:ea typeface="Calibri" panose="020F0502020204030204" pitchFamily="34" charset="0"/>
              </a:rPr>
              <a:t>Corporate tax rate is a flat 5.5% effective for tax periods beginning on or after 1/1/25.</a:t>
            </a:r>
          </a:p>
          <a:p>
            <a:pPr lvl="2">
              <a:lnSpc>
                <a:spcPct val="120000"/>
              </a:lnSpc>
              <a:buFont typeface="Wingdings" panose="05000000000000000000" pitchFamily="2" charset="2"/>
              <a:buChar char="Ø"/>
            </a:pPr>
            <a:r>
              <a:rPr lang="en-US" sz="2000" dirty="0">
                <a:latin typeface="Segoe UI" panose="020B0502040204020203" pitchFamily="34" charset="0"/>
                <a:ea typeface="Calibri" panose="020F0502020204030204" pitchFamily="34" charset="0"/>
              </a:rPr>
              <a:t>This was a compromise between the current 3.5% lowest rate and 7.5% highest rate.</a:t>
            </a:r>
          </a:p>
          <a:p>
            <a:pPr lvl="2">
              <a:lnSpc>
                <a:spcPct val="120000"/>
              </a:lnSpc>
              <a:buFont typeface="Wingdings" panose="05000000000000000000" pitchFamily="2" charset="2"/>
              <a:buChar char="Ø"/>
            </a:pPr>
            <a:r>
              <a:rPr lang="en-US" sz="2000" dirty="0">
                <a:effectLst/>
                <a:latin typeface="Segoe UI" panose="020B0502040204020203" pitchFamily="34" charset="0"/>
                <a:ea typeface="Calibri" panose="020F0502020204030204" pitchFamily="34" charset="0"/>
              </a:rPr>
              <a:t>Note</a:t>
            </a:r>
            <a:r>
              <a:rPr lang="en-US" sz="2000" dirty="0">
                <a:latin typeface="Segoe UI" panose="020B0502040204020203" pitchFamily="34" charset="0"/>
                <a:ea typeface="Calibri" panose="020F0502020204030204" pitchFamily="34" charset="0"/>
              </a:rPr>
              <a:t>: The Senate revenue committee proposed </a:t>
            </a:r>
            <a:r>
              <a:rPr lang="en-US" sz="2000" dirty="0">
                <a:effectLst/>
                <a:latin typeface="Segoe UI" panose="020B0502040204020203" pitchFamily="34" charset="0"/>
                <a:ea typeface="Calibri" panose="020F0502020204030204" pitchFamily="34" charset="0"/>
              </a:rPr>
              <a:t>6%; Gov. Landry initially requested a flat 3.5% </a:t>
            </a:r>
          </a:p>
          <a:p>
            <a:pPr>
              <a:lnSpc>
                <a:spcPct val="120000"/>
              </a:lnSpc>
              <a:buFont typeface="Wingdings" panose="05000000000000000000" pitchFamily="2" charset="2"/>
              <a:buChar char="Ø"/>
            </a:pPr>
            <a:r>
              <a:rPr lang="en-US" sz="2400" dirty="0">
                <a:effectLst/>
                <a:latin typeface="Segoe UI" panose="020B0502040204020203" pitchFamily="34" charset="0"/>
                <a:ea typeface="Calibri" panose="020F0502020204030204" pitchFamily="34" charset="0"/>
              </a:rPr>
              <a:t>Provides a $20,000 deduction from FTI to any taxpayer subject to corporation income tax </a:t>
            </a:r>
            <a:r>
              <a:rPr lang="en-US" sz="2400" dirty="0">
                <a:latin typeface="Segoe UI" panose="020B0502040204020203" pitchFamily="34" charset="0"/>
                <a:ea typeface="Calibri" panose="020F0502020204030204" pitchFamily="34" charset="0"/>
              </a:rPr>
              <a:t>under </a:t>
            </a:r>
            <a:r>
              <a:rPr lang="en-US" sz="2400" dirty="0">
                <a:effectLst/>
                <a:latin typeface="Segoe UI" panose="020B0502040204020203" pitchFamily="34" charset="0"/>
                <a:ea typeface="Calibri" panose="020F0502020204030204" pitchFamily="34" charset="0"/>
              </a:rPr>
              <a:t>R.S 47:287.11</a:t>
            </a:r>
          </a:p>
          <a:p>
            <a:pPr>
              <a:lnSpc>
                <a:spcPct val="120000"/>
              </a:lnSpc>
              <a:buFont typeface="Wingdings" panose="05000000000000000000" pitchFamily="2" charset="2"/>
              <a:buChar char="Ø"/>
            </a:pPr>
            <a:r>
              <a:rPr lang="en-US" sz="2400" dirty="0">
                <a:latin typeface="Segoe UI" panose="020B0502040204020203" pitchFamily="34" charset="0"/>
                <a:ea typeface="Calibri" panose="020F0502020204030204" pitchFamily="34" charset="0"/>
              </a:rPr>
              <a:t>No changes were made the Net Operating Losses</a:t>
            </a:r>
          </a:p>
          <a:p>
            <a:pPr>
              <a:lnSpc>
                <a:spcPct val="120000"/>
              </a:lnSpc>
              <a:buFont typeface="Wingdings" panose="05000000000000000000" pitchFamily="2" charset="2"/>
              <a:buChar char="Ø"/>
            </a:pPr>
            <a:r>
              <a:rPr lang="en-US" sz="2400" dirty="0">
                <a:latin typeface="Segoe UI" panose="020B0502040204020203" pitchFamily="34" charset="0"/>
              </a:rPr>
              <a:t>Maintains the inventory tax credit for individuals and pass-throughs indefinitely, while phasing out the inventory tax for C corporations on July 1, 2026.</a:t>
            </a:r>
          </a:p>
          <a:p>
            <a:pPr marR="0" lvl="0">
              <a:lnSpc>
                <a:spcPct val="120000"/>
              </a:lnSpc>
              <a:spcBef>
                <a:spcPts val="0"/>
              </a:spcBef>
              <a:spcAft>
                <a:spcPts val="600"/>
              </a:spcAft>
              <a:buFont typeface="Wingdings" panose="05000000000000000000" pitchFamily="2" charset="2"/>
              <a:buChar char="Ø"/>
            </a:pPr>
            <a:r>
              <a:rPr lang="en-US" sz="2400" dirty="0">
                <a:effectLst/>
                <a:latin typeface="Segoe UI" panose="020B0502040204020203" pitchFamily="34" charset="0"/>
                <a:ea typeface="Calibri" panose="020F0502020204030204" pitchFamily="34" charset="0"/>
              </a:rPr>
              <a:t>Authorizes certain bonus depreciation provision.</a:t>
            </a:r>
          </a:p>
        </p:txBody>
      </p:sp>
    </p:spTree>
    <p:extLst>
      <p:ext uri="{BB962C8B-B14F-4D97-AF65-F5344CB8AC3E}">
        <p14:creationId xmlns:p14="http://schemas.microsoft.com/office/powerpoint/2010/main" val="352806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182DBD-2AF3-FD29-47FF-B9149DA3EE0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88D15386-4B87-FD92-04AD-36D42E03AA7C}"/>
              </a:ext>
            </a:extLst>
          </p:cNvPr>
          <p:cNvSpPr>
            <a:spLocks noGrp="1"/>
          </p:cNvSpPr>
          <p:nvPr>
            <p:ph type="sldNum" sz="quarter" idx="12"/>
          </p:nvPr>
        </p:nvSpPr>
        <p:spPr/>
        <p:txBody>
          <a:bodyPr/>
          <a:lstStyle/>
          <a:p>
            <a:fld id="{23AA811B-2EBD-4900-905E-5BE206449611}" type="slidenum">
              <a:rPr lang="en-US" smtClean="0"/>
              <a:pPr/>
              <a:t>54</a:t>
            </a:fld>
            <a:endParaRPr lang="en-US" dirty="0"/>
          </a:p>
        </p:txBody>
      </p:sp>
      <p:sp>
        <p:nvSpPr>
          <p:cNvPr id="4" name="Title 3">
            <a:extLst>
              <a:ext uri="{FF2B5EF4-FFF2-40B4-BE49-F238E27FC236}">
                <a16:creationId xmlns:a16="http://schemas.microsoft.com/office/drawing/2014/main" id="{EA5C6122-F7C0-A3A2-64AB-403593D3B316}"/>
              </a:ext>
            </a:extLst>
          </p:cNvPr>
          <p:cNvSpPr>
            <a:spLocks noGrp="1"/>
          </p:cNvSpPr>
          <p:nvPr>
            <p:ph type="title"/>
          </p:nvPr>
        </p:nvSpPr>
        <p:spPr/>
        <p:txBody>
          <a:bodyPr/>
          <a:lstStyle/>
          <a:p>
            <a:r>
              <a:rPr lang="en-US" dirty="0"/>
              <a:t>Act 6 (HB 3) (3</a:t>
            </a:r>
            <a:r>
              <a:rPr lang="en-US" baseline="30000" dirty="0"/>
              <a:t>rd</a:t>
            </a:r>
            <a:r>
              <a:rPr lang="en-US" dirty="0"/>
              <a:t> Special Session)</a:t>
            </a:r>
            <a:br>
              <a:rPr lang="en-US" dirty="0"/>
            </a:br>
            <a:r>
              <a:rPr lang="en-US" sz="2800" dirty="0"/>
              <a:t>Corporation Franchise Tax</a:t>
            </a:r>
          </a:p>
        </p:txBody>
      </p:sp>
      <p:sp>
        <p:nvSpPr>
          <p:cNvPr id="5" name="Content Placeholder 4">
            <a:extLst>
              <a:ext uri="{FF2B5EF4-FFF2-40B4-BE49-F238E27FC236}">
                <a16:creationId xmlns:a16="http://schemas.microsoft.com/office/drawing/2014/main" id="{EA2413AE-1796-4463-515C-C32172059B7D}"/>
              </a:ext>
            </a:extLst>
          </p:cNvPr>
          <p:cNvSpPr>
            <a:spLocks noGrp="1"/>
          </p:cNvSpPr>
          <p:nvPr>
            <p:ph idx="1"/>
          </p:nvPr>
        </p:nvSpPr>
        <p:spPr/>
        <p:txBody>
          <a:bodyPr/>
          <a:lstStyle/>
          <a:p>
            <a:pPr>
              <a:spcAft>
                <a:spcPts val="1200"/>
              </a:spcAft>
            </a:pPr>
            <a:r>
              <a:rPr lang="en-US" sz="3200" dirty="0">
                <a:effectLst/>
                <a:latin typeface="Segoe UI" panose="020B0502040204020203" pitchFamily="34" charset="0"/>
                <a:ea typeface="Calibri" panose="020F0502020204030204" pitchFamily="34" charset="0"/>
              </a:rPr>
              <a:t>Repeals the franchise tax law for franchise tax periods beginning on or after January 1, 2026.</a:t>
            </a:r>
          </a:p>
          <a:p>
            <a:pPr lvl="2">
              <a:spcAft>
                <a:spcPts val="1200"/>
              </a:spcAft>
            </a:pPr>
            <a:r>
              <a:rPr lang="en-US" sz="2800" dirty="0"/>
              <a:t>The House voted 84-16 to repeal it</a:t>
            </a:r>
          </a:p>
          <a:p>
            <a:pPr lvl="2">
              <a:spcAft>
                <a:spcPts val="1200"/>
              </a:spcAft>
            </a:pPr>
            <a:r>
              <a:rPr lang="en-US" sz="2800" dirty="0"/>
              <a:t>The Senate unanimously approved the repeal</a:t>
            </a:r>
          </a:p>
        </p:txBody>
      </p:sp>
    </p:spTree>
    <p:extLst>
      <p:ext uri="{BB962C8B-B14F-4D97-AF65-F5344CB8AC3E}">
        <p14:creationId xmlns:p14="http://schemas.microsoft.com/office/powerpoint/2010/main" val="3294642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
            <a:extLst>
              <a:ext uri="{FF2B5EF4-FFF2-40B4-BE49-F238E27FC236}">
                <a16:creationId xmlns:a16="http://schemas.microsoft.com/office/drawing/2014/main" id="{56965A90-AE8E-43BF-AC05-E003D37B3AE3}"/>
              </a:ext>
            </a:extLst>
          </p:cNvPr>
          <p:cNvPicPr>
            <a:picLocks noGrp="1" noChangeAspect="1"/>
          </p:cNvPicPr>
          <p:nvPr>
            <p:ph type="pic" sz="quarter" idx="19"/>
            <p:custDataLst>
              <p:tags r:id="rId3"/>
            </p:custDataLst>
          </p:nvPr>
        </p:nvPicPr>
        <p:blipFill>
          <a:blip r:embed="rId5">
            <a:extLst>
              <a:ext uri="{28A0092B-C50C-407E-A947-70E740481C1C}">
                <a14:useLocalDpi xmlns:a14="http://schemas.microsoft.com/office/drawing/2010/main" val="0"/>
              </a:ext>
            </a:extLst>
          </a:blip>
          <a:srcRect t="7839" b="7839"/>
          <a:stretch/>
        </p:blipFill>
        <p:spPr>
          <a:xfrm>
            <a:off x="-1" y="-2"/>
            <a:ext cx="12198401" cy="6861600"/>
          </a:xfrm>
        </p:spPr>
      </p:pic>
      <p:sp>
        <p:nvSpPr>
          <p:cNvPr id="3" name="Title 2">
            <a:extLst>
              <a:ext uri="{FF2B5EF4-FFF2-40B4-BE49-F238E27FC236}">
                <a16:creationId xmlns:a16="http://schemas.microsoft.com/office/drawing/2014/main" id="{CEE7C120-9325-4938-B5C0-3741FC9AC608}"/>
              </a:ext>
            </a:extLst>
          </p:cNvPr>
          <p:cNvSpPr>
            <a:spLocks noGrp="1"/>
          </p:cNvSpPr>
          <p:nvPr>
            <p:ph type="title"/>
          </p:nvPr>
        </p:nvSpPr>
        <p:spPr>
          <a:xfrm>
            <a:off x="358776" y="360363"/>
            <a:ext cx="11476038" cy="1069975"/>
          </a:xfrm>
        </p:spPr>
        <p:txBody>
          <a:bodyPr/>
          <a:lstStyle/>
          <a:p>
            <a:r>
              <a:rPr lang="en-US" dirty="0"/>
              <a:t>Questions?</a:t>
            </a:r>
          </a:p>
        </p:txBody>
      </p:sp>
    </p:spTree>
    <p:custDataLst>
      <p:custData r:id="rId1"/>
      <p:custData r:id="rId2"/>
    </p:custDataLst>
    <p:extLst>
      <p:ext uri="{BB962C8B-B14F-4D97-AF65-F5344CB8AC3E}">
        <p14:creationId xmlns:p14="http://schemas.microsoft.com/office/powerpoint/2010/main" val="2405556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143352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D4805-DA30-902B-7A82-5D6BCD163CD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8C24EE-FAF0-3C6C-78E4-9F3A0BBD0F01}"/>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52461638-9E4E-EF94-B7AF-F93617D22F94}"/>
              </a:ext>
            </a:extLst>
          </p:cNvPr>
          <p:cNvSpPr>
            <a:spLocks noGrp="1"/>
          </p:cNvSpPr>
          <p:nvPr>
            <p:ph type="sldNum" sz="quarter" idx="12"/>
          </p:nvPr>
        </p:nvSpPr>
        <p:spPr/>
        <p:txBody>
          <a:bodyPr/>
          <a:lstStyle/>
          <a:p>
            <a:fld id="{23AA811B-2EBD-4900-905E-5BE206449611}" type="slidenum">
              <a:rPr lang="en-US" smtClean="0"/>
              <a:pPr/>
              <a:t>6</a:t>
            </a:fld>
            <a:endParaRPr lang="en-US"/>
          </a:p>
        </p:txBody>
      </p:sp>
      <p:sp>
        <p:nvSpPr>
          <p:cNvPr id="4" name="Title 3">
            <a:extLst>
              <a:ext uri="{FF2B5EF4-FFF2-40B4-BE49-F238E27FC236}">
                <a16:creationId xmlns:a16="http://schemas.microsoft.com/office/drawing/2014/main" id="{741AAC2B-FD88-1A7F-6A03-2AB324CAEBD7}"/>
              </a:ext>
            </a:extLst>
          </p:cNvPr>
          <p:cNvSpPr>
            <a:spLocks noGrp="1"/>
          </p:cNvSpPr>
          <p:nvPr>
            <p:ph type="title"/>
          </p:nvPr>
        </p:nvSpPr>
        <p:spPr/>
        <p:txBody>
          <a:bodyPr/>
          <a:lstStyle/>
          <a:p>
            <a:r>
              <a:rPr lang="en-US"/>
              <a:t>IRC Sec. 163(j) – Business Interest Expense Deduction Limit </a:t>
            </a:r>
          </a:p>
        </p:txBody>
      </p:sp>
      <p:sp>
        <p:nvSpPr>
          <p:cNvPr id="5" name="Content Placeholder 4">
            <a:extLst>
              <a:ext uri="{FF2B5EF4-FFF2-40B4-BE49-F238E27FC236}">
                <a16:creationId xmlns:a16="http://schemas.microsoft.com/office/drawing/2014/main" id="{AEF9BE17-C276-4737-9FB9-6227683B6116}"/>
              </a:ext>
            </a:extLst>
          </p:cNvPr>
          <p:cNvSpPr>
            <a:spLocks noGrp="1"/>
          </p:cNvSpPr>
          <p:nvPr>
            <p:ph idx="1"/>
          </p:nvPr>
        </p:nvSpPr>
        <p:spPr>
          <a:xfrm>
            <a:off x="359999" y="1612800"/>
            <a:ext cx="11473200" cy="5117184"/>
          </a:xfrm>
        </p:spPr>
        <p:txBody>
          <a:bodyPr/>
          <a:lstStyle/>
          <a:p>
            <a:r>
              <a:rPr lang="en-US" sz="2000"/>
              <a:t>The OBBB contains </a:t>
            </a:r>
            <a:r>
              <a:rPr lang="en-US" sz="2000" u="sng"/>
              <a:t>TWO</a:t>
            </a:r>
            <a:r>
              <a:rPr lang="en-US" sz="2000"/>
              <a:t> provisions regarding Sec. 163(j), which limits the amount of business interest expense a taxpayer can deduct in a given year: </a:t>
            </a:r>
          </a:p>
          <a:p>
            <a:endParaRPr lang="en-US" sz="2000"/>
          </a:p>
          <a:p>
            <a:pPr lvl="2">
              <a:buFont typeface="Wingdings" panose="05000000000000000000" pitchFamily="2" charset="2"/>
              <a:buChar char="q"/>
            </a:pPr>
            <a:r>
              <a:rPr lang="en-US" sz="2000"/>
              <a:t> Revives the use of EBITDA (instead of EBIT) for purposes of determining the business interest expense deduction limitation under IRC Sec. 163(j) retroactive to taxable years beginning on or after January 1, 2025.</a:t>
            </a:r>
          </a:p>
          <a:p>
            <a:pPr lvl="2">
              <a:buFont typeface="Wingdings" panose="05000000000000000000" pitchFamily="2" charset="2"/>
              <a:buChar char="q"/>
            </a:pPr>
            <a:endParaRPr lang="en-US" sz="2000"/>
          </a:p>
          <a:p>
            <a:pPr lvl="2">
              <a:buFont typeface="Wingdings" panose="05000000000000000000" pitchFamily="2" charset="2"/>
              <a:buChar char="q"/>
            </a:pPr>
            <a:r>
              <a:rPr lang="en-US" sz="2000"/>
              <a:t> Disallows the use of interest capitalization (i.e., IRC Secs. 266, 263A, and 263(a)) as a way to deduct the interest expense for tax years beginning on or after January 1, 2026. </a:t>
            </a:r>
          </a:p>
          <a:p>
            <a:pPr marL="360000" lvl="2" indent="0">
              <a:buNone/>
            </a:pPr>
            <a:r>
              <a:rPr lang="en-US" sz="2000"/>
              <a:t>		</a:t>
            </a:r>
            <a:r>
              <a:rPr lang="en-US" sz="2000" u="sng"/>
              <a:t>Note</a:t>
            </a:r>
            <a:r>
              <a:rPr lang="en-US" sz="2000"/>
              <a:t>: (This does </a:t>
            </a:r>
            <a:r>
              <a:rPr lang="en-US" sz="2000" b="1"/>
              <a:t>not</a:t>
            </a:r>
            <a:r>
              <a:rPr lang="en-US" sz="2000"/>
              <a:t> impact the 2024/2025 tax years). </a:t>
            </a:r>
          </a:p>
          <a:p>
            <a:pPr marL="360000" lvl="2" indent="0">
              <a:buNone/>
            </a:pPr>
            <a:endParaRPr lang="en-US" sz="2000"/>
          </a:p>
          <a:p>
            <a:pPr lvl="2">
              <a:buFont typeface="Wingdings" panose="05000000000000000000" pitchFamily="2" charset="2"/>
              <a:buChar char="q"/>
            </a:pPr>
            <a:r>
              <a:rPr lang="en-US" sz="2000"/>
              <a:t> </a:t>
            </a:r>
            <a:r>
              <a:rPr lang="en-US" sz="2000" b="1" i="1" u="sng"/>
              <a:t>Takeaway</a:t>
            </a:r>
            <a:r>
              <a:rPr lang="en-US" sz="2000" i="1"/>
              <a:t>: Changing from EBIT to EBITDA is taxpayer-friendly and may reduce the after-tax cost of debt by increasing allowable interest deductions. This could have a particular impact on capital-intensive industries, such as manufacturing.</a:t>
            </a:r>
            <a:endParaRPr lang="en-US" sz="2000"/>
          </a:p>
          <a:p>
            <a:pPr lvl="2">
              <a:buFont typeface="Wingdings" panose="05000000000000000000" pitchFamily="2" charset="2"/>
              <a:buChar char="q"/>
            </a:pPr>
            <a:endParaRPr lang="en-US" sz="2000"/>
          </a:p>
          <a:p>
            <a:pPr lvl="2">
              <a:buFont typeface="Wingdings" panose="05000000000000000000" pitchFamily="2" charset="2"/>
              <a:buChar char="q"/>
            </a:pPr>
            <a:endParaRPr lang="en-US" sz="2000"/>
          </a:p>
          <a:p>
            <a:endParaRPr lang="en-US" sz="2000"/>
          </a:p>
          <a:p>
            <a:endParaRPr lang="en-US" sz="2000"/>
          </a:p>
          <a:p>
            <a:endParaRPr lang="en-US" sz="2000"/>
          </a:p>
          <a:p>
            <a:endParaRPr lang="en-US" sz="2000"/>
          </a:p>
          <a:p>
            <a:pPr marL="360000" lvl="2" indent="0">
              <a:buNone/>
            </a:pPr>
            <a:endParaRPr lang="en-US" sz="2000"/>
          </a:p>
        </p:txBody>
      </p:sp>
    </p:spTree>
    <p:extLst>
      <p:ext uri="{BB962C8B-B14F-4D97-AF65-F5344CB8AC3E}">
        <p14:creationId xmlns:p14="http://schemas.microsoft.com/office/powerpoint/2010/main" val="95338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1A4B5-90FB-E161-3D15-A1FCD3D9BA1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A35671-C4F7-3CF8-0771-3EC60206263E}"/>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61E49E4-16FB-996A-9AF4-0028ACC38442}"/>
              </a:ext>
            </a:extLst>
          </p:cNvPr>
          <p:cNvSpPr>
            <a:spLocks noGrp="1"/>
          </p:cNvSpPr>
          <p:nvPr>
            <p:ph type="sldNum" sz="quarter" idx="12"/>
          </p:nvPr>
        </p:nvSpPr>
        <p:spPr/>
        <p:txBody>
          <a:bodyPr/>
          <a:lstStyle/>
          <a:p>
            <a:fld id="{23AA811B-2EBD-4900-905E-5BE206449611}" type="slidenum">
              <a:rPr lang="en-US" smtClean="0"/>
              <a:pPr/>
              <a:t>7</a:t>
            </a:fld>
            <a:endParaRPr lang="en-US" dirty="0"/>
          </a:p>
        </p:txBody>
      </p:sp>
      <p:sp>
        <p:nvSpPr>
          <p:cNvPr id="4" name="Title 3">
            <a:extLst>
              <a:ext uri="{FF2B5EF4-FFF2-40B4-BE49-F238E27FC236}">
                <a16:creationId xmlns:a16="http://schemas.microsoft.com/office/drawing/2014/main" id="{27B6F6A6-31D9-4CA0-9309-CD557AE78DCC}"/>
              </a:ext>
            </a:extLst>
          </p:cNvPr>
          <p:cNvSpPr>
            <a:spLocks noGrp="1"/>
          </p:cNvSpPr>
          <p:nvPr>
            <p:ph type="title"/>
          </p:nvPr>
        </p:nvSpPr>
        <p:spPr/>
        <p:txBody>
          <a:bodyPr/>
          <a:lstStyle/>
          <a:p>
            <a:r>
              <a:rPr lang="en-US" dirty="0"/>
              <a:t>Bonus Depreciation</a:t>
            </a:r>
          </a:p>
        </p:txBody>
      </p:sp>
      <p:sp>
        <p:nvSpPr>
          <p:cNvPr id="5" name="Content Placeholder 4">
            <a:extLst>
              <a:ext uri="{FF2B5EF4-FFF2-40B4-BE49-F238E27FC236}">
                <a16:creationId xmlns:a16="http://schemas.microsoft.com/office/drawing/2014/main" id="{D8135ABC-F89F-02F3-92C3-BDB6D05426FC}"/>
              </a:ext>
            </a:extLst>
          </p:cNvPr>
          <p:cNvSpPr>
            <a:spLocks noGrp="1"/>
          </p:cNvSpPr>
          <p:nvPr>
            <p:ph idx="1"/>
          </p:nvPr>
        </p:nvSpPr>
        <p:spPr/>
        <p:txBody>
          <a:bodyPr/>
          <a:lstStyle/>
          <a:p>
            <a:pPr marL="0" indent="0">
              <a:buNone/>
            </a:pPr>
            <a:r>
              <a:rPr lang="en-US" sz="1800" dirty="0"/>
              <a:t>Law Prior to OBBB	</a:t>
            </a:r>
          </a:p>
          <a:p>
            <a:r>
              <a:rPr lang="en-US" sz="1800" dirty="0"/>
              <a:t>Current expensing is 40% for 2025, 20% for 2026, 0% thereafter.</a:t>
            </a:r>
          </a:p>
          <a:p>
            <a:endParaRPr lang="en-US" sz="1800" dirty="0"/>
          </a:p>
          <a:p>
            <a:pPr marL="0" indent="0">
              <a:buNone/>
            </a:pPr>
            <a:r>
              <a:rPr lang="en-US" sz="1800" dirty="0"/>
              <a:t>		</a:t>
            </a:r>
          </a:p>
        </p:txBody>
      </p:sp>
      <p:sp>
        <p:nvSpPr>
          <p:cNvPr id="6" name="Content Placeholder 5">
            <a:extLst>
              <a:ext uri="{FF2B5EF4-FFF2-40B4-BE49-F238E27FC236}">
                <a16:creationId xmlns:a16="http://schemas.microsoft.com/office/drawing/2014/main" id="{A3C11D7E-1A22-D07D-3DDC-29E05544C518}"/>
              </a:ext>
            </a:extLst>
          </p:cNvPr>
          <p:cNvSpPr>
            <a:spLocks noGrp="1"/>
          </p:cNvSpPr>
          <p:nvPr>
            <p:ph sz="half" idx="2"/>
          </p:nvPr>
        </p:nvSpPr>
        <p:spPr/>
        <p:txBody>
          <a:bodyPr/>
          <a:lstStyle/>
          <a:p>
            <a:pPr marL="0" indent="0">
              <a:buNone/>
            </a:pPr>
            <a:r>
              <a:rPr lang="en-US" sz="1800" dirty="0"/>
              <a:t>OBBB</a:t>
            </a:r>
          </a:p>
          <a:p>
            <a:r>
              <a:rPr lang="en-US" sz="1800" dirty="0"/>
              <a:t>Permanent restoration of 100% first year bonus depreciation, effective for property acquired on or after 1/19/2025.</a:t>
            </a:r>
          </a:p>
          <a:p>
            <a:r>
              <a:rPr lang="en-US" sz="1800" dirty="0"/>
              <a:t>Taxpayer may still elect to use the 40% bonus depreciation rate (or 60% for certain long production period property).</a:t>
            </a:r>
          </a:p>
          <a:p>
            <a:r>
              <a:rPr lang="en-US" sz="1800" dirty="0"/>
              <a:t>Creates a new category of asset that qualifies for bonus depreciation called “qualified production property”.</a:t>
            </a:r>
          </a:p>
          <a:p>
            <a:r>
              <a:rPr lang="en-US" sz="1800" dirty="0"/>
              <a:t>Be careful of transition rules (may need guidance).</a:t>
            </a:r>
          </a:p>
          <a:p>
            <a:r>
              <a:rPr lang="en-US" sz="1800" dirty="0"/>
              <a:t>“Property acquired on or after 1/19/2025”.</a:t>
            </a:r>
          </a:p>
        </p:txBody>
      </p:sp>
    </p:spTree>
    <p:custDataLst>
      <p:custData r:id="rId1"/>
      <p:custData r:id="rId2"/>
    </p:custDataLst>
    <p:extLst>
      <p:ext uri="{BB962C8B-B14F-4D97-AF65-F5344CB8AC3E}">
        <p14:creationId xmlns:p14="http://schemas.microsoft.com/office/powerpoint/2010/main" val="14268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7025D-B848-EEE3-F905-C76668298C4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9A864E-E231-D4E5-7145-6A51EF276EC2}"/>
              </a:ext>
            </a:extLst>
          </p:cNvPr>
          <p:cNvSpPr>
            <a:spLocks noGrp="1"/>
          </p:cNvSpPr>
          <p:nvPr>
            <p:ph type="sldNum" sz="quarter" idx="12"/>
          </p:nvPr>
        </p:nvSpPr>
        <p:spPr>
          <a:xfrm>
            <a:off x="5989800" y="6318000"/>
            <a:ext cx="212400" cy="180000"/>
          </a:xfrm>
        </p:spPr>
        <p:txBody>
          <a:bodyPr/>
          <a:lstStyle/>
          <a:p>
            <a:fld id="{23AA811B-2EBD-4900-905E-5BE206449611}" type="slidenum">
              <a:rPr lang="en-US" smtClean="0"/>
              <a:pPr/>
              <a:t>8</a:t>
            </a:fld>
            <a:endParaRPr lang="en-US" dirty="0"/>
          </a:p>
        </p:txBody>
      </p:sp>
      <p:sp>
        <p:nvSpPr>
          <p:cNvPr id="6" name="Title 5">
            <a:extLst>
              <a:ext uri="{FF2B5EF4-FFF2-40B4-BE49-F238E27FC236}">
                <a16:creationId xmlns:a16="http://schemas.microsoft.com/office/drawing/2014/main" id="{6578DE50-86F7-4099-7875-A12FA9F28EED}"/>
              </a:ext>
            </a:extLst>
          </p:cNvPr>
          <p:cNvSpPr>
            <a:spLocks noGrp="1"/>
          </p:cNvSpPr>
          <p:nvPr>
            <p:ph type="title"/>
          </p:nvPr>
        </p:nvSpPr>
        <p:spPr/>
        <p:txBody>
          <a:bodyPr/>
          <a:lstStyle/>
          <a:p>
            <a:r>
              <a:rPr lang="en-US" dirty="0"/>
              <a:t>Bonus Depreciation - Qualified Production Property</a:t>
            </a:r>
          </a:p>
        </p:txBody>
      </p:sp>
      <p:sp>
        <p:nvSpPr>
          <p:cNvPr id="7" name="Content Placeholder 6">
            <a:extLst>
              <a:ext uri="{FF2B5EF4-FFF2-40B4-BE49-F238E27FC236}">
                <a16:creationId xmlns:a16="http://schemas.microsoft.com/office/drawing/2014/main" id="{B7317228-A51E-BB9C-9840-9215B70F5DD9}"/>
              </a:ext>
            </a:extLst>
          </p:cNvPr>
          <p:cNvSpPr>
            <a:spLocks noGrp="1"/>
          </p:cNvSpPr>
          <p:nvPr>
            <p:ph idx="1"/>
          </p:nvPr>
        </p:nvSpPr>
        <p:spPr/>
        <p:txBody>
          <a:bodyPr/>
          <a:lstStyle/>
          <a:p>
            <a:r>
              <a:rPr lang="en-US" sz="1800" dirty="0"/>
              <a:t>“Qualified Production Property” is defined as:</a:t>
            </a:r>
          </a:p>
          <a:p>
            <a:pPr lvl="1"/>
            <a:r>
              <a:rPr lang="en-US" sz="1800" dirty="0"/>
              <a:t>any portion of </a:t>
            </a:r>
            <a:r>
              <a:rPr lang="en-US" sz="1800" dirty="0" err="1"/>
              <a:t>nonresidental</a:t>
            </a:r>
            <a:r>
              <a:rPr lang="en-US" sz="1800" dirty="0"/>
              <a:t> real property that:</a:t>
            </a:r>
          </a:p>
          <a:p>
            <a:pPr lvl="2"/>
            <a:r>
              <a:rPr lang="en-US" sz="1800" dirty="0"/>
              <a:t>Is subject to depreciation under section 168;</a:t>
            </a:r>
          </a:p>
          <a:p>
            <a:pPr lvl="2"/>
            <a:r>
              <a:rPr lang="en-US" sz="1800" dirty="0"/>
              <a:t>Is used by the taxpayer as an integral part of a qualified production activity that results in a substantial transformation of the property;</a:t>
            </a:r>
          </a:p>
          <a:p>
            <a:pPr lvl="2"/>
            <a:r>
              <a:rPr lang="en-US" sz="1800" dirty="0"/>
              <a:t>Is placed in service in the US or any US possession;</a:t>
            </a:r>
          </a:p>
          <a:p>
            <a:pPr lvl="2"/>
            <a:r>
              <a:rPr lang="en-US" sz="1800" dirty="0"/>
              <a:t>The original use commences with the taxpayer;</a:t>
            </a:r>
          </a:p>
          <a:p>
            <a:pPr lvl="2"/>
            <a:r>
              <a:rPr lang="en-US" sz="1800" dirty="0"/>
              <a:t>Construction begins after January 19, 2025 and before January 1, 2029,</a:t>
            </a:r>
          </a:p>
          <a:p>
            <a:pPr lvl="2"/>
            <a:r>
              <a:rPr lang="en-US" sz="1800" dirty="0"/>
              <a:t>Is designated by taxpayer’s election;</a:t>
            </a:r>
          </a:p>
          <a:p>
            <a:pPr lvl="2"/>
            <a:r>
              <a:rPr lang="en-US" sz="1800" dirty="0"/>
              <a:t>Is places in service by January 1, 2031. </a:t>
            </a:r>
          </a:p>
          <a:p>
            <a:pPr lvl="1"/>
            <a:r>
              <a:rPr lang="en-US" sz="1800" dirty="0"/>
              <a:t>Excluded from this definition is nonresidential real property used for functions unrelated to manufacturing, production or refining of qualified products (office space, administrative services, lodging, parking, sales, research, software development and engineering areas are not eligible).</a:t>
            </a:r>
          </a:p>
          <a:p>
            <a:pPr lvl="1"/>
            <a:r>
              <a:rPr lang="en-US" sz="1800" dirty="0"/>
              <a:t>For lessors, property used by a lessee does not count as use by the taxpayer for this purpose.</a:t>
            </a:r>
          </a:p>
          <a:p>
            <a:endParaRPr lang="en-US" sz="1800" dirty="0"/>
          </a:p>
        </p:txBody>
      </p:sp>
    </p:spTree>
    <p:custDataLst>
      <p:custData r:id="rId1"/>
      <p:custData r:id="rId2"/>
      <p:tags r:id="rId3"/>
    </p:custDataLst>
    <p:extLst>
      <p:ext uri="{BB962C8B-B14F-4D97-AF65-F5344CB8AC3E}">
        <p14:creationId xmlns:p14="http://schemas.microsoft.com/office/powerpoint/2010/main" val="1475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C3D4F-1236-020B-AB64-EE59B0B4F3C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A4977E-38B1-7839-82FE-6974DDBEAE85}"/>
              </a:ext>
            </a:extLst>
          </p:cNvPr>
          <p:cNvSpPr>
            <a:spLocks noGrp="1"/>
          </p:cNvSpPr>
          <p:nvPr>
            <p:ph type="sldNum" sz="quarter" idx="12"/>
          </p:nvPr>
        </p:nvSpPr>
        <p:spPr>
          <a:xfrm>
            <a:off x="5989800" y="6318000"/>
            <a:ext cx="212400" cy="180000"/>
          </a:xfrm>
        </p:spPr>
        <p:txBody>
          <a:bodyPr/>
          <a:lstStyle/>
          <a:p>
            <a:fld id="{23AA811B-2EBD-4900-905E-5BE206449611}" type="slidenum">
              <a:rPr lang="en-US" smtClean="0"/>
              <a:pPr/>
              <a:t>9</a:t>
            </a:fld>
            <a:endParaRPr lang="en-US" dirty="0"/>
          </a:p>
        </p:txBody>
      </p:sp>
      <p:sp>
        <p:nvSpPr>
          <p:cNvPr id="6" name="Title 5">
            <a:extLst>
              <a:ext uri="{FF2B5EF4-FFF2-40B4-BE49-F238E27FC236}">
                <a16:creationId xmlns:a16="http://schemas.microsoft.com/office/drawing/2014/main" id="{81B99D8F-D36B-AF0B-928A-1EAAC24B4568}"/>
              </a:ext>
            </a:extLst>
          </p:cNvPr>
          <p:cNvSpPr>
            <a:spLocks noGrp="1"/>
          </p:cNvSpPr>
          <p:nvPr>
            <p:ph type="title"/>
          </p:nvPr>
        </p:nvSpPr>
        <p:spPr/>
        <p:txBody>
          <a:bodyPr/>
          <a:lstStyle/>
          <a:p>
            <a:r>
              <a:rPr lang="en-US" dirty="0"/>
              <a:t>Bonus Depreciation - Qualified Production Activity and Special Rules</a:t>
            </a:r>
          </a:p>
        </p:txBody>
      </p:sp>
      <p:sp>
        <p:nvSpPr>
          <p:cNvPr id="7" name="Content Placeholder 6">
            <a:extLst>
              <a:ext uri="{FF2B5EF4-FFF2-40B4-BE49-F238E27FC236}">
                <a16:creationId xmlns:a16="http://schemas.microsoft.com/office/drawing/2014/main" id="{88E2A4DB-96F0-009B-0E68-4131817548C6}"/>
              </a:ext>
            </a:extLst>
          </p:cNvPr>
          <p:cNvSpPr>
            <a:spLocks noGrp="1"/>
          </p:cNvSpPr>
          <p:nvPr>
            <p:ph idx="1"/>
          </p:nvPr>
        </p:nvSpPr>
        <p:spPr/>
        <p:txBody>
          <a:bodyPr/>
          <a:lstStyle/>
          <a:p>
            <a:r>
              <a:rPr lang="en-US" sz="1800" dirty="0"/>
              <a:t>“Qualified Production Activity” means the manufacturing, production, or refining of a “qualified product”.</a:t>
            </a:r>
          </a:p>
          <a:p>
            <a:r>
              <a:rPr lang="en-US" sz="1800" dirty="0"/>
              <a:t>The term “production” does not include activities other than agricultural and chemical production.</a:t>
            </a:r>
          </a:p>
          <a:p>
            <a:r>
              <a:rPr lang="en-US" sz="1800" dirty="0"/>
              <a:t>The term “qualified product” means any tangible personal property if such property is not a food or beverage prepared in the same building as a retail establishment in which such property is sold.</a:t>
            </a:r>
          </a:p>
          <a:p>
            <a:r>
              <a:rPr lang="en-US" sz="1800" dirty="0"/>
              <a:t>Recapture rule:</a:t>
            </a:r>
          </a:p>
          <a:p>
            <a:pPr lvl="1"/>
            <a:r>
              <a:rPr lang="en-US" sz="1800" dirty="0"/>
              <a:t>If, within 10 years of being placed in service, the property ceases to be used in a qualified production activity and is instead used in a non-qualifying productive use, the taxpayer must recapture the bonus depreciation as ordinary income under section 1245.</a:t>
            </a:r>
          </a:p>
          <a:p>
            <a:r>
              <a:rPr lang="en-US" sz="1800" dirty="0"/>
              <a:t>Treasury is authorized to issue regulations to clarify what constitutes “substantial transformation” for production activities and to address recapture in the event of a change in use after a tax-free transfer.</a:t>
            </a:r>
          </a:p>
          <a:p>
            <a:endParaRPr lang="en-US" sz="1800" dirty="0"/>
          </a:p>
          <a:p>
            <a:endParaRPr lang="en-US" sz="1800" dirty="0"/>
          </a:p>
        </p:txBody>
      </p:sp>
    </p:spTree>
    <p:custDataLst>
      <p:custData r:id="rId1"/>
      <p:custData r:id="rId2"/>
      <p:tags r:id="rId3"/>
    </p:custDataLst>
    <p:extLst>
      <p:ext uri="{BB962C8B-B14F-4D97-AF65-F5344CB8AC3E}">
        <p14:creationId xmlns:p14="http://schemas.microsoft.com/office/powerpoint/2010/main" val="288344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TEMPLAFYSLIDEID" val="637726483041905564"/>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EMPLAFYSLIDEID" val="637726483042061798"/>
</p:tagLst>
</file>

<file path=ppt/tags/tag16.xml><?xml version="1.0" encoding="utf-8"?>
<p:tagLst xmlns:a="http://schemas.openxmlformats.org/drawingml/2006/main" xmlns:r="http://schemas.openxmlformats.org/officeDocument/2006/relationships" xmlns:p="http://schemas.openxmlformats.org/presentationml/2006/main">
  <p:tag name="TEMPLAFYSLIDEID" val="637726483042061798"/>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EMPLAFYSLIDEID" val="637726483042061798"/>
</p:tagLst>
</file>

<file path=ppt/tags/tag19.xml><?xml version="1.0" encoding="utf-8"?>
<p:tagLst xmlns:a="http://schemas.openxmlformats.org/drawingml/2006/main" xmlns:r="http://schemas.openxmlformats.org/officeDocument/2006/relationships" xmlns:p="http://schemas.openxmlformats.org/presentationml/2006/main">
  <p:tag name="TEMPLAFYSLIDEID" val="637726483042061798"/>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TEMPLAFYSLIDEID" val="637726483042061798"/>
</p:tagLst>
</file>

<file path=ppt/tags/tag21.xml><?xml version="1.0" encoding="utf-8"?>
<p:tagLst xmlns:a="http://schemas.openxmlformats.org/drawingml/2006/main" xmlns:r="http://schemas.openxmlformats.org/officeDocument/2006/relationships" xmlns:p="http://schemas.openxmlformats.org/presentationml/2006/main">
  <p:tag name="TEMPLAFYSLIDEID" val="637726483042061798"/>
</p:tagLst>
</file>

<file path=ppt/tags/tag22.xml><?xml version="1.0" encoding="utf-8"?>
<p:tagLst xmlns:a="http://schemas.openxmlformats.org/drawingml/2006/main" xmlns:r="http://schemas.openxmlformats.org/officeDocument/2006/relationships" xmlns:p="http://schemas.openxmlformats.org/presentationml/2006/main">
  <p:tag name="TEMPLAFYSLIDEID" val="637726483042061798"/>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CONTAINEDIMAGEPATH" val="C:\Users\ag7698\AppData\Local\Temp\Templafy\PowerPointVsto\Assets\2297902f-4f17-4619-814c-234860306611.jpe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EisnerAmper">
  <a:themeElements>
    <a:clrScheme name="EisnerAmper">
      <a:dk1>
        <a:sysClr val="windowText" lastClr="000000"/>
      </a:dk1>
      <a:lt1>
        <a:srgbClr val="FFFFFF"/>
      </a:lt1>
      <a:dk2>
        <a:srgbClr val="000000"/>
      </a:dk2>
      <a:lt2>
        <a:srgbClr val="F4F2ED"/>
      </a:lt2>
      <a:accent1>
        <a:srgbClr val="BD9B60"/>
      </a:accent1>
      <a:accent2>
        <a:srgbClr val="66CADB"/>
      </a:accent2>
      <a:accent3>
        <a:srgbClr val="003057"/>
      </a:accent3>
      <a:accent4>
        <a:srgbClr val="F8485E"/>
      </a:accent4>
      <a:accent5>
        <a:srgbClr val="7F2629"/>
      </a:accent5>
      <a:accent6>
        <a:srgbClr val="115E67"/>
      </a:accent6>
      <a:hlink>
        <a:srgbClr val="BD9B60"/>
      </a:hlink>
      <a:folHlink>
        <a:srgbClr val="BD9B60"/>
      </a:folHlink>
    </a:clrScheme>
    <a:fontScheme name="EisnerAmper">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Segoe UI" panose="020B0502040204020203" pitchFamily="34" charset="0"/>
          <a:buChar char="•"/>
          <a:defRPr sz="1600" dirty="0" err="1" smtClean="0"/>
        </a:defPPr>
      </a:lstStyle>
    </a:txDef>
  </a:objectDefaults>
  <a:extraClrSchemeLst/>
  <a:extLst>
    <a:ext uri="{05A4C25C-085E-4340-85A3-A5531E510DB2}">
      <thm15:themeFamily xmlns:thm15="http://schemas.microsoft.com/office/thememl/2012/main" name="EisnerAmper Template.potx" id="{9B5D8182-D326-486E-AC7E-C0DB53D6E592}" vid="{A3600F23-39FE-49AE-ACBA-E081A4D1FBF8}"/>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8"?>
<TemplafySlideTemplateConfiguration><![CDATA[{"slideVersion":1,"isValidatorEnabled":false,"isLocked":false,"elementsMetadata":[],"slideId":"1156893989272289282","enableDocumentContentUpdater":false,"version":"2.0"}]]></TemplafySlideTemplateConfiguration>
</file>

<file path=customXml/item12.xml><?xml version="1.0" encoding="utf-8"?>
<TemplafySlideTemplateConfiguration><![CDATA[{"slideVersion":1,"isValidatorEnabled":false,"isLocked":false,"elementsMetadata":[],"slideId":"1156893989272289282","enableDocumentContentUpdater":false,"version":"2.0"}]]></TemplafySlideTemplate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TemplateConfiguration><![CDATA[{"slideVersion":1,"isValidatorEnabled":false,"isLocked":false,"elementsMetadata":[],"slideId":"1156893989272289282","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863036716632506369","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1156893989272289282","enableDocumentContentUpdater":false,"version":"2.0"}]]></TemplafySlideTemplateConfiguration>
</file>

<file path=customXml/item20.xml><?xml version="1.0" encoding="utf-8"?>
<TemplafySlideTemplateConfiguration><![CDATA[{"slideVersion":1,"isValidatorEnabled":false,"isLocked":false,"elementsMetadata":[],"slideId":"1156893989272289281","enableDocumentContentUpdater":false,"version":"2.0"}]]></TemplafySlideTemplateConfiguration>
</file>

<file path=customXml/item21.xml><?xml version="1.0" encoding="utf-8"?>
<TemplafySlideTemplateConfiguration><![CDATA[{"slideVersion":1,"isValidatorEnabled":false,"isLocked":false,"elementsMetadata":[],"slideId":"1156893989272289285","enableDocumentContentUpdater":false,"version":"2.0"}]]></TemplafySlideTemplateConfiguration>
</file>

<file path=customXml/item22.xml><?xml version="1.0" encoding="utf-8"?>
<TemplafySlideTemplateConfiguration><![CDATA[{"slideVersion":1,"isValidatorEnabled":false,"isLocked":false,"elementsMetadata":[],"slideId":"1156893989272289282","enableDocumentContentUpdater":false,"version":"2.0"}]]></TemplafySlideTemplateConfiguration>
</file>

<file path=customXml/item23.xml><?xml version="1.0" encoding="utf-8"?>
<TemplafySlideTemplateConfiguration><![CDATA[{"slideVersion":1,"isValidatorEnabled":false,"isLocked":false,"elementsMetadata":[],"slideId":"1156893989272289282","enableDocumentContentUpdater":false,"version":"2.0"}]]></TemplafySlideTemplateConfiguration>
</file>

<file path=customXml/item24.xml><?xml version="1.0" encoding="utf-8"?>
<TemplafySlideFormConfiguration><![CDATA[{"formFields":[],"formDataEntries":[]}]]></TemplafySlideFormConfiguration>
</file>

<file path=customXml/item25.xml><?xml version="1.0" encoding="utf-8"?>
<TemplafySlideTemplateConfiguration><![CDATA[{"slideVersion":1,"isValidatorEnabled":false,"isLocked":false,"elementsMetadata":[],"slideId":"1156893989272289281","enableDocumentContentUpdater":false,"version":"2.0"}]]></TemplafySlideTemplateConfiguration>
</file>

<file path=customXml/item26.xml><?xml version="1.0" encoding="utf-8"?>
<TemplafySlideFormConfiguration><![CDATA[{"formFields":[],"formDataEntries":[]}]]></TemplafySlideFormConfiguration>
</file>

<file path=customXml/item27.xml><?xml version="1.0" encoding="utf-8"?>
<TemplafySlideFormConfiguration><![CDATA[{"formFields":[],"formDataEntries":[]}]]></TemplafySlideFormConfiguration>
</file>

<file path=customXml/item28.xml><?xml version="1.0" encoding="utf-8"?>
<TemplafySlideTemplateConfiguration><![CDATA[{"slideVersion":1,"isValidatorEnabled":false,"isLocked":false,"elementsMetadata":[],"slideId":"1156893989272289282","enableDocumentContentUpdater":false,"version":"2.0"}]]></TemplafySlideTemplateConfiguration>
</file>

<file path=customXml/item29.xml><?xml version="1.0" encoding="utf-8"?>
<TemplafySlideTemplateConfiguration><![CDATA[{"slideVersion":1,"isValidatorEnabled":false,"isLocked":false,"elementsMetadata":[],"slideId":"863036716632506369","enableDocumentContentUpdater":false,"version":"2.0"}]]></TemplafySlideTemplateConfiguration>
</file>

<file path=customXml/item3.xml><?xml version="1.0" encoding="utf-8"?>
<TemplafySlideFormConfiguration><![CDATA[{"formFields":[],"formDataEntries":[]}]]></TemplafySlideFormConfiguration>
</file>

<file path=customXml/item30.xml><?xml version="1.0" encoding="utf-8"?>
<TemplafySlideFormConfiguration><![CDATA[{"formFields":[],"formDataEntries":[]}]]></TemplafySlideFormConfiguration>
</file>

<file path=customXml/item31.xml><?xml version="1.0" encoding="utf-8"?>
<TemplafySlideTemplateConfiguration><![CDATA[{"slideVersion":1,"isValidatorEnabled":false,"isLocked":false,"elementsMetadata":[],"slideId":"1156893989272289281","enableDocumentContentUpdater":false,"version":"2.0"}]]></TemplafySlideTemplateConfiguration>
</file>

<file path=customXml/item32.xml><?xml version="1.0" encoding="utf-8"?>
<ct:contentTypeSchema xmlns:ct="http://schemas.microsoft.com/office/2006/metadata/contentType" xmlns:ma="http://schemas.microsoft.com/office/2006/metadata/properties/metaAttributes" ct:_="" ma:_="" ma:contentTypeName="Document" ma:contentTypeID="0x0101000F6F31BFC5871B4BA0B01DA92830B924" ma:contentTypeVersion="20" ma:contentTypeDescription="Create a new document." ma:contentTypeScope="" ma:versionID="9f54917e5264eb1badf6b465d9433db8">
  <xsd:schema xmlns:xsd="http://www.w3.org/2001/XMLSchema" xmlns:xs="http://www.w3.org/2001/XMLSchema" xmlns:p="http://schemas.microsoft.com/office/2006/metadata/properties" xmlns:ns2="81f0cea7-c1c6-40b3-b6b9-80eeed4e2dbf" xmlns:ns3="4390cd16-211d-4299-b2d7-eeb52c7d4d2b" xmlns:ns4="09fbb695-81b6-4c0e-91d0-b1119f714ed3" targetNamespace="http://schemas.microsoft.com/office/2006/metadata/properties" ma:root="true" ma:fieldsID="adb589a07e7d8c44813cc87883cee787" ns2:_="" ns3:_="" ns4:_="">
    <xsd:import namespace="81f0cea7-c1c6-40b3-b6b9-80eeed4e2dbf"/>
    <xsd:import namespace="4390cd16-211d-4299-b2d7-eeb52c7d4d2b"/>
    <xsd:import namespace="09fbb695-81b6-4c0e-91d0-b1119f714ed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Status" minOccurs="0"/>
                <xsd:element ref="ns2:Invoice" minOccurs="0"/>
                <xsd:element ref="ns2:Leadpartner" minOccurs="0"/>
                <xsd:element ref="ns2:Invoice0" minOccurs="0"/>
                <xsd:element ref="ns2:TypeofMktg" minOccurs="0"/>
                <xsd:element ref="ns2:Geo_x0020_Budget" minOccurs="0"/>
                <xsd:element ref="ns2:E_x002d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f0cea7-c1c6-40b3-b6b9-80eeed4e2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3be38ff-c36a-46b3-97e8-44d97987dc7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Status" ma:index="21" nillable="true" ma:displayName="Status" ma:description="Status of the bio development: Work in progress  (WIP) or Final.  " ma:format="Dropdown" ma:internalName="Status">
      <xsd:simpleType>
        <xsd:restriction base="dms:Text">
          <xsd:maxLength value="255"/>
        </xsd:restriction>
      </xsd:simpleType>
    </xsd:element>
    <xsd:element name="Invoice" ma:index="22" nillable="true" ma:displayName="S-Status" ma:description="Status of the sponsorship for the current year" ma:format="Dropdown" ma:internalName="Invoice">
      <xsd:complexType>
        <xsd:complexContent>
          <xsd:extension base="dms:MultiChoice">
            <xsd:sequence>
              <xsd:element name="Value" maxOccurs="unbounded" minOccurs="0" nillable="true">
                <xsd:simpleType>
                  <xsd:restriction base="dms:Choice">
                    <xsd:enumeration value="New"/>
                    <xsd:enumeration value="Renewal"/>
                    <xsd:enumeration value="Approved"/>
                    <xsd:enumeration value="Requested"/>
                    <xsd:enumeration value="Not requested"/>
                  </xsd:restriction>
                </xsd:simpleType>
              </xsd:element>
            </xsd:sequence>
          </xsd:extension>
        </xsd:complexContent>
      </xsd:complexType>
    </xsd:element>
    <xsd:element name="Leadpartner" ma:index="23" nillable="true" ma:displayName="Leader(s)" ma:format="Dropdown" ma:list="UserInfo" ma:SharePointGroup="0" ma:internalName="Leadpart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oice0" ma:index="24" nillable="true" ma:displayName="Invoice" ma:format="Dropdown" ma:internalName="Invoice0">
      <xsd:simpleType>
        <xsd:restriction base="dms:Choice">
          <xsd:enumeration value="Invoice Rec'd"/>
          <xsd:enumeration value="Invoice Sent"/>
        </xsd:restriction>
      </xsd:simpleType>
    </xsd:element>
    <xsd:element name="TypeofMktg" ma:index="25" nillable="true" ma:displayName="Type of Mktg" ma:format="Dropdown" ma:internalName="TypeofMktg">
      <xsd:complexType>
        <xsd:complexContent>
          <xsd:extension base="dms:MultiChoice">
            <xsd:sequence>
              <xsd:element name="Value" maxOccurs="unbounded" minOccurs="0" nillable="true">
                <xsd:simpleType>
                  <xsd:restriction base="dms:Choice">
                    <xsd:enumeration value="Industry/BD"/>
                    <xsd:enumeration value="Community/PR"/>
                    <xsd:enumeration value="Client Support"/>
                    <xsd:enumeration value="Board Member"/>
                  </xsd:restriction>
                </xsd:simpleType>
              </xsd:element>
            </xsd:sequence>
          </xsd:extension>
        </xsd:complexContent>
      </xsd:complexType>
    </xsd:element>
    <xsd:element name="Geo_x0020_Budget" ma:index="26" nillable="true" ma:displayName="Geo Budget" ma:internalName="Geo_x0020_Budget">
      <xsd:simpleType>
        <xsd:restriction base="dms:Text">
          <xsd:maxLength value="255"/>
        </xsd:restriction>
      </xsd:simpleType>
    </xsd:element>
    <xsd:element name="E_x002d_Status" ma:index="27" nillable="true" ma:displayName="E-Status" ma:description="The status of any events (virtual or live)" ma:format="Dropdown" ma:internalName="E_x002d_Status">
      <xsd:simpleType>
        <xsd:restriction base="dms:Choice">
          <xsd:enumeration value="No active events"/>
          <xsd:enumeration value="Pre-event"/>
          <xsd:enumeration value="Post-event/Mktg"/>
        </xsd:restriction>
      </xsd:simpleType>
    </xsd:element>
  </xsd:schema>
  <xsd:schema xmlns:xsd="http://www.w3.org/2001/XMLSchema" xmlns:xs="http://www.w3.org/2001/XMLSchema" xmlns:dms="http://schemas.microsoft.com/office/2006/documentManagement/types" xmlns:pc="http://schemas.microsoft.com/office/infopath/2007/PartnerControls" targetNamespace="4390cd16-211d-4299-b2d7-eeb52c7d4d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fbb695-81b6-4c0e-91d0-b1119f714e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041afcf-5fbf-442b-a6c3-fef95a2a5f0c}" ma:internalName="TaxCatchAll" ma:showField="CatchAllData" ma:web="4390cd16-211d-4299-b2d7-eeb52c7d4d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3.xml><?xml version="1.0" encoding="utf-8"?>
<TemplafySlideTemplateConfiguration><![CDATA[{"slideVersion":1,"isValidatorEnabled":false,"isLocked":false,"elementsMetadata":[],"slideId":"1156893989272289282","enableDocumentContentUpdater":false,"version":"2.0"}]]></TemplafySlideTemplateConfiguration>
</file>

<file path=customXml/item34.xml><?xml version="1.0" encoding="utf-8"?>
<TemplafySlideFormConfiguration><![CDATA[{"formFields":[],"formDataEntries":[]}]]></TemplafySlideFormConfiguration>
</file>

<file path=customXml/item35.xml><?xml version="1.0" encoding="utf-8"?>
<TemplafySlideTemplateConfiguration><![CDATA[{"slideVersion":1,"isValidatorEnabled":false,"isLocked":false,"elementsMetadata":[],"slideId":"1156893989272289282","enableDocumentContentUpdater":false,"version":"2.0"}]]></TemplafySlideTemplateConfiguration>
</file>

<file path=customXml/item36.xml><?xml version="1.0" encoding="utf-8"?>
<TemplafySlideFormConfiguration><![CDATA[{"formFields":[],"formDataEntries":[]}]]></TemplafySlideFormConfiguration>
</file>

<file path=customXml/item37.xml><?xml version="1.0" encoding="utf-8"?>
<TemplafySlideTemplateConfiguration><![CDATA[{"slideVersion":1,"isValidatorEnabled":false,"isLocked":false,"elementsMetadata":[],"slideId":"1156893989272289282","enableDocumentContentUpdater":false,"version":"2.0"}]]></TemplafySlideTemplateConfiguration>
</file>

<file path=customXml/item38.xml><?xml version="1.0" encoding="utf-8"?>
<TemplafySlideTemplateConfiguration><![CDATA[{"slideVersion":1,"isValidatorEnabled":false,"isLocked":false,"elementsMetadata":[],"slideId":"1156893989272289282","enableDocumentContentUpdater":false,"version":"2.0"}]]></TemplafySlideTemplateConfiguration>
</file>

<file path=customXml/item39.xml><?xml version="1.0" encoding="utf-8"?>
<TemplafySlideTemplateConfiguration><![CDATA[{"slideVersion":1,"isValidatorEnabled":false,"isLocked":false,"elementsMetadata":[],"slideId":"1156893989272289282","enableDocumentContentUpdater":false,"version":"2.0"}]]></TemplafySlideTemplateConfiguration>
</file>

<file path=customXml/item4.xml><?xml version="1.0" encoding="utf-8"?>
<TemplafySlideTemplateConfiguration><![CDATA[{"slideVersion":1,"isValidatorEnabled":false,"isLocked":false,"elementsMetadata":[],"slideId":"1156893989272289282","enableDocumentContentUpdater":false,"version":"2.0"}]]></TemplafySlideTemplateConfiguration>
</file>

<file path=customXml/item40.xml><?xml version="1.0" encoding="utf-8"?>
<TemplafySlideFormConfiguration><![CDATA[{"formFields":[],"formDataEntries":[]}]]></TemplafySlideFormConfiguration>
</file>

<file path=customXml/item41.xml><?xml version="1.0" encoding="utf-8"?>
<TemplafySlideFormConfiguration><![CDATA[{"formFields":[],"formDataEntries":[]}]]></TemplafySlideFormConfiguration>
</file>

<file path=customXml/item42.xml><?xml version="1.0" encoding="utf-8"?>
<TemplafySlideFormConfiguration><![CDATA[{"formFields":[],"formDataEntries":[]}]]></TemplafySlideFormConfiguration>
</file>

<file path=customXml/item43.xml><?xml version="1.0" encoding="utf-8"?>
<TemplafySlideFormConfiguration><![CDATA[{"formFields":[],"formDataEntries":[]}]]></TemplafySlideFormConfiguration>
</file>

<file path=customXml/item44.xml><?xml version="1.0" encoding="utf-8"?>
<TemplafySlideFormConfiguration><![CDATA[{"formFields":[],"formDataEntries":[]}]]></TemplafySlideFormConfiguration>
</file>

<file path=customXml/item45.xml><?xml version="1.0" encoding="utf-8"?>
<TemplafySlideFormConfiguration><![CDATA[{"formFields":[],"formDataEntries":[]}]]></TemplafySlideFormConfiguration>
</file>

<file path=customXml/item46.xml><?xml version="1.0" encoding="utf-8"?>
<TemplafySlideTemplateConfiguration><![CDATA[{"slideVersion":1,"isValidatorEnabled":false,"isLocked":false,"elementsMetadata":[],"slideId":"1156893989272289282","enableDocumentContentUpdater":false,"version":"2.0"}]]></TemplafySlideTemplateConfiguration>
</file>

<file path=customXml/item47.xml><?xml version="1.0" encoding="utf-8"?>
<TemplafySlideTemplateConfiguration><![CDATA[{"slideVersion":1,"isValidatorEnabled":false,"isLocked":false,"elementsMetadata":[],"slideId":"1156893989272289281","enableDocumentContentUpdater":false,"version":"2.0"}]]></TemplafySlideTemplateConfiguration>
</file>

<file path=customXml/item48.xml><?xml version="1.0" encoding="utf-8"?>
<TemplafyFormConfiguration><![CDATA[{"formFields":[{"distinct":false,"hideIfNoUserInteractionRequired":false,"required":false,"autoSelectFirstOption":false,"shareValue":false,"type":"dropDown","dataSourceName":"BiosCompanyName","dataSourceFieldName":"CompanyName","name":"CompanyName","label":"Company Name"},{"distinct":false,"hideIfNoUserInteractionRequired":false,"required":false,"autoSelectFirstOption":false,"shareValue":false,"type":"dropDown","dataSourceName":"BiosPersonSelector","dataSourceFieldName":"DisplayName","name":"Name","label":"Name"}],"formDataEntries":[{"name":"CompanyName","value":"2EmyBp26klqTOSHlt2MtaA=="},{"name":"Name","value":"E7iKXtyuGGb8M+5aKNykMqFng2tdXSG3aH3AiHEf6ac="}]}]]></TemplafyFormConfiguration>
</file>

<file path=customXml/item49.xml><?xml version="1.0" encoding="utf-8"?>
<TemplafySlideTemplateConfiguration><![CDATA[{"slideVersion":1,"isValidatorEnabled":false,"isLocked":false,"elementsMetadata":[],"slideId":"1156893989272289281","enableDocumentContentUpdater":false,"version":"2.0"}]]></TemplafySlideTemplateConfiguration>
</file>

<file path=customXml/item5.xml><?xml version="1.0" encoding="utf-8"?>
<TemplafySlideFormConfiguration><![CDATA[{"formFields":[],"formDataEntries":[]}]]></TemplafySlideFormConfiguration>
</file>

<file path=customXml/item50.xml><?xml version="1.0" encoding="utf-8"?>
<TemplafySlideTemplateConfiguration><![CDATA[{"slideVersion":1,"isValidatorEnabled":false,"isLocked":false,"elementsMetadata":[],"slideId":"1156893989272289281","enableDocumentContentUpdater":false,"version":"2.0"}]]></TemplafySlideTemplateConfiguration>
</file>

<file path=customXml/item51.xml><?xml version="1.0" encoding="utf-8"?>
<TemplafySlideTemplateConfiguration><![CDATA[{"slideVersion":1,"isValidatorEnabled":false,"isLocked":false,"elementsMetadata":[],"slideId":"1156893989272289282","enableDocumentContentUpdater":false,"version":"2.0"}]]></TemplafySlideTemplateConfiguration>
</file>

<file path=customXml/item52.xml><?xml version="1.0" encoding="utf-8"?>
<TemplafySlideFormConfiguration><![CDATA[{"formFields":[],"formDataEntries":[]}]]></TemplafySlideFormConfiguration>
</file>

<file path=customXml/item53.xml><?xml version="1.0" encoding="utf-8"?>
<TemplafySlideTemplateConfiguration><![CDATA[{"slideVersion":1,"isValidatorEnabled":false,"isLocked":false,"elementsMetadata":[],"slideId":"1156893989272289280","enableDocumentContentUpdater":false,"version":"2.0"}]]></TemplafySlideTemplateConfiguration>
</file>

<file path=customXml/item54.xml><?xml version="1.0" encoding="utf-8"?>
<TemplafySlideFormConfiguration><![CDATA[{"formFields":[],"formDataEntries":[]}]]></TemplafySlideFormConfiguration>
</file>

<file path=customXml/item55.xml><?xml version="1.0" encoding="utf-8"?>
<TemplafySlideFormConfiguration><![CDATA[{"formFields":[],"formDataEntries":[]}]]></TemplafySlideFormConfiguration>
</file>

<file path=customXml/item56.xml><?xml version="1.0" encoding="utf-8"?>
<TemplafySlideFormConfiguration><![CDATA[{"formFields":[],"formDataEntries":[]}]]></TemplafySlideFormConfiguration>
</file>

<file path=customXml/item57.xml><?xml version="1.0" encoding="utf-8"?>
<TemplafySlideFormConfiguration><![CDATA[{"formFields":[],"formDataEntries":[]}]]></TemplafySlideFormConfiguration>
</file>

<file path=customXml/item58.xml><?xml version="1.0" encoding="utf-8"?>
<TemplafySlideFormConfiguration><![CDATA[{"formFields":[],"formDataEntries":[]}]]></TemplafySlideFormConfiguration>
</file>

<file path=customXml/item59.xml><?xml version="1.0" encoding="utf-8"?>
<TemplafySlideTemplateConfiguration><![CDATA[{"slideVersion":1,"isValidatorEnabled":false,"isLocked":false,"elementsMetadata":[],"slideId":"1156893989272289282","enableDocumentContentUpdater":false,"version":"2.0"}]]></TemplafySlideTemplateConfiguration>
</file>

<file path=customXml/item6.xml><?xml version="1.0" encoding="utf-8"?>
<TemplafySlideTemplateConfiguration><![CDATA[{"slideVersion":1,"isValidatorEnabled":false,"isLocked":false,"elementsMetadata":[],"slideId":"1156893989272289282","enableDocumentContentUpdater":false,"version":"2.0"}]]></TemplafySlideTemplateConfiguration>
</file>

<file path=customXml/item60.xml><?xml version="1.0" encoding="utf-8"?>
<TemplafySlideFormConfiguration><![CDATA[{"formFields":[],"formDataEntries":[]}]]></TemplafySlideFormConfiguration>
</file>

<file path=customXml/item61.xml><?xml version="1.0" encoding="utf-8"?>
<TemplafySlideFormConfiguration><![CDATA[{"formFields":[],"formDataEntries":[]}]]></TemplafySlideFormConfiguration>
</file>

<file path=customXml/item62.xml><?xml version="1.0" encoding="utf-8"?>
<TemplafySlideTemplateConfiguration><![CDATA[{"slideVersion":1,"isValidatorEnabled":false,"isLocked":false,"elementsMetadata":[],"slideId":"1156893989272289286","enableDocumentContentUpdater":false,"version":"2.0"}]]></TemplafySlideTemplateConfiguration>
</file>

<file path=customXml/item63.xml><?xml version="1.0" encoding="utf-8"?>
<TemplafySlideTemplateConfiguration><![CDATA[{"slideVersion":1,"isValidatorEnabled":false,"isLocked":false,"elementsMetadata":[],"slideId":"1156893989272289282","enableDocumentContentUpdater":false,"version":"2.0"}]]></TemplafySlideTemplateConfiguration>
</file>

<file path=customXml/item64.xml><?xml version="1.0" encoding="utf-8"?>
<TemplafySlideTemplateConfiguration><![CDATA[{"slideVersion":1,"isValidatorEnabled":false,"isLocked":false,"elementsMetadata":[],"slideId":"1156893989272289282","enableDocumentContentUpdater":false,"version":"2.0"}]]></TemplafySlideTemplateConfiguration>
</file>

<file path=customXml/item65.xml><?xml version="1.0" encoding="utf-8"?>
<TemplafySlideFormConfiguration><![CDATA[{"formFields":[],"formDataEntries":[]}]]></TemplafySlideFormConfiguration>
</file>

<file path=customXml/item66.xml><?xml version="1.0" encoding="utf-8"?>
<TemplafySlideTemplateConfiguration><![CDATA[{"slideVersion":1,"isValidatorEnabled":false,"isLocked":false,"elementsMetadata":[],"slideId":"1156893989272289282","enableDocumentContentUpdater":false,"version":"2.0"}]]></TemplafySlideTemplateConfiguration>
</file>

<file path=customXml/item67.xml><?xml version="1.0" encoding="utf-8"?>
<TemplafySlideTemplateConfiguration><![CDATA[{"slideVersion":1,"isValidatorEnabled":false,"isLocked":false,"elementsMetadata":[],"slideId":"1156893989272289282","enableDocumentContentUpdater":false,"version":"2.0"}]]></TemplafySlideTemplateConfiguration>
</file>

<file path=customXml/item68.xml><?xml version="1.0" encoding="utf-8"?>
<TemplafySlideTemplateConfiguration><![CDATA[{"slideVersion":1,"isValidatorEnabled":false,"isLocked":false,"elementsMetadata":[],"slideId":"1156893989272289282","enableDocumentContentUpdater":false,"version":"2.0"}]]></TemplafySlideTemplateConfiguration>
</file>

<file path=customXml/item69.xml><?xml version="1.0" encoding="utf-8"?>
<p:properties xmlns:p="http://schemas.microsoft.com/office/2006/metadata/properties" xmlns:xsi="http://www.w3.org/2001/XMLSchema-instance" xmlns:pc="http://schemas.microsoft.com/office/infopath/2007/PartnerControls">
  <documentManagement>
    <TypeofMktg xmlns="81f0cea7-c1c6-40b3-b6b9-80eeed4e2dbf" xsi:nil="true"/>
    <TaxCatchAll xmlns="09fbb695-81b6-4c0e-91d0-b1119f714ed3" xsi:nil="true"/>
    <Invoice xmlns="81f0cea7-c1c6-40b3-b6b9-80eeed4e2dbf" xsi:nil="true"/>
    <Leadpartner xmlns="81f0cea7-c1c6-40b3-b6b9-80eeed4e2dbf">
      <UserInfo>
        <DisplayName/>
        <AccountId xsi:nil="true"/>
        <AccountType/>
      </UserInfo>
    </Leadpartner>
    <lcf76f155ced4ddcb4097134ff3c332f xmlns="81f0cea7-c1c6-40b3-b6b9-80eeed4e2dbf">
      <Terms xmlns="http://schemas.microsoft.com/office/infopath/2007/PartnerControls"/>
    </lcf76f155ced4ddcb4097134ff3c332f>
    <Status xmlns="81f0cea7-c1c6-40b3-b6b9-80eeed4e2dbf" xsi:nil="true"/>
    <E_x002d_Status xmlns="81f0cea7-c1c6-40b3-b6b9-80eeed4e2dbf" xsi:nil="true"/>
    <Invoice0 xmlns="81f0cea7-c1c6-40b3-b6b9-80eeed4e2dbf" xsi:nil="true"/>
    <Geo_x0020_Budget xmlns="81f0cea7-c1c6-40b3-b6b9-80eeed4e2dbf" xsi:nil="true"/>
  </documentManagement>
</p:properties>
</file>

<file path=customXml/item7.xml><?xml version="1.0" encoding="utf-8"?>
<TemplafySlideFormConfiguration><![CDATA[{"formFields":[],"formDataEntries":[]}]]></TemplafySlideFormConfiguration>
</file>

<file path=customXml/item70.xml><?xml version="1.0" encoding="utf-8"?>
<TemplafySlideFormConfiguration><![CDATA[{"formFields":[],"formDataEntries":[]}]]></TemplafySlideFormConfiguration>
</file>

<file path=customXml/item71.xml><?xml version="1.0" encoding="utf-8"?>
<TemplafySlideFormConfiguration><![CDATA[{"formFields":[],"formDataEntries":[]}]]></TemplafySlideFormConfiguration>
</file>

<file path=customXml/item72.xml><?xml version="1.0" encoding="utf-8"?>
<TemplafySlideFormConfiguration><![CDATA[{"formFields":[],"formDataEntries":[]}]]></TemplafySlideFormConfiguration>
</file>

<file path=customXml/item73.xml><?xml version="1.0" encoding="utf-8"?>
<TemplafySlideTemplateConfiguration><![CDATA[{"slideVersion":1,"isValidatorEnabled":false,"isLocked":false,"elementsMetadata":[],"slideId":"1156893989272289281","enableDocumentContentUpdater":false,"version":"2.0"}]]></TemplafySlideTemplateConfiguration>
</file>

<file path=customXml/item74.xml><?xml version="1.0" encoding="utf-8"?>
<TemplafySlideFormConfiguration><![CDATA[{"formFields":[],"formDataEntries":[]}]]></TemplafySlideFormConfiguration>
</file>

<file path=customXml/item75.xml><?xml version="1.0" encoding="utf-8"?>
<TemplafyTemplateConfiguration><![CDATA[{"elementsMetadata":[{"type":"shape","id":"6d247444-58de-429d-ba85-92398c800bda","elementConfiguration":{"type":"image","disableUpdates":false}},{"type":"shape","id":"ec0a5ecb-936b-436e-817e-7f68ea0d3443","elementConfiguration":{"type":"text","disableUpdates":false}},{"type":"shape","id":"72cd0e78-5c5f-4b48-8c85-22744157b17e","elementConfiguration":{"type":"image","disableUpdates":false}},{"type":"shape","id":"5c42edb2-e0d7-49ec-b72e-e92f5a4de4d7","elementConfiguration":{"type":"text","disableUpdates":false}},{"type":"shape","id":"7761e1ee-8a3b-4210-875a-7cb0c4e5133f","elementConfiguration":{"type":"image","disableUpdates":false}},{"type":"shape","id":"0a616ae9-f501-4b51-babd-d5340713a0c6","elementConfiguration":{"type":"text","disableUpdates":false}},{"type":"shape","id":"c7aebc3a-79ef-412f-9229-fd78964a73d4","elementConfiguration":{"type":"image","disableUpdates":false}},{"type":"shape","id":"43b77524-1765-4bd3-bc65-acd7556eb76c","elementConfiguration":{"type":"text","disableUpdates":false}},{"type":"shape","id":"f6ea41a6-c389-416b-a370-58fdbce02aa4","elementConfiguration":{"type":"text","disableUpdates":false}},{"type":"shape","id":"172a7f92-69da-492c-b8bc-d83205f33b99","elementConfiguration":{"type":"image","disableUpdates":false}},{"type":"shape","id":"ca8f8b29-9bda-4fe7-b4e4-019ae08eca53","elementConfiguration":{"type":"text","disableUpdates":false}},{"type":"shape","id":"f00e6a92-54ec-4992-bad9-1d09628b59f9","elementConfiguration":{"type":"text","disableUpdates":false}},{"type":"shape","id":"b3157747-58dc-48ce-898f-98ca7b4f0180","elementConfiguration":{"type":"image","disableUpdates":false}},{"type":"shape","id":"20d69e45-d962-4261-a941-1789161588f0","elementConfiguration":{"type":"text","disableUpdates":false}}],"transformationConfigurations":[],"templateName":"EisnerAmper Template","templateDescription":"","enableDocumentContentUpdater":false,"version":"2.0"}]]></TemplafyTemplateConfiguration>
</file>

<file path=customXml/item76.xml><?xml version="1.0" encoding="utf-8"?>
<TemplafySlideFormConfiguration><![CDATA[{"formFields":[],"formDataEntries":[]}]]></TemplafySlideFormConfiguration>
</file>

<file path=customXml/item77.xml><?xml version="1.0" encoding="utf-8"?>
<TemplafySlideFormConfiguration><![CDATA[{"formFields":[],"formDataEntries":[]}]]></TemplafySlideFormConfiguration>
</file>

<file path=customXml/item78.xml><?xml version="1.0" encoding="utf-8"?>
<TemplafySlideTemplateConfiguration><![CDATA[{"slideVersion":1,"isValidatorEnabled":false,"isLocked":false,"elementsMetadata":[],"slideId":"1156893989272289281","enableDocumentContentUpdater":false,"version":"2.0"}]]></TemplafySlideTemplateConfiguration>
</file>

<file path=customXml/item79.xml><?xml version="1.0" encoding="utf-8"?>
<TemplafySlideTemplateConfiguration><![CDATA[{"slideVersion":1,"isValidatorEnabled":false,"isLocked":false,"elementsMetadata":[],"slideId":"1156893989272289282","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1156893989272289282","enableDocumentContentUpdater":false,"version":"2.0"}]]></TemplafySlideTemplateConfiguration>
</file>

<file path=customXml/itemProps1.xml><?xml version="1.0" encoding="utf-8"?>
<ds:datastoreItem xmlns:ds="http://schemas.openxmlformats.org/officeDocument/2006/customXml" ds:itemID="{06872AFD-AB4E-497A-B9CD-AEA3AFA0F4C4}">
  <ds:schemaRefs/>
</ds:datastoreItem>
</file>

<file path=customXml/itemProps10.xml><?xml version="1.0" encoding="utf-8"?>
<ds:datastoreItem xmlns:ds="http://schemas.openxmlformats.org/officeDocument/2006/customXml" ds:itemID="{5B1BA202-5CBA-4510-8FC6-6155BEF430BC}">
  <ds:schemaRefs>
    <ds:schemaRef ds:uri="http://schemas.microsoft.com/sharepoint/v3/contenttype/forms"/>
  </ds:schemaRefs>
</ds:datastoreItem>
</file>

<file path=customXml/itemProps11.xml><?xml version="1.0" encoding="utf-8"?>
<ds:datastoreItem xmlns:ds="http://schemas.openxmlformats.org/officeDocument/2006/customXml" ds:itemID="{11119913-66F0-4D99-B21E-0E88A27746D7}">
  <ds:schemaRefs/>
</ds:datastoreItem>
</file>

<file path=customXml/itemProps12.xml><?xml version="1.0" encoding="utf-8"?>
<ds:datastoreItem xmlns:ds="http://schemas.openxmlformats.org/officeDocument/2006/customXml" ds:itemID="{1FE5A0CE-20CB-44D8-80AC-4DAF3E4F1ED6}">
  <ds:schemaRefs/>
</ds:datastoreItem>
</file>

<file path=customXml/itemProps13.xml><?xml version="1.0" encoding="utf-8"?>
<ds:datastoreItem xmlns:ds="http://schemas.openxmlformats.org/officeDocument/2006/customXml" ds:itemID="{001BCD5B-639B-40DC-BB74-21B166A438F4}">
  <ds:schemaRefs/>
</ds:datastoreItem>
</file>

<file path=customXml/itemProps14.xml><?xml version="1.0" encoding="utf-8"?>
<ds:datastoreItem xmlns:ds="http://schemas.openxmlformats.org/officeDocument/2006/customXml" ds:itemID="{5574FD65-DE96-41B8-8C6C-860D5DB386AD}">
  <ds:schemaRefs/>
</ds:datastoreItem>
</file>

<file path=customXml/itemProps15.xml><?xml version="1.0" encoding="utf-8"?>
<ds:datastoreItem xmlns:ds="http://schemas.openxmlformats.org/officeDocument/2006/customXml" ds:itemID="{7F250686-7CE7-44FE-88C3-E81E1C96C495}">
  <ds:schemaRefs/>
</ds:datastoreItem>
</file>

<file path=customXml/itemProps16.xml><?xml version="1.0" encoding="utf-8"?>
<ds:datastoreItem xmlns:ds="http://schemas.openxmlformats.org/officeDocument/2006/customXml" ds:itemID="{2BBF7B40-0FA7-41F8-9E6E-4A1F68181144}">
  <ds:schemaRefs/>
</ds:datastoreItem>
</file>

<file path=customXml/itemProps17.xml><?xml version="1.0" encoding="utf-8"?>
<ds:datastoreItem xmlns:ds="http://schemas.openxmlformats.org/officeDocument/2006/customXml" ds:itemID="{6770ABA1-BFC9-445E-B4D3-52F4E6CD5843}">
  <ds:schemaRefs/>
</ds:datastoreItem>
</file>

<file path=customXml/itemProps18.xml><?xml version="1.0" encoding="utf-8"?>
<ds:datastoreItem xmlns:ds="http://schemas.openxmlformats.org/officeDocument/2006/customXml" ds:itemID="{9AD49829-7CB4-4B86-8D6C-08D0076D68B1}">
  <ds:schemaRefs/>
</ds:datastoreItem>
</file>

<file path=customXml/itemProps19.xml><?xml version="1.0" encoding="utf-8"?>
<ds:datastoreItem xmlns:ds="http://schemas.openxmlformats.org/officeDocument/2006/customXml" ds:itemID="{7330122B-B649-4A02-BEFC-FF34BA9D6735}">
  <ds:schemaRefs/>
</ds:datastoreItem>
</file>

<file path=customXml/itemProps2.xml><?xml version="1.0" encoding="utf-8"?>
<ds:datastoreItem xmlns:ds="http://schemas.openxmlformats.org/officeDocument/2006/customXml" ds:itemID="{A8522E31-3931-428B-BB55-3DBDA7562D0A}">
  <ds:schemaRefs/>
</ds:datastoreItem>
</file>

<file path=customXml/itemProps20.xml><?xml version="1.0" encoding="utf-8"?>
<ds:datastoreItem xmlns:ds="http://schemas.openxmlformats.org/officeDocument/2006/customXml" ds:itemID="{0B0C13FB-9E85-4236-B011-CC0BC31EF19A}">
  <ds:schemaRefs/>
</ds:datastoreItem>
</file>

<file path=customXml/itemProps21.xml><?xml version="1.0" encoding="utf-8"?>
<ds:datastoreItem xmlns:ds="http://schemas.openxmlformats.org/officeDocument/2006/customXml" ds:itemID="{ECCF1CF6-098B-43CD-8537-E65F04C16CEC}">
  <ds:schemaRefs/>
</ds:datastoreItem>
</file>

<file path=customXml/itemProps22.xml><?xml version="1.0" encoding="utf-8"?>
<ds:datastoreItem xmlns:ds="http://schemas.openxmlformats.org/officeDocument/2006/customXml" ds:itemID="{A9DE8C48-AE75-4E29-B09B-D81B0E6005C4}">
  <ds:schemaRefs/>
</ds:datastoreItem>
</file>

<file path=customXml/itemProps23.xml><?xml version="1.0" encoding="utf-8"?>
<ds:datastoreItem xmlns:ds="http://schemas.openxmlformats.org/officeDocument/2006/customXml" ds:itemID="{DBD2C3FC-54B3-468F-881F-ADEEF0476C8C}">
  <ds:schemaRefs/>
</ds:datastoreItem>
</file>

<file path=customXml/itemProps24.xml><?xml version="1.0" encoding="utf-8"?>
<ds:datastoreItem xmlns:ds="http://schemas.openxmlformats.org/officeDocument/2006/customXml" ds:itemID="{0A180C8B-6EDF-4870-A656-64D8A81B8410}">
  <ds:schemaRefs/>
</ds:datastoreItem>
</file>

<file path=customXml/itemProps25.xml><?xml version="1.0" encoding="utf-8"?>
<ds:datastoreItem xmlns:ds="http://schemas.openxmlformats.org/officeDocument/2006/customXml" ds:itemID="{0814734E-155F-41F7-9F99-D6430AC38AEC}">
  <ds:schemaRefs/>
</ds:datastoreItem>
</file>

<file path=customXml/itemProps26.xml><?xml version="1.0" encoding="utf-8"?>
<ds:datastoreItem xmlns:ds="http://schemas.openxmlformats.org/officeDocument/2006/customXml" ds:itemID="{2DCFB316-9523-44AE-8F2E-F6B9BF69B76C}">
  <ds:schemaRefs/>
</ds:datastoreItem>
</file>

<file path=customXml/itemProps27.xml><?xml version="1.0" encoding="utf-8"?>
<ds:datastoreItem xmlns:ds="http://schemas.openxmlformats.org/officeDocument/2006/customXml" ds:itemID="{EA6A401E-2811-480B-AE90-6D655FACE905}">
  <ds:schemaRefs/>
</ds:datastoreItem>
</file>

<file path=customXml/itemProps28.xml><?xml version="1.0" encoding="utf-8"?>
<ds:datastoreItem xmlns:ds="http://schemas.openxmlformats.org/officeDocument/2006/customXml" ds:itemID="{AC7B92CE-D566-402C-9B7A-59EE7DA460A9}">
  <ds:schemaRefs/>
</ds:datastoreItem>
</file>

<file path=customXml/itemProps29.xml><?xml version="1.0" encoding="utf-8"?>
<ds:datastoreItem xmlns:ds="http://schemas.openxmlformats.org/officeDocument/2006/customXml" ds:itemID="{02BDC637-9E8E-409A-BA52-A97723CEB9C7}">
  <ds:schemaRefs/>
</ds:datastoreItem>
</file>

<file path=customXml/itemProps3.xml><?xml version="1.0" encoding="utf-8"?>
<ds:datastoreItem xmlns:ds="http://schemas.openxmlformats.org/officeDocument/2006/customXml" ds:itemID="{D115D0BA-357B-4D31-BCE1-30EA4F7176D1}">
  <ds:schemaRefs/>
</ds:datastoreItem>
</file>

<file path=customXml/itemProps30.xml><?xml version="1.0" encoding="utf-8"?>
<ds:datastoreItem xmlns:ds="http://schemas.openxmlformats.org/officeDocument/2006/customXml" ds:itemID="{398BBBCC-E7E6-41C9-94D6-57D7E351975C}">
  <ds:schemaRefs/>
</ds:datastoreItem>
</file>

<file path=customXml/itemProps31.xml><?xml version="1.0" encoding="utf-8"?>
<ds:datastoreItem xmlns:ds="http://schemas.openxmlformats.org/officeDocument/2006/customXml" ds:itemID="{F934E963-26E1-490C-9820-C2C6D4BDC919}">
  <ds:schemaRefs/>
</ds:datastoreItem>
</file>

<file path=customXml/itemProps32.xml><?xml version="1.0" encoding="utf-8"?>
<ds:datastoreItem xmlns:ds="http://schemas.openxmlformats.org/officeDocument/2006/customXml" ds:itemID="{44DE912D-1560-4AB3-BC00-78FF29446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f0cea7-c1c6-40b3-b6b9-80eeed4e2dbf"/>
    <ds:schemaRef ds:uri="4390cd16-211d-4299-b2d7-eeb52c7d4d2b"/>
    <ds:schemaRef ds:uri="09fbb695-81b6-4c0e-91d0-b1119f714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3.xml><?xml version="1.0" encoding="utf-8"?>
<ds:datastoreItem xmlns:ds="http://schemas.openxmlformats.org/officeDocument/2006/customXml" ds:itemID="{F6FEE6BB-2A2A-4C76-9A29-84F77A697FA3}">
  <ds:schemaRefs/>
</ds:datastoreItem>
</file>

<file path=customXml/itemProps34.xml><?xml version="1.0" encoding="utf-8"?>
<ds:datastoreItem xmlns:ds="http://schemas.openxmlformats.org/officeDocument/2006/customXml" ds:itemID="{0D70EEB6-5164-4710-BC2A-2E2BF47C2CDD}">
  <ds:schemaRefs/>
</ds:datastoreItem>
</file>

<file path=customXml/itemProps35.xml><?xml version="1.0" encoding="utf-8"?>
<ds:datastoreItem xmlns:ds="http://schemas.openxmlformats.org/officeDocument/2006/customXml" ds:itemID="{659E3D21-1E5E-45C6-B2CE-06DEDFE036C1}">
  <ds:schemaRefs/>
</ds:datastoreItem>
</file>

<file path=customXml/itemProps36.xml><?xml version="1.0" encoding="utf-8"?>
<ds:datastoreItem xmlns:ds="http://schemas.openxmlformats.org/officeDocument/2006/customXml" ds:itemID="{ABEBD63C-53E3-4118-B8E9-E2FF1A34CE74}">
  <ds:schemaRefs/>
</ds:datastoreItem>
</file>

<file path=customXml/itemProps37.xml><?xml version="1.0" encoding="utf-8"?>
<ds:datastoreItem xmlns:ds="http://schemas.openxmlformats.org/officeDocument/2006/customXml" ds:itemID="{015CCB11-6207-4877-B0C7-8BED96628339}">
  <ds:schemaRefs/>
</ds:datastoreItem>
</file>

<file path=customXml/itemProps38.xml><?xml version="1.0" encoding="utf-8"?>
<ds:datastoreItem xmlns:ds="http://schemas.openxmlformats.org/officeDocument/2006/customXml" ds:itemID="{A471C40B-7856-4960-B1F2-3A544C758C43}">
  <ds:schemaRefs/>
</ds:datastoreItem>
</file>

<file path=customXml/itemProps39.xml><?xml version="1.0" encoding="utf-8"?>
<ds:datastoreItem xmlns:ds="http://schemas.openxmlformats.org/officeDocument/2006/customXml" ds:itemID="{F2D1D34B-933A-40BF-B297-B6BFB9FCA972}">
  <ds:schemaRefs/>
</ds:datastoreItem>
</file>

<file path=customXml/itemProps4.xml><?xml version="1.0" encoding="utf-8"?>
<ds:datastoreItem xmlns:ds="http://schemas.openxmlformats.org/officeDocument/2006/customXml" ds:itemID="{89323828-1313-4648-AECF-57F2C8015928}">
  <ds:schemaRefs/>
</ds:datastoreItem>
</file>

<file path=customXml/itemProps40.xml><?xml version="1.0" encoding="utf-8"?>
<ds:datastoreItem xmlns:ds="http://schemas.openxmlformats.org/officeDocument/2006/customXml" ds:itemID="{D3419C58-F62F-4F1E-875C-C1C54D4BE31D}">
  <ds:schemaRefs/>
</ds:datastoreItem>
</file>

<file path=customXml/itemProps41.xml><?xml version="1.0" encoding="utf-8"?>
<ds:datastoreItem xmlns:ds="http://schemas.openxmlformats.org/officeDocument/2006/customXml" ds:itemID="{F9ABCAC6-5539-41A3-8FE8-2056DE89E8A0}">
  <ds:schemaRefs/>
</ds:datastoreItem>
</file>

<file path=customXml/itemProps42.xml><?xml version="1.0" encoding="utf-8"?>
<ds:datastoreItem xmlns:ds="http://schemas.openxmlformats.org/officeDocument/2006/customXml" ds:itemID="{5196410C-0BD5-45E5-983A-745B66380D3D}">
  <ds:schemaRefs/>
</ds:datastoreItem>
</file>

<file path=customXml/itemProps43.xml><?xml version="1.0" encoding="utf-8"?>
<ds:datastoreItem xmlns:ds="http://schemas.openxmlformats.org/officeDocument/2006/customXml" ds:itemID="{B1822083-8ECC-40B3-91C5-5E4D3DB882E3}">
  <ds:schemaRefs/>
</ds:datastoreItem>
</file>

<file path=customXml/itemProps44.xml><?xml version="1.0" encoding="utf-8"?>
<ds:datastoreItem xmlns:ds="http://schemas.openxmlformats.org/officeDocument/2006/customXml" ds:itemID="{17855422-BB2C-4748-AE3A-16A9B7FD4D49}">
  <ds:schemaRefs/>
</ds:datastoreItem>
</file>

<file path=customXml/itemProps45.xml><?xml version="1.0" encoding="utf-8"?>
<ds:datastoreItem xmlns:ds="http://schemas.openxmlformats.org/officeDocument/2006/customXml" ds:itemID="{447204E4-6B72-4711-8D02-DECB1088031B}">
  <ds:schemaRefs/>
</ds:datastoreItem>
</file>

<file path=customXml/itemProps46.xml><?xml version="1.0" encoding="utf-8"?>
<ds:datastoreItem xmlns:ds="http://schemas.openxmlformats.org/officeDocument/2006/customXml" ds:itemID="{3E2E700C-C433-41DB-8CF9-02BA8DFACF60}">
  <ds:schemaRefs/>
</ds:datastoreItem>
</file>

<file path=customXml/itemProps47.xml><?xml version="1.0" encoding="utf-8"?>
<ds:datastoreItem xmlns:ds="http://schemas.openxmlformats.org/officeDocument/2006/customXml" ds:itemID="{D5798248-176B-402B-A277-A309BEE196F6}">
  <ds:schemaRefs/>
</ds:datastoreItem>
</file>

<file path=customXml/itemProps48.xml><?xml version="1.0" encoding="utf-8"?>
<ds:datastoreItem xmlns:ds="http://schemas.openxmlformats.org/officeDocument/2006/customXml" ds:itemID="{2E46F733-C750-4772-A2DF-9ED21FF6C10F}">
  <ds:schemaRefs/>
</ds:datastoreItem>
</file>

<file path=customXml/itemProps49.xml><?xml version="1.0" encoding="utf-8"?>
<ds:datastoreItem xmlns:ds="http://schemas.openxmlformats.org/officeDocument/2006/customXml" ds:itemID="{C404AB51-A8F6-4163-8318-8E13075C5989}">
  <ds:schemaRefs/>
</ds:datastoreItem>
</file>

<file path=customXml/itemProps5.xml><?xml version="1.0" encoding="utf-8"?>
<ds:datastoreItem xmlns:ds="http://schemas.openxmlformats.org/officeDocument/2006/customXml" ds:itemID="{92F2DE40-3E50-4C06-B207-F3375BBC3008}">
  <ds:schemaRefs/>
</ds:datastoreItem>
</file>

<file path=customXml/itemProps50.xml><?xml version="1.0" encoding="utf-8"?>
<ds:datastoreItem xmlns:ds="http://schemas.openxmlformats.org/officeDocument/2006/customXml" ds:itemID="{84356712-37AC-467E-B72F-894707A12B10}">
  <ds:schemaRefs/>
</ds:datastoreItem>
</file>

<file path=customXml/itemProps51.xml><?xml version="1.0" encoding="utf-8"?>
<ds:datastoreItem xmlns:ds="http://schemas.openxmlformats.org/officeDocument/2006/customXml" ds:itemID="{4E3F2EEA-67EC-47DB-9641-182DE5339F69}">
  <ds:schemaRefs/>
</ds:datastoreItem>
</file>

<file path=customXml/itemProps52.xml><?xml version="1.0" encoding="utf-8"?>
<ds:datastoreItem xmlns:ds="http://schemas.openxmlformats.org/officeDocument/2006/customXml" ds:itemID="{AAE30CE3-8A23-4EBB-BFD1-97B0B1BAABCD}">
  <ds:schemaRefs/>
</ds:datastoreItem>
</file>

<file path=customXml/itemProps53.xml><?xml version="1.0" encoding="utf-8"?>
<ds:datastoreItem xmlns:ds="http://schemas.openxmlformats.org/officeDocument/2006/customXml" ds:itemID="{3B63E996-18AB-4BF1-936C-38C3A45FCA30}">
  <ds:schemaRefs/>
</ds:datastoreItem>
</file>

<file path=customXml/itemProps54.xml><?xml version="1.0" encoding="utf-8"?>
<ds:datastoreItem xmlns:ds="http://schemas.openxmlformats.org/officeDocument/2006/customXml" ds:itemID="{B3D2B575-CACA-4C22-AEAB-A6B0F5647718}">
  <ds:schemaRefs/>
</ds:datastoreItem>
</file>

<file path=customXml/itemProps55.xml><?xml version="1.0" encoding="utf-8"?>
<ds:datastoreItem xmlns:ds="http://schemas.openxmlformats.org/officeDocument/2006/customXml" ds:itemID="{FC94478D-B733-448B-BCD8-AC9832AE2E66}">
  <ds:schemaRefs/>
</ds:datastoreItem>
</file>

<file path=customXml/itemProps56.xml><?xml version="1.0" encoding="utf-8"?>
<ds:datastoreItem xmlns:ds="http://schemas.openxmlformats.org/officeDocument/2006/customXml" ds:itemID="{D8720C58-68FE-40C0-9DB4-86507FBAA66D}">
  <ds:schemaRefs/>
</ds:datastoreItem>
</file>

<file path=customXml/itemProps57.xml><?xml version="1.0" encoding="utf-8"?>
<ds:datastoreItem xmlns:ds="http://schemas.openxmlformats.org/officeDocument/2006/customXml" ds:itemID="{5AE05E99-22BC-4553-B417-4FC10CA9CD15}">
  <ds:schemaRefs/>
</ds:datastoreItem>
</file>

<file path=customXml/itemProps58.xml><?xml version="1.0" encoding="utf-8"?>
<ds:datastoreItem xmlns:ds="http://schemas.openxmlformats.org/officeDocument/2006/customXml" ds:itemID="{CBBC3809-BDB9-4FE4-8A53-8706DB58F0F2}">
  <ds:schemaRefs/>
</ds:datastoreItem>
</file>

<file path=customXml/itemProps59.xml><?xml version="1.0" encoding="utf-8"?>
<ds:datastoreItem xmlns:ds="http://schemas.openxmlformats.org/officeDocument/2006/customXml" ds:itemID="{199D0190-321C-4EF4-AF1B-4399BDA3B225}">
  <ds:schemaRefs/>
</ds:datastoreItem>
</file>

<file path=customXml/itemProps6.xml><?xml version="1.0" encoding="utf-8"?>
<ds:datastoreItem xmlns:ds="http://schemas.openxmlformats.org/officeDocument/2006/customXml" ds:itemID="{090215EC-4284-47C2-B304-3B3A5D2CC5B6}">
  <ds:schemaRefs/>
</ds:datastoreItem>
</file>

<file path=customXml/itemProps60.xml><?xml version="1.0" encoding="utf-8"?>
<ds:datastoreItem xmlns:ds="http://schemas.openxmlformats.org/officeDocument/2006/customXml" ds:itemID="{C5B69911-035C-465A-9518-C0BA933DBD59}">
  <ds:schemaRefs/>
</ds:datastoreItem>
</file>

<file path=customXml/itemProps61.xml><?xml version="1.0" encoding="utf-8"?>
<ds:datastoreItem xmlns:ds="http://schemas.openxmlformats.org/officeDocument/2006/customXml" ds:itemID="{A091FB78-22E3-4AC8-9321-F29D0375E881}">
  <ds:schemaRefs/>
</ds:datastoreItem>
</file>

<file path=customXml/itemProps62.xml><?xml version="1.0" encoding="utf-8"?>
<ds:datastoreItem xmlns:ds="http://schemas.openxmlformats.org/officeDocument/2006/customXml" ds:itemID="{CE409CD8-D4D0-4FB0-8A7B-24D0C3A48A6D}">
  <ds:schemaRefs/>
</ds:datastoreItem>
</file>

<file path=customXml/itemProps63.xml><?xml version="1.0" encoding="utf-8"?>
<ds:datastoreItem xmlns:ds="http://schemas.openxmlformats.org/officeDocument/2006/customXml" ds:itemID="{A603AD6D-2C0C-4604-AB34-E6D1007F9D4A}">
  <ds:schemaRefs/>
</ds:datastoreItem>
</file>

<file path=customXml/itemProps64.xml><?xml version="1.0" encoding="utf-8"?>
<ds:datastoreItem xmlns:ds="http://schemas.openxmlformats.org/officeDocument/2006/customXml" ds:itemID="{86068295-F1F8-4FA9-8BD9-11AA531E89A2}">
  <ds:schemaRefs/>
</ds:datastoreItem>
</file>

<file path=customXml/itemProps65.xml><?xml version="1.0" encoding="utf-8"?>
<ds:datastoreItem xmlns:ds="http://schemas.openxmlformats.org/officeDocument/2006/customXml" ds:itemID="{FFE7BAB6-FECE-45DD-81FB-47048CC4025A}">
  <ds:schemaRefs/>
</ds:datastoreItem>
</file>

<file path=customXml/itemProps66.xml><?xml version="1.0" encoding="utf-8"?>
<ds:datastoreItem xmlns:ds="http://schemas.openxmlformats.org/officeDocument/2006/customXml" ds:itemID="{99DAB57A-C9AD-46B2-BCC4-24623B22F58E}">
  <ds:schemaRefs/>
</ds:datastoreItem>
</file>

<file path=customXml/itemProps67.xml><?xml version="1.0" encoding="utf-8"?>
<ds:datastoreItem xmlns:ds="http://schemas.openxmlformats.org/officeDocument/2006/customXml" ds:itemID="{651F5B65-46EA-41BC-9239-DA6E2ED08ACE}">
  <ds:schemaRefs/>
</ds:datastoreItem>
</file>

<file path=customXml/itemProps68.xml><?xml version="1.0" encoding="utf-8"?>
<ds:datastoreItem xmlns:ds="http://schemas.openxmlformats.org/officeDocument/2006/customXml" ds:itemID="{0BCEEBA6-DA2D-4F75-B73D-97B1E05E6E7C}">
  <ds:schemaRefs/>
</ds:datastoreItem>
</file>

<file path=customXml/itemProps69.xml><?xml version="1.0" encoding="utf-8"?>
<ds:datastoreItem xmlns:ds="http://schemas.openxmlformats.org/officeDocument/2006/customXml" ds:itemID="{08BAA23C-B5A7-4BE4-A03A-CFD779FF13D4}">
  <ds:schemaRefs>
    <ds:schemaRef ds:uri="http://purl.org/dc/dcmitype/"/>
    <ds:schemaRef ds:uri="http://schemas.microsoft.com/office/2006/documentManagement/types"/>
    <ds:schemaRef ds:uri="http://purl.org/dc/terms/"/>
    <ds:schemaRef ds:uri="http://purl.org/dc/elements/1.1/"/>
    <ds:schemaRef ds:uri="09fbb695-81b6-4c0e-91d0-b1119f714ed3"/>
    <ds:schemaRef ds:uri="http://schemas.microsoft.com/office/infopath/2007/PartnerControls"/>
    <ds:schemaRef ds:uri="4390cd16-211d-4299-b2d7-eeb52c7d4d2b"/>
    <ds:schemaRef ds:uri="http://schemas.microsoft.com/office/2006/metadata/properties"/>
    <ds:schemaRef ds:uri="http://schemas.openxmlformats.org/package/2006/metadata/core-properties"/>
    <ds:schemaRef ds:uri="81f0cea7-c1c6-40b3-b6b9-80eeed4e2dbf"/>
    <ds:schemaRef ds:uri="http://www.w3.org/XML/1998/namespace"/>
  </ds:schemaRefs>
</ds:datastoreItem>
</file>

<file path=customXml/itemProps7.xml><?xml version="1.0" encoding="utf-8"?>
<ds:datastoreItem xmlns:ds="http://schemas.openxmlformats.org/officeDocument/2006/customXml" ds:itemID="{23F084FB-1EA1-40EB-8E27-DA5E88414915}">
  <ds:schemaRefs/>
</ds:datastoreItem>
</file>

<file path=customXml/itemProps70.xml><?xml version="1.0" encoding="utf-8"?>
<ds:datastoreItem xmlns:ds="http://schemas.openxmlformats.org/officeDocument/2006/customXml" ds:itemID="{6C38A544-B237-40A3-BED3-928550CCD800}">
  <ds:schemaRefs/>
</ds:datastoreItem>
</file>

<file path=customXml/itemProps71.xml><?xml version="1.0" encoding="utf-8"?>
<ds:datastoreItem xmlns:ds="http://schemas.openxmlformats.org/officeDocument/2006/customXml" ds:itemID="{4F6A5A00-8EDD-4AF6-A27D-1466D4004506}">
  <ds:schemaRefs/>
</ds:datastoreItem>
</file>

<file path=customXml/itemProps72.xml><?xml version="1.0" encoding="utf-8"?>
<ds:datastoreItem xmlns:ds="http://schemas.openxmlformats.org/officeDocument/2006/customXml" ds:itemID="{03DD2CA2-CAD1-4B12-961F-8430155D9FA4}">
  <ds:schemaRefs/>
</ds:datastoreItem>
</file>

<file path=customXml/itemProps73.xml><?xml version="1.0" encoding="utf-8"?>
<ds:datastoreItem xmlns:ds="http://schemas.openxmlformats.org/officeDocument/2006/customXml" ds:itemID="{90A10442-32A4-485C-BBD4-4D761DD18437}">
  <ds:schemaRefs/>
</ds:datastoreItem>
</file>

<file path=customXml/itemProps74.xml><?xml version="1.0" encoding="utf-8"?>
<ds:datastoreItem xmlns:ds="http://schemas.openxmlformats.org/officeDocument/2006/customXml" ds:itemID="{79952C8F-A627-480C-A7D9-29E88DE4F2A3}">
  <ds:schemaRefs/>
</ds:datastoreItem>
</file>

<file path=customXml/itemProps75.xml><?xml version="1.0" encoding="utf-8"?>
<ds:datastoreItem xmlns:ds="http://schemas.openxmlformats.org/officeDocument/2006/customXml" ds:itemID="{BFE85A6B-188C-4072-BDCA-8D794799A682}">
  <ds:schemaRefs/>
</ds:datastoreItem>
</file>

<file path=customXml/itemProps76.xml><?xml version="1.0" encoding="utf-8"?>
<ds:datastoreItem xmlns:ds="http://schemas.openxmlformats.org/officeDocument/2006/customXml" ds:itemID="{6E4188CB-670F-4140-9AFD-156FDC1FD60E}">
  <ds:schemaRefs/>
</ds:datastoreItem>
</file>

<file path=customXml/itemProps77.xml><?xml version="1.0" encoding="utf-8"?>
<ds:datastoreItem xmlns:ds="http://schemas.openxmlformats.org/officeDocument/2006/customXml" ds:itemID="{2B581ADE-3582-4158-8E6C-3B2E93E8A107}">
  <ds:schemaRefs/>
</ds:datastoreItem>
</file>

<file path=customXml/itemProps78.xml><?xml version="1.0" encoding="utf-8"?>
<ds:datastoreItem xmlns:ds="http://schemas.openxmlformats.org/officeDocument/2006/customXml" ds:itemID="{CCF07873-C26F-4A27-9EC3-14603239CF57}">
  <ds:schemaRefs/>
</ds:datastoreItem>
</file>

<file path=customXml/itemProps79.xml><?xml version="1.0" encoding="utf-8"?>
<ds:datastoreItem xmlns:ds="http://schemas.openxmlformats.org/officeDocument/2006/customXml" ds:itemID="{243D0930-311E-4F25-B79E-1A72259E11F3}">
  <ds:schemaRefs/>
</ds:datastoreItem>
</file>

<file path=customXml/itemProps8.xml><?xml version="1.0" encoding="utf-8"?>
<ds:datastoreItem xmlns:ds="http://schemas.openxmlformats.org/officeDocument/2006/customXml" ds:itemID="{7A700D18-5D5B-4559-9EB0-B5CFF3B7A319}">
  <ds:schemaRefs/>
</ds:datastoreItem>
</file>

<file path=customXml/itemProps9.xml><?xml version="1.0" encoding="utf-8"?>
<ds:datastoreItem xmlns:ds="http://schemas.openxmlformats.org/officeDocument/2006/customXml" ds:itemID="{AFE55280-F2C4-40B0-BFB8-E2DAB78CC627}">
  <ds:schemaRefs/>
</ds:datastoreItem>
</file>

<file path=docProps/app.xml><?xml version="1.0" encoding="utf-8"?>
<Properties xmlns="http://schemas.openxmlformats.org/officeDocument/2006/extended-properties" xmlns:vt="http://schemas.openxmlformats.org/officeDocument/2006/docPropsVTypes">
  <Template/>
  <TotalTime>860</TotalTime>
  <Words>6720</Words>
  <Application>Microsoft Office PowerPoint</Application>
  <PresentationFormat>Widescreen</PresentationFormat>
  <Paragraphs>717</Paragraphs>
  <Slides>56</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Segoe UI</vt:lpstr>
      <vt:lpstr>Segoe UI Light</vt:lpstr>
      <vt:lpstr>Segoe UI Semilight</vt:lpstr>
      <vt:lpstr>Wingdings</vt:lpstr>
      <vt:lpstr>EisnerAmper</vt:lpstr>
      <vt:lpstr>The One Big Beautiful Bill and Louisiana Lagniappe </vt:lpstr>
      <vt:lpstr>Business  Provisions</vt:lpstr>
      <vt:lpstr>IRC Sec. 199A Qualified Business Income (QBI) Deduction Extension/Enhancement</vt:lpstr>
      <vt:lpstr>IRC Sec. 174A – Domestic Research and Experimental Expenditures</vt:lpstr>
      <vt:lpstr>IRC Sec. 174A – Domestic Research and Experimental Expenditures (Continued) </vt:lpstr>
      <vt:lpstr>IRC Sec. 163(j) – Business Interest Expense Deduction Limit </vt:lpstr>
      <vt:lpstr>Bonus Depreciation</vt:lpstr>
      <vt:lpstr>Bonus Depreciation - Qualified Production Property</vt:lpstr>
      <vt:lpstr>Bonus Depreciation - Qualified Production Activity and Special Rules</vt:lpstr>
      <vt:lpstr>Section 179</vt:lpstr>
      <vt:lpstr>Section 461(l) – Excess Business Loss Deduction</vt:lpstr>
      <vt:lpstr>IRC Sec. 1202 Qualified Small Business Stock Changes </vt:lpstr>
      <vt:lpstr>Corporate Charitable Deduction</vt:lpstr>
      <vt:lpstr>Qualified Opportunity Fund (“QOF”) under the OBBB</vt:lpstr>
      <vt:lpstr>Low-Income Housing Tax Credit</vt:lpstr>
      <vt:lpstr>Childcare Credits</vt:lpstr>
      <vt:lpstr>Paid Family Medical Leave Credit</vt:lpstr>
      <vt:lpstr>Form 1099 Changes</vt:lpstr>
      <vt:lpstr>Individual Provisions</vt:lpstr>
      <vt:lpstr>No Tax on Overtime</vt:lpstr>
      <vt:lpstr>No Tax on Overtime (Cont)</vt:lpstr>
      <vt:lpstr>No Tax on Overtime (Cont)</vt:lpstr>
      <vt:lpstr>No Tax on Tips</vt:lpstr>
      <vt:lpstr>No Tax on Tips (Cont) IR-2025-92</vt:lpstr>
      <vt:lpstr>No Tax on Tips (Cont) IR-2025-92</vt:lpstr>
      <vt:lpstr>No Tax on Tips (Cont)</vt:lpstr>
      <vt:lpstr>No Tax on Social Security (Kind of) aka Deduction for Seniors</vt:lpstr>
      <vt:lpstr>Deduction for Auto Loan Interest</vt:lpstr>
      <vt:lpstr>Trump Accounts</vt:lpstr>
      <vt:lpstr>Trump Accounts (Cont)</vt:lpstr>
      <vt:lpstr>Qualified Elementary and Secondary Education Scholarship</vt:lpstr>
      <vt:lpstr>Individual Income Tax Rates (Cont)</vt:lpstr>
      <vt:lpstr>Standard Deduction</vt:lpstr>
      <vt:lpstr>Standard Deduction (Cont)</vt:lpstr>
      <vt:lpstr>Child Tax Credit</vt:lpstr>
      <vt:lpstr>Child and Dependent Care/Adoption Credit</vt:lpstr>
      <vt:lpstr>State and Local Tax Deduction</vt:lpstr>
      <vt:lpstr>Mortgage Interest Deduction</vt:lpstr>
      <vt:lpstr>Charitable Contributions Deduction</vt:lpstr>
      <vt:lpstr>Charitable Contributions (Cont)</vt:lpstr>
      <vt:lpstr>Casualty and Theft Loss Deductions/Disaster Relief</vt:lpstr>
      <vt:lpstr>Miscellaneous Itemized Deductions</vt:lpstr>
      <vt:lpstr>Estate Tax Provisions in the OBBB</vt:lpstr>
      <vt:lpstr>Student Loans</vt:lpstr>
      <vt:lpstr>IRA Credits</vt:lpstr>
      <vt:lpstr>PowerPoint Presentation</vt:lpstr>
      <vt:lpstr>Other Provisions</vt:lpstr>
      <vt:lpstr>PowerPoint Presentation</vt:lpstr>
      <vt:lpstr>Secure Act 2.0</vt:lpstr>
      <vt:lpstr>Louisiana Update</vt:lpstr>
      <vt:lpstr>Act 11 (HB 10) (3rd Special Session) Individual Income Tax</vt:lpstr>
      <vt:lpstr>Act 11 (HB 10) (3rd Special Session) Individual Income Tax – Capital Gains and Depreciation </vt:lpstr>
      <vt:lpstr>Act 5 (HB 2) (3rd Special Session) Corporate Income Tax</vt:lpstr>
      <vt:lpstr>Act 6 (HB 3) (3rd Special Session) Corporation Franchise Tax</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Lagarde, Brandon</dc:creator>
  <cp:lastModifiedBy>Booth, Greg</cp:lastModifiedBy>
  <cp:revision>10</cp:revision>
  <cp:lastPrinted>2025-10-29T18:16:39Z</cp:lastPrinted>
  <dcterms:created xsi:type="dcterms:W3CDTF">2025-07-10T20:42:10Z</dcterms:created>
  <dcterms:modified xsi:type="dcterms:W3CDTF">2026-01-26T15:30:56Z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ContentTypeId">
    <vt:lpwstr>0x0101000F6F31BFC5871B4BA0B01DA92830B924</vt:lpwstr>
  </property>
  <property fmtid="{D5CDD505-2E9C-101B-9397-08002B2CF9AE}" pid="4" name="MediaServiceImageTags">
    <vt:lpwstr/>
  </property>
  <property fmtid="{D5CDD505-2E9C-101B-9397-08002B2CF9AE}" pid="5" name="TemplafyTimeStamp">
    <vt:lpwstr>2025-04-08T19:09:45</vt:lpwstr>
  </property>
  <property fmtid="{D5CDD505-2E9C-101B-9397-08002B2CF9AE}" pid="6" name="TemplafyTenantId">
    <vt:lpwstr>eisneramper</vt:lpwstr>
  </property>
  <property fmtid="{D5CDD505-2E9C-101B-9397-08002B2CF9AE}" pid="7" name="TemplafyTemplateId">
    <vt:lpwstr>1156893971416089968</vt:lpwstr>
  </property>
  <property fmtid="{D5CDD505-2E9C-101B-9397-08002B2CF9AE}" pid="8" name="TemplafyUserProfileId">
    <vt:lpwstr>706218294523723946</vt:lpwstr>
  </property>
  <property fmtid="{D5CDD505-2E9C-101B-9397-08002B2CF9AE}" pid="9" name="TemplafyLanguageCode">
    <vt:lpwstr>en-US</vt:lpwstr>
  </property>
  <property fmtid="{D5CDD505-2E9C-101B-9397-08002B2CF9AE}" pid="10" name="TemplafyFromBlank">
    <vt:bool>true</vt:bool>
  </property>
</Properties>
</file>