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548640"/>
            <a:ext cx="4114800" cy="4114800"/>
          </a:xfrm>
          <a:prstGeom prst="ellipse">
            <a:avLst/>
          </a:prstGeom>
          <a:solidFill>
            <a:srgbClr val="6B3FA0">
              <a:alpha val="22000"/>
            </a:srgbClr>
          </a:solidFill>
          <a:ln w="12700">
            <a:solidFill>
              <a:srgbClr val="6B3FA0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91440"/>
            <a:ext cx="4114800" cy="4114800"/>
          </a:xfrm>
          <a:prstGeom prst="ellipse">
            <a:avLst/>
          </a:prstGeom>
          <a:solidFill>
            <a:srgbClr val="6B3FA0">
              <a:alpha val="18000"/>
            </a:srgbClr>
          </a:solidFill>
          <a:ln w="12700">
            <a:solidFill>
              <a:srgbClr val="6B3FA0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365760"/>
            <a:ext cx="4114800" cy="4114800"/>
          </a:xfrm>
          <a:prstGeom prst="ellipse">
            <a:avLst/>
          </a:prstGeom>
          <a:solidFill>
            <a:srgbClr val="6B3FA0">
              <a:alpha val="14000"/>
            </a:srgbClr>
          </a:solidFill>
          <a:ln w="12700">
            <a:solidFill>
              <a:srgbClr val="6B3FA0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731520" y="3474720"/>
            <a:ext cx="3200400" cy="3200400"/>
          </a:xfrm>
          <a:prstGeom prst="ellipse">
            <a:avLst/>
          </a:prstGeom>
          <a:solidFill>
            <a:srgbClr val="2E8B6E">
              <a:alpha val="18000"/>
            </a:srgbClr>
          </a:solidFill>
          <a:ln w="12700">
            <a:solidFill>
              <a:srgbClr val="2E8B6E">
                <a:alpha val="1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256032"/>
            <a:ext cx="2926080" cy="310896"/>
          </a:xfrm>
          <a:prstGeom prst="roundRect">
            <a:avLst>
              <a:gd name="adj" fmla="val 14706"/>
            </a:avLst>
          </a:prstGeom>
          <a:solidFill>
            <a:srgbClr val="6B3FA0"/>
          </a:solidFill>
          <a:ln w="12700">
            <a:solidFill>
              <a:srgbClr val="9C6D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256032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NOLA PERSISTENCE  |  Lisa C. Laird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0040" y="7315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an Ecosystem</a:t>
            </a:r>
            <a:endParaRPr lang="en-US" sz="5000" dirty="0"/>
          </a:p>
        </p:txBody>
      </p:sp>
      <p:sp>
        <p:nvSpPr>
          <p:cNvPr id="10" name="Text 8"/>
          <p:cNvSpPr/>
          <p:nvPr/>
        </p:nvSpPr>
        <p:spPr>
          <a:xfrm>
            <a:off x="320040" y="1499616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Opportunity</a:t>
            </a:r>
            <a:endParaRPr lang="en-US" sz="5000" dirty="0"/>
          </a:p>
        </p:txBody>
      </p:sp>
      <p:sp>
        <p:nvSpPr>
          <p:cNvPr id="11" name="Shape 9"/>
          <p:cNvSpPr/>
          <p:nvPr/>
        </p:nvSpPr>
        <p:spPr>
          <a:xfrm>
            <a:off x="320040" y="2395728"/>
            <a:ext cx="5943600" cy="4572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542032"/>
            <a:ext cx="7315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9C6D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Power of Trust, Collaboration, and Connection in Business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20040" y="3127248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 C. Laird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0040" y="351129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System Creator  |  Speaker  |  Author  |  Trainer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0040" y="4736592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nolapersistenceconsulting.com  |  lisaclaird.com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4920"/>
            <a:ext cx="9144000" cy="4572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F1E2D"/>
          </a:solidFill>
          <a:ln w="12700">
            <a:solidFill>
              <a:srgbClr val="0F1E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Truth About Building Relationships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046720" y="128016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7472" y="1097280"/>
            <a:ext cx="8449056" cy="749808"/>
          </a:xfrm>
          <a:prstGeom prst="roundRect">
            <a:avLst>
              <a:gd name="adj" fmla="val 7317"/>
            </a:avLst>
          </a:prstGeom>
          <a:solidFill>
            <a:srgbClr val="6B3FA0">
              <a:alpha val="75000"/>
            </a:srgbClr>
          </a:solidFill>
          <a:ln w="12700">
            <a:solidFill>
              <a:srgbClr val="9C6D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33856"/>
            <a:ext cx="81381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 talk about long-term value and long-term profits. But what relationships really bring is internal growth — we are stronger and better people with them."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47472" y="1993392"/>
            <a:ext cx="2706624" cy="2468880"/>
          </a:xfrm>
          <a:prstGeom prst="roundRect">
            <a:avLst>
              <a:gd name="adj" fmla="val 2963"/>
            </a:avLst>
          </a:prstGeom>
          <a:solidFill>
            <a:srgbClr val="1A1A3E"/>
          </a:solidFill>
          <a:ln w="25400">
            <a:solidFill>
              <a:srgbClr val="2E8B6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1993392"/>
            <a:ext cx="2706624" cy="548640"/>
          </a:xfrm>
          <a:prstGeom prst="rect">
            <a:avLst/>
          </a:prstGeom>
          <a:solidFill>
            <a:srgbClr val="2E8B6E"/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2011680"/>
            <a:ext cx="2706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🌱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75488" y="257860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Value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66928" y="2962656"/>
            <a:ext cx="2267712" cy="27432"/>
          </a:xfrm>
          <a:prstGeom prst="rect">
            <a:avLst/>
          </a:prstGeom>
          <a:solidFill>
            <a:srgbClr val="2E8B6E">
              <a:alpha val="60000"/>
            </a:srgbClr>
          </a:solidFill>
          <a:ln w="12700">
            <a:solidFill>
              <a:srgbClr val="2E8B6E">
                <a:alpha val="6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035808"/>
            <a:ext cx="245059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Relationships compound over time. Every genuine connection you build today creates a return that money cannot manufacture.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0" y="1993392"/>
            <a:ext cx="2706624" cy="2468880"/>
          </a:xfrm>
          <a:prstGeom prst="roundRect">
            <a:avLst>
              <a:gd name="adj" fmla="val 2963"/>
            </a:avLst>
          </a:prstGeom>
          <a:solidFill>
            <a:srgbClr val="1A1A3E"/>
          </a:solidFill>
          <a:ln w="25400">
            <a:solidFill>
              <a:srgbClr val="6B3FA0"/>
            </a:solidFill>
            <a:prstDash val="solid"/>
          </a:ln>
          <a:effectLst>
            <a:outerShdw sx="100000" sy="100000" kx="0" ky="0" algn="bl" rotWithShape="0" blurRad="1290320000" dist="483870000" dir="486000000000">
              <a:srgbClr val="000000">
                <a:alpha val="180000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0" y="1993392"/>
            <a:ext cx="2706624" cy="54864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2011680"/>
            <a:ext cx="2706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💰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3328416" y="257860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Profits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419856" y="2962656"/>
            <a:ext cx="2267712" cy="27432"/>
          </a:xfrm>
          <a:prstGeom prst="rect">
            <a:avLst/>
          </a:prstGeom>
          <a:solidFill>
            <a:srgbClr val="6B3FA0">
              <a:alpha val="60000"/>
            </a:srgbClr>
          </a:solidFill>
          <a:ln w="12700">
            <a:solidFill>
              <a:srgbClr val="6B3FA0">
                <a:alpha val="6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28416" y="3035808"/>
            <a:ext cx="245059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networks refer business before any cold call is made. Your relationships are your most profitable sales channel.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053328" y="1993392"/>
            <a:ext cx="2706624" cy="2468880"/>
          </a:xfrm>
          <a:prstGeom prst="roundRect">
            <a:avLst>
              <a:gd name="adj" fmla="val 2963"/>
            </a:avLst>
          </a:prstGeom>
          <a:solidFill>
            <a:srgbClr val="1A1A3E"/>
          </a:solidFill>
          <a:ln w="25400">
            <a:solidFill>
              <a:srgbClr val="C8960C"/>
            </a:solidFill>
            <a:prstDash val="solid"/>
          </a:ln>
          <a:effectLst>
            <a:outerShdw sx="100000" sy="100000" kx="0" ky="0" algn="bl" rotWithShape="0" blurRad="16387064000000" dist="6145149000000" dir="29160000000000000">
              <a:srgbClr val="000000">
                <a:alpha val="18000000000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53328" y="1993392"/>
            <a:ext cx="2706624" cy="5486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53328" y="2011680"/>
            <a:ext cx="2706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💪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181344" y="2578608"/>
            <a:ext cx="2450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Growth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272784" y="2962656"/>
            <a:ext cx="2267712" cy="27432"/>
          </a:xfrm>
          <a:prstGeom prst="rect">
            <a:avLst/>
          </a:prstGeom>
          <a:solidFill>
            <a:srgbClr val="C8960C">
              <a:alpha val="60000"/>
            </a:srgbClr>
          </a:solidFill>
          <a:ln w="12700">
            <a:solidFill>
              <a:srgbClr val="C8960C">
                <a:alpha val="6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81344" y="3035808"/>
            <a:ext cx="245059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underestimated truth — relationships make YOU better. Stronger. More resilient. More resourceful. More referable.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 C. Laird  |  Nola Persistence  |  Building an Ecosystem of Opportunity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Build — We Retain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046720" y="128016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7472" y="1097280"/>
            <a:ext cx="8449056" cy="621792"/>
          </a:xfrm>
          <a:prstGeom prst="roundRect">
            <a:avLst>
              <a:gd name="adj" fmla="val 8824"/>
            </a:avLst>
          </a:prstGeom>
          <a:solidFill>
            <a:srgbClr val="EDE7F6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" y="1133856"/>
            <a:ext cx="815644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about your existing network right now. How visible are they — and how visible are YOU to them?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" y="1883664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F8F5FF"/>
          </a:solidFill>
          <a:ln w="15240">
            <a:solidFill>
              <a:srgbClr val="6B3FA0"/>
            </a:solidFill>
            <a:prstDash val="solid"/>
          </a:ln>
          <a:effectLst>
            <a:outerShdw sx="100000" sy="100000" kx="0" ky="0" algn="bl" rotWithShape="0" blurRad="208115712800000000" dist="78043392300000000" dir="1.7496e+21">
              <a:srgbClr val="000000">
                <a:alpha val="1800000000000000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7472" y="197510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🌐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896112" y="1975104"/>
            <a:ext cx="20482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96112" y="230428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4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they have one? Is it updated? Do you know their URL?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18688" y="1883664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F8F5FF"/>
          </a:solidFill>
          <a:ln w="15240">
            <a:solidFill>
              <a:srgbClr val="6B3FA0"/>
            </a:solidFill>
            <a:prstDash val="solid"/>
          </a:ln>
          <a:effectLst>
            <a:outerShdw sx="100000" sy="100000" kx="0" ky="0" algn="bl" rotWithShape="0" blurRad="2.64306955256e+21" dist="991151082210000000000" dir="1.04976e+26">
              <a:srgbClr val="000000">
                <a:alpha val="1.8e+24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18688" y="197510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💼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767328" y="1975104"/>
            <a:ext cx="20482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767328" y="230428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4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they active? When did you last engage with their content?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89904" y="1883664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F8F5FF"/>
          </a:solidFill>
          <a:ln w="15240">
            <a:solidFill>
              <a:srgbClr val="6B3FA0"/>
            </a:solidFill>
            <a:prstDash val="solid"/>
          </a:ln>
          <a:effectLst>
            <a:outerShdw sx="100000" sy="100000" kx="0" ky="0" algn="bl" rotWithShape="0" blurRad="3.3566983317512e+25" dist="1.2587618744067e+25" dir="6.29856e+30">
              <a:srgbClr val="000000">
                <a:alpha val="1.8e+29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089904" y="197510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📘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638544" y="1975104"/>
            <a:ext cx="20482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Page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638544" y="2304288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4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you liked or shared their page with your own network?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47472" y="3182112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F8F5FF"/>
          </a:solidFill>
          <a:ln w="15240">
            <a:solidFill>
              <a:srgbClr val="6B3FA0"/>
            </a:solidFill>
            <a:prstDash val="solid"/>
          </a:ln>
          <a:effectLst>
            <a:outerShdw sx="100000" sy="100000" kx="0" ky="0" algn="bl" rotWithShape="0" blurRad="4.2630068813240236e+29" dist="1.598627580496509e+29" dir="3.779136e+35">
              <a:srgbClr val="000000">
                <a:alpha val="1.7999999999999998e+34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47472" y="327355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📸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896112" y="3273552"/>
            <a:ext cx="20482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96112" y="3602736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4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you follow them? Have you commented on their posts?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18688" y="3182112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F8F5FF"/>
          </a:solidFill>
          <a:ln w="15240">
            <a:solidFill>
              <a:srgbClr val="6B3FA0"/>
            </a:solidFill>
            <a:prstDash val="solid"/>
          </a:ln>
          <a:effectLst>
            <a:outerShdw sx="100000" sy="100000" kx="0" ky="0" algn="bl" rotWithShape="0" blurRad="5.41401873928151e+33" dist="2.0302570272305663e+33" dir="2.2674816e+40">
              <a:srgbClr val="000000">
                <a:alpha val="1.8e+39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218688" y="327355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▶️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3767328" y="3273552"/>
            <a:ext cx="20482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767328" y="3602736"/>
            <a:ext cx="204825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4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they have a channel? Have you watched or subscribed?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89904" y="1883664"/>
            <a:ext cx="2724912" cy="1152144"/>
          </a:xfrm>
          <a:prstGeom prst="roundRect">
            <a:avLst>
              <a:gd name="adj" fmla="val 4762"/>
            </a:avLst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  <a:effectLst>
            <a:outerShdw sx="100000" sy="100000" kx="0" ky="0" algn="bl" rotWithShape="0" blurRad="6.875803798887518e+37" dist="2.578426424582819e+37" dir="1.36048896e+45">
              <a:srgbClr val="000000">
                <a:alpha val="1.8e+44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89904" y="1975104"/>
            <a:ext cx="2724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🤔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217920" y="23591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Question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17920" y="265176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they support YOUR brand the same way?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 C. Laird  |  Nola Persistence  |  Building an Ecosystem of Opportunity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8B6E"/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Retain the Network You Already Have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046720" y="128016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7472" y="1097280"/>
            <a:ext cx="8449056" cy="603504"/>
          </a:xfrm>
          <a:prstGeom prst="roundRect">
            <a:avLst>
              <a:gd name="adj" fmla="val 9091"/>
            </a:avLst>
          </a:prstGeom>
          <a:solidFill>
            <a:srgbClr val="2E8B6E">
              <a:alpha val="70000"/>
            </a:srgbClr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" y="1133856"/>
            <a:ext cx="815644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existing relationships do not check on you, leave a review, or refer you — we need to work on that first.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" y="1847088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8.732270824587148e+41" dist="3.2746015592201804e+41" dir="8.16293376e+49">
              <a:srgbClr val="000000">
                <a:alpha val="1.8e+49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1847088"/>
            <a:ext cx="2724912" cy="42062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86537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⭐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1901952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a Review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75488" y="2359152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Google review for someone in your network. Do it today. Without being asked.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18688" y="1847088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9C6DD4"/>
            </a:solidFill>
            <a:prstDash val="solid"/>
          </a:ln>
          <a:effectLst>
            <a:outerShdw sx="100000" sy="100000" kx="0" ky="0" algn="bl" rotWithShape="0" blurRad="1.1089983947225678e+46" dist="4.158743980209629e+45" dir="4.897760256e+54">
              <a:srgbClr val="000000">
                <a:alpha val="1.8e+54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18688" y="1847088"/>
            <a:ext cx="2724912" cy="420624"/>
          </a:xfrm>
          <a:prstGeom prst="rect">
            <a:avLst/>
          </a:prstGeom>
          <a:solidFill>
            <a:srgbClr val="9C6DD4"/>
          </a:solidFill>
          <a:ln w="12700">
            <a:solidFill>
              <a:srgbClr val="9C6D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18688" y="186537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💼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694176" y="1901952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Recommendation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46704" y="2359152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genuine recommendation for a current or past connection. Tell their network how good they are.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089904" y="1847088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5B8DB8"/>
            </a:solidFill>
            <a:prstDash val="solid"/>
          </a:ln>
          <a:effectLst>
            <a:outerShdw sx="100000" sy="100000" kx="0" ky="0" algn="bl" rotWithShape="0" blurRad="1.408427961297661e+50" dist="5.281604854866228e+49" dir="2.9386561536e+59">
              <a:srgbClr val="000000">
                <a:alpha val="1.8000000000000001e+59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89904" y="1847088"/>
            <a:ext cx="2724912" cy="420624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89904" y="186537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📢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565392" y="1901952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Their Page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17920" y="2359152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their Facebook or Instagram page with YOUR network. One share can change their week.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47472" y="3163824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2E8B6E"/>
            </a:solidFill>
            <a:prstDash val="solid"/>
          </a:ln>
          <a:effectLst>
            <a:outerShdw sx="100000" sy="100000" kx="0" ky="0" algn="bl" rotWithShape="0" blurRad="1.7887035108480297e+54" dist="6.70763816568011e+53" dir="1.76319369216e+64">
              <a:srgbClr val="000000">
                <a:alpha val="1.8e+64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47472" y="3163824"/>
            <a:ext cx="2724912" cy="420624"/>
          </a:xfrm>
          <a:prstGeom prst="rect">
            <a:avLst/>
          </a:prstGeom>
          <a:solidFill>
            <a:srgbClr val="2E8B6E"/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7472" y="318211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🔁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22960" y="3218688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Their Posts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5488" y="3675888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they post something valuable — share it. Amplify their voice with zero cost to you.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18688" y="3163824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C0564B"/>
            </a:solidFill>
            <a:prstDash val="solid"/>
          </a:ln>
          <a:effectLst>
            <a:outerShdw sx="100000" sy="100000" kx="0" ky="0" algn="bl" rotWithShape="0" blurRad="2.2716534587769977e+58" dist="8.518700470413739e+57" dir="1.057916215296e+69">
              <a:srgbClr val="000000">
                <a:alpha val="1.8e+69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18688" y="3163824"/>
            <a:ext cx="2724912" cy="420624"/>
          </a:xfrm>
          <a:prstGeom prst="rect">
            <a:avLst/>
          </a:prstGeom>
          <a:solidFill>
            <a:srgbClr val="C0564B"/>
          </a:solidFill>
          <a:ln w="12700">
            <a:solidFill>
              <a:srgbClr val="C0564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18688" y="318211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📧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3694176" y="3218688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Their Campaign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346704" y="3675888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to be added to their email list. Show them their communication is worth your inbox.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089904" y="3163824"/>
            <a:ext cx="2724912" cy="1188720"/>
          </a:xfrm>
          <a:prstGeom prst="roundRect">
            <a:avLst>
              <a:gd name="adj" fmla="val 4615"/>
            </a:avLst>
          </a:prstGeom>
          <a:solidFill>
            <a:srgbClr val="1A1A3E"/>
          </a:solidFill>
          <a:ln w="19050">
            <a:solidFill>
              <a:srgbClr val="7B68B5"/>
            </a:solidFill>
            <a:prstDash val="solid"/>
          </a:ln>
          <a:effectLst>
            <a:outerShdw sx="100000" sy="100000" kx="0" ky="0" algn="bl" rotWithShape="0" blurRad="2.8849998926467873e+62" dist="1.081874959742545e+62" dir="6.347497291776e+73">
              <a:srgbClr val="000000">
                <a:alpha val="1.8000000000000002e+74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089904" y="3163824"/>
            <a:ext cx="2724912" cy="420624"/>
          </a:xfrm>
          <a:prstGeom prst="rect">
            <a:avLst/>
          </a:prstGeom>
          <a:solidFill>
            <a:srgbClr val="7B68B5"/>
          </a:solidFill>
          <a:ln w="12700">
            <a:solidFill>
              <a:srgbClr val="7B68B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089904" y="318211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❤️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6565392" y="3218688"/>
            <a:ext cx="21579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Consistently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217920" y="3675888"/>
            <a:ext cx="2468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Like, comment, and respond. Visibility is built through daily small actions — not grand gestures.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 C. Laird  |  Nola Persistence  |  Building an Ecosystem of Opportunity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F1E2D"/>
          </a:solidFill>
          <a:ln w="12700">
            <a:solidFill>
              <a:srgbClr val="0F1E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Weekly Visibility Rhythm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046720" y="128016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intentional action. Every day. No selling required.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517904"/>
            <a:ext cx="1609344" cy="3364992"/>
          </a:xfrm>
          <a:prstGeom prst="roundRect">
            <a:avLst>
              <a:gd name="adj" fmla="val 4545"/>
            </a:avLst>
          </a:prstGeom>
          <a:solidFill>
            <a:srgbClr val="F8F8FF"/>
          </a:solidFill>
          <a:ln w="25400">
            <a:solidFill>
              <a:srgbClr val="5B8DB8"/>
            </a:solidFill>
            <a:prstDash val="solid"/>
          </a:ln>
          <a:effectLst>
            <a:outerShdw sx="100000" sy="100000" kx="0" ky="0" algn="bl" rotWithShape="0" blurRad="3.66394986366142e+66" dist="1.373981198873032e+66" dir="3.8084983750656e+78">
              <a:srgbClr val="000000">
                <a:alpha val="1.8000000000000003e+79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517904"/>
            <a:ext cx="1609344" cy="822960"/>
          </a:xfrm>
          <a:prstGeom prst="roundRect">
            <a:avLst>
              <a:gd name="adj" fmla="val 8889"/>
            </a:avLst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28600" y="1929384"/>
            <a:ext cx="1609344" cy="41148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8600" y="1554480"/>
            <a:ext cx="16093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9224" y="1993392"/>
            <a:ext cx="768096" cy="237744"/>
          </a:xfrm>
          <a:prstGeom prst="roundRect">
            <a:avLst>
              <a:gd name="adj" fmla="val 15385"/>
            </a:avLst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" y="1993392"/>
            <a:ext cx="7680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" y="2395728"/>
            <a:ext cx="14264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5B8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Look Monday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93192" y="2871216"/>
            <a:ext cx="1280160" cy="27432"/>
          </a:xfrm>
          <a:prstGeom prst="rect">
            <a:avLst/>
          </a:prstGeom>
          <a:solidFill>
            <a:srgbClr val="5B8DB8">
              <a:alpha val="45000"/>
            </a:srgbClr>
          </a:solidFill>
          <a:ln w="12700">
            <a:solidFill>
              <a:srgbClr val="5B8DB8">
                <a:alpha val="4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962656"/>
            <a:ext cx="1426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your expertise to someone for free. Lunch, advice, a quick call. No agenda. No pitch. Just give.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984248" y="1517904"/>
            <a:ext cx="1609344" cy="3364992"/>
          </a:xfrm>
          <a:prstGeom prst="roundRect">
            <a:avLst>
              <a:gd name="adj" fmla="val 4545"/>
            </a:avLst>
          </a:prstGeom>
          <a:solidFill>
            <a:srgbClr val="F8F8FF"/>
          </a:solidFill>
          <a:ln w="25400">
            <a:solidFill>
              <a:srgbClr val="2E8B6E"/>
            </a:solidFill>
            <a:prstDash val="solid"/>
          </a:ln>
          <a:effectLst>
            <a:outerShdw sx="100000" sy="100000" kx="0" ky="0" algn="bl" rotWithShape="0" blurRad="4.653216326850003e+70" dist="1.7449561225687507e+70" dir="2.28509902503936e+83">
              <a:srgbClr val="000000">
                <a:alpha val="1.8000000000000004e+84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984248" y="1517904"/>
            <a:ext cx="1609344" cy="822960"/>
          </a:xfrm>
          <a:prstGeom prst="roundRect">
            <a:avLst>
              <a:gd name="adj" fmla="val 8889"/>
            </a:avLst>
          </a:prstGeom>
          <a:solidFill>
            <a:srgbClr val="2E8B6E"/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984248" y="1929384"/>
            <a:ext cx="1609344" cy="411480"/>
          </a:xfrm>
          <a:prstGeom prst="rect">
            <a:avLst/>
          </a:prstGeom>
          <a:solidFill>
            <a:srgbClr val="2E8B6E"/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984248" y="1554480"/>
            <a:ext cx="16093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2404872" y="1993392"/>
            <a:ext cx="768096" cy="237744"/>
          </a:xfrm>
          <a:prstGeom prst="roundRect">
            <a:avLst>
              <a:gd name="adj" fmla="val 15385"/>
            </a:avLst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04872" y="1993392"/>
            <a:ext cx="7680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075688" y="2395728"/>
            <a:ext cx="14264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2E8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Tuesday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148840" y="2871216"/>
            <a:ext cx="1280160" cy="27432"/>
          </a:xfrm>
          <a:prstGeom prst="rect">
            <a:avLst/>
          </a:prstGeom>
          <a:solidFill>
            <a:srgbClr val="2E8B6E">
              <a:alpha val="45000"/>
            </a:srgbClr>
          </a:solidFill>
          <a:ln w="12700">
            <a:solidFill>
              <a:srgbClr val="2E8B6E">
                <a:alpha val="45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075688" y="2962656"/>
            <a:ext cx="1426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out to someone you have not spoken to in months or years. One text or email: "I hope this quarter is going well for you."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739896" y="1517904"/>
            <a:ext cx="1609344" cy="3364992"/>
          </a:xfrm>
          <a:prstGeom prst="roundRect">
            <a:avLst>
              <a:gd name="adj" fmla="val 4545"/>
            </a:avLst>
          </a:prstGeom>
          <a:solidFill>
            <a:srgbClr val="F8F8FF"/>
          </a:solidFill>
          <a:ln w="25400">
            <a:solidFill>
              <a:srgbClr val="7B68B5"/>
            </a:solidFill>
            <a:prstDash val="solid"/>
          </a:ln>
          <a:effectLst>
            <a:outerShdw sx="100000" sy="100000" kx="0" ky="0" algn="bl" rotWithShape="0" blurRad="5.909584735099504e+74" dist="2.2160942756623134e+74" dir="1.371059415023616e+88">
              <a:srgbClr val="000000">
                <a:alpha val="1.8000000000000005e+89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739896" y="1517904"/>
            <a:ext cx="1609344" cy="822960"/>
          </a:xfrm>
          <a:prstGeom prst="roundRect">
            <a:avLst>
              <a:gd name="adj" fmla="val 8889"/>
            </a:avLst>
          </a:prstGeom>
          <a:solidFill>
            <a:srgbClr val="7B68B5"/>
          </a:solidFill>
          <a:ln w="12700">
            <a:solidFill>
              <a:srgbClr val="7B68B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739896" y="1929384"/>
            <a:ext cx="1609344" cy="411480"/>
          </a:xfrm>
          <a:prstGeom prst="rect">
            <a:avLst/>
          </a:prstGeom>
          <a:solidFill>
            <a:srgbClr val="7B68B5"/>
          </a:solidFill>
          <a:ln w="12700">
            <a:solidFill>
              <a:srgbClr val="7B68B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739896" y="1554480"/>
            <a:ext cx="16093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☕</a:t>
            </a:r>
            <a:endParaRPr lang="en-US" sz="2200" dirty="0"/>
          </a:p>
        </p:txBody>
      </p:sp>
      <p:sp>
        <p:nvSpPr>
          <p:cNvPr id="29" name="Shape 27"/>
          <p:cNvSpPr/>
          <p:nvPr/>
        </p:nvSpPr>
        <p:spPr>
          <a:xfrm>
            <a:off x="4160520" y="1993392"/>
            <a:ext cx="768096" cy="237744"/>
          </a:xfrm>
          <a:prstGeom prst="roundRect">
            <a:avLst>
              <a:gd name="adj" fmla="val 15385"/>
            </a:avLst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60520" y="1993392"/>
            <a:ext cx="7680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831336" y="2395728"/>
            <a:ext cx="14264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8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Wednesday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904488" y="2871216"/>
            <a:ext cx="1280160" cy="27432"/>
          </a:xfrm>
          <a:prstGeom prst="rect">
            <a:avLst/>
          </a:prstGeom>
          <a:solidFill>
            <a:srgbClr val="7B68B5">
              <a:alpha val="45000"/>
            </a:srgbClr>
          </a:solidFill>
          <a:ln w="12700">
            <a:solidFill>
              <a:srgbClr val="7B68B5">
                <a:alpha val="4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31336" y="2962656"/>
            <a:ext cx="1426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on a past customer who has gone quiet. Ask how business is going. Invite them to lunch — not to sell, but to show you value the history.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495544" y="1517904"/>
            <a:ext cx="1609344" cy="3364992"/>
          </a:xfrm>
          <a:prstGeom prst="roundRect">
            <a:avLst>
              <a:gd name="adj" fmla="val 4545"/>
            </a:avLst>
          </a:prstGeom>
          <a:solidFill>
            <a:srgbClr val="F8F8FF"/>
          </a:solidFill>
          <a:ln w="25400">
            <a:solidFill>
              <a:srgbClr val="C8960C"/>
            </a:solidFill>
            <a:prstDash val="solid"/>
          </a:ln>
          <a:effectLst>
            <a:outerShdw sx="100000" sy="100000" kx="0" ky="0" algn="bl" rotWithShape="0" blurRad="7.50517261357637e+78" dist="2.814439730091138e+78" dir="8.226356490141696e+92">
              <a:srgbClr val="000000">
                <a:alpha val="1.8000000000000007e+94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495544" y="1517904"/>
            <a:ext cx="1609344" cy="822960"/>
          </a:xfrm>
          <a:prstGeom prst="roundRect">
            <a:avLst>
              <a:gd name="adj" fmla="val 8889"/>
            </a:avLst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495544" y="1929384"/>
            <a:ext cx="1609344" cy="41148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95544" y="1554480"/>
            <a:ext cx="16093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🌟</a:t>
            </a:r>
            <a:endParaRPr lang="en-US" sz="2200" dirty="0"/>
          </a:p>
        </p:txBody>
      </p:sp>
      <p:sp>
        <p:nvSpPr>
          <p:cNvPr id="38" name="Shape 36"/>
          <p:cNvSpPr/>
          <p:nvPr/>
        </p:nvSpPr>
        <p:spPr>
          <a:xfrm>
            <a:off x="5916168" y="1993392"/>
            <a:ext cx="768096" cy="237744"/>
          </a:xfrm>
          <a:prstGeom prst="roundRect">
            <a:avLst>
              <a:gd name="adj" fmla="val 15385"/>
            </a:avLst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916168" y="1993392"/>
            <a:ext cx="7680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THU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586984" y="2395728"/>
            <a:ext cx="14264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 Thursday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5660136" y="2871216"/>
            <a:ext cx="1280160" cy="27432"/>
          </a:xfrm>
          <a:prstGeom prst="rect">
            <a:avLst/>
          </a:prstGeom>
          <a:solidFill>
            <a:srgbClr val="C8960C">
              <a:alpha val="45000"/>
            </a:srgbClr>
          </a:solidFill>
          <a:ln w="12700">
            <a:solidFill>
              <a:srgbClr val="C8960C">
                <a:alpha val="45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586984" y="2962656"/>
            <a:ext cx="1426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 existing relationship to bring someone new to lunch. Expand your circle through the trust you have already built.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251192" y="1517904"/>
            <a:ext cx="1609344" cy="3364992"/>
          </a:xfrm>
          <a:prstGeom prst="roundRect">
            <a:avLst>
              <a:gd name="adj" fmla="val 4545"/>
            </a:avLst>
          </a:prstGeom>
          <a:solidFill>
            <a:srgbClr val="F8F8FF"/>
          </a:solidFill>
          <a:ln w="25400">
            <a:solidFill>
              <a:srgbClr val="C0564B"/>
            </a:solidFill>
            <a:prstDash val="solid"/>
          </a:ln>
          <a:effectLst>
            <a:outerShdw sx="100000" sy="100000" kx="0" ky="0" algn="bl" rotWithShape="0" blurRad="9.53156921924199e+82" dist="3.574338457215745e+82" dir="4.9358138940850176e+97">
              <a:srgbClr val="000000">
                <a:alpha val="1.8000000000000008e+99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7251192" y="1517904"/>
            <a:ext cx="1609344" cy="822960"/>
          </a:xfrm>
          <a:prstGeom prst="roundRect">
            <a:avLst>
              <a:gd name="adj" fmla="val 8889"/>
            </a:avLst>
          </a:prstGeom>
          <a:solidFill>
            <a:srgbClr val="C0564B"/>
          </a:solidFill>
          <a:ln w="12700">
            <a:solidFill>
              <a:srgbClr val="C0564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251192" y="1929384"/>
            <a:ext cx="1609344" cy="411480"/>
          </a:xfrm>
          <a:prstGeom prst="rect">
            <a:avLst/>
          </a:prstGeom>
          <a:solidFill>
            <a:srgbClr val="C0564B"/>
          </a:solidFill>
          <a:ln w="12700">
            <a:solidFill>
              <a:srgbClr val="C0564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251192" y="1554480"/>
            <a:ext cx="16093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🎁</a:t>
            </a:r>
            <a:endParaRPr lang="en-US" sz="2200" dirty="0"/>
          </a:p>
        </p:txBody>
      </p:sp>
      <p:sp>
        <p:nvSpPr>
          <p:cNvPr id="47" name="Shape 45"/>
          <p:cNvSpPr/>
          <p:nvPr/>
        </p:nvSpPr>
        <p:spPr>
          <a:xfrm>
            <a:off x="7671816" y="1993392"/>
            <a:ext cx="768096" cy="237744"/>
          </a:xfrm>
          <a:prstGeom prst="roundRect">
            <a:avLst>
              <a:gd name="adj" fmla="val 15385"/>
            </a:avLst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671816" y="1993392"/>
            <a:ext cx="7680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7342632" y="2395728"/>
            <a:ext cx="14264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C056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Friday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7415784" y="2871216"/>
            <a:ext cx="1280160" cy="27432"/>
          </a:xfrm>
          <a:prstGeom prst="rect">
            <a:avLst/>
          </a:prstGeom>
          <a:solidFill>
            <a:srgbClr val="C0564B">
              <a:alpha val="45000"/>
            </a:srgbClr>
          </a:solidFill>
          <a:ln w="12700">
            <a:solidFill>
              <a:srgbClr val="C0564B">
                <a:alpha val="4500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342632" y="2962656"/>
            <a:ext cx="1426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a review, recommendation, or testimonial for someone. Or send a simple "Have a great weekend" to 10 people. Make someone smile.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 C. Laird  |  Nola Persistence  |  Building an Ecosystem of Opportunity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E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457200"/>
            <a:ext cx="4572000" cy="4572000"/>
          </a:xfrm>
          <a:prstGeom prst="ellipse">
            <a:avLst/>
          </a:prstGeom>
          <a:solidFill>
            <a:srgbClr val="6B3FA0">
              <a:alpha val="18000"/>
            </a:srgbClr>
          </a:solidFill>
          <a:ln w="12700">
            <a:solidFill>
              <a:srgbClr val="6B3FA0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309360" y="91440"/>
            <a:ext cx="4572000" cy="4572000"/>
          </a:xfrm>
          <a:prstGeom prst="ellipse">
            <a:avLst/>
          </a:prstGeom>
          <a:solidFill>
            <a:srgbClr val="2E8B6E">
              <a:alpha val="18000"/>
            </a:srgbClr>
          </a:solidFill>
          <a:ln w="12700">
            <a:solidFill>
              <a:srgbClr val="2E8B6E">
                <a:alpha val="1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640080"/>
            <a:ext cx="4572000" cy="4572000"/>
          </a:xfrm>
          <a:prstGeom prst="ellipse">
            <a:avLst/>
          </a:prstGeom>
          <a:solidFill>
            <a:srgbClr val="C8960C">
              <a:alpha val="18000"/>
            </a:srgbClr>
          </a:solidFill>
          <a:ln w="12700">
            <a:solidFill>
              <a:srgbClr val="C8960C">
                <a:alpha val="1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274320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Want to Be Referrable —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347472" y="822960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5A6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Here.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347472" y="1463040"/>
            <a:ext cx="64008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47472" y="1609344"/>
            <a:ext cx="8046720" cy="548640"/>
          </a:xfrm>
          <a:prstGeom prst="roundRect">
            <a:avLst>
              <a:gd name="adj" fmla="val 8333"/>
            </a:avLst>
          </a:prstGeom>
          <a:solidFill>
            <a:srgbClr val="9C6DD4">
              <a:alpha val="12000"/>
            </a:srgbClr>
          </a:solidFill>
          <a:ln w="12700">
            <a:solidFill>
              <a:srgbClr val="9C6D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664208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💡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14400" y="1700784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support others —  </a:t>
            </a:r>
            <a:pPr indent="0" marL="0">
              <a:buNone/>
            </a:pPr>
            <a:r>
              <a:rPr lang="en-US" sz="15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will remember you.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47472" y="2267712"/>
            <a:ext cx="8046720" cy="548640"/>
          </a:xfrm>
          <a:prstGeom prst="roundRect">
            <a:avLst>
              <a:gd name="adj" fmla="val 8333"/>
            </a:avLst>
          </a:prstGeom>
          <a:solidFill>
            <a:srgbClr val="2E8B6E">
              <a:alpha val="12000"/>
            </a:srgbClr>
          </a:solidFill>
          <a:ln w="12700">
            <a:solidFill>
              <a:srgbClr val="2E8B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02336" y="232257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🤲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14400" y="2359152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give to others —  </a:t>
            </a:r>
            <a:pPr indent="0" marL="0">
              <a:buNone/>
            </a:pPr>
            <a:r>
              <a:rPr lang="en-US" sz="15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will appreciate you.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47472" y="2926080"/>
            <a:ext cx="8046720" cy="548640"/>
          </a:xfrm>
          <a:prstGeom prst="roundRect">
            <a:avLst>
              <a:gd name="adj" fmla="val 8333"/>
            </a:avLst>
          </a:prstGeom>
          <a:solidFill>
            <a:srgbClr val="C0564B">
              <a:alpha val="12000"/>
            </a:srgbClr>
          </a:solidFill>
          <a:ln w="12700">
            <a:solidFill>
              <a:srgbClr val="C056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2336" y="2980944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❤️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14400" y="301752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show you care —  </a:t>
            </a:r>
            <a:pPr indent="0" marL="0">
              <a:buNone/>
            </a:pPr>
            <a:r>
              <a:rPr lang="en-US" sz="15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will introduce you to others.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47472" y="3584448"/>
            <a:ext cx="8046720" cy="548640"/>
          </a:xfrm>
          <a:prstGeom prst="roundRect">
            <a:avLst>
              <a:gd name="adj" fmla="val 8333"/>
            </a:avLst>
          </a:prstGeom>
          <a:solidFill>
            <a:srgbClr val="F5A623">
              <a:alpha val="12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02336" y="3639312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🌟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14400" y="367588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then —  </a:t>
            </a:r>
            <a:pPr indent="0" marL="0">
              <a:buNone/>
            </a:pPr>
            <a:r>
              <a:rPr lang="en-US" sz="15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will be referrable.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47472" y="4315968"/>
            <a:ext cx="8449056" cy="585216"/>
          </a:xfrm>
          <a:prstGeom prst="roundRect">
            <a:avLst>
              <a:gd name="adj" fmla="val 9375"/>
            </a:avLst>
          </a:prstGeom>
          <a:solidFill>
            <a:srgbClr val="6B3FA0">
              <a:alpha val="70000"/>
            </a:srgbClr>
          </a:solidFill>
          <a:ln w="12700">
            <a:solidFill>
              <a:srgbClr val="9C6D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" y="4370832"/>
            <a:ext cx="8156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nolapersistenceconsulting.com  |  </a:t>
            </a:r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salesprotracker.com  |  </a:t>
            </a:r>
            <a:pPr algn="ctr" indent="0" marL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lisaclaird.com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3776" y="4645152"/>
            <a:ext cx="8156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a consultation: calendly.com/lisa-nolapersistenceconsulting/30min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5093208"/>
            <a:ext cx="914400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 Ecosystem of Opportunity</dc:title>
  <dc:subject>PptxGenJS Presentation</dc:subject>
  <dc:creator>Lisa C. Laird</dc:creator>
  <cp:lastModifiedBy>Lisa C. Laird</cp:lastModifiedBy>
  <cp:revision>1</cp:revision>
  <dcterms:created xsi:type="dcterms:W3CDTF">2026-06-14T13:17:26Z</dcterms:created>
  <dcterms:modified xsi:type="dcterms:W3CDTF">2026-06-14T13:17:26Z</dcterms:modified>
</cp:coreProperties>
</file>