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autoCompressPictures="0">
  <p:sldMasterIdLst>
    <p:sldMasterId id="2147483649" r:id="rId1"/>
  </p:sldMasterIdLst>
  <p:notesMasterIdLst>
    <p:notesMasterId r:id="rId93"/>
  </p:notesMasterIdLst>
  <p:sldIdLst>
    <p:sldId id="1279" r:id="rId2"/>
    <p:sldId id="1119" r:id="rId3"/>
    <p:sldId id="1082" r:id="rId4"/>
    <p:sldId id="1042" r:id="rId5"/>
    <p:sldId id="314" r:id="rId6"/>
    <p:sldId id="332" r:id="rId7"/>
    <p:sldId id="1264" r:id="rId8"/>
    <p:sldId id="1011" r:id="rId9"/>
    <p:sldId id="1266" r:id="rId10"/>
    <p:sldId id="1124" r:id="rId11"/>
    <p:sldId id="1167" r:id="rId12"/>
    <p:sldId id="349" r:id="rId13"/>
    <p:sldId id="1275" r:id="rId14"/>
    <p:sldId id="1274" r:id="rId15"/>
    <p:sldId id="1062" r:id="rId16"/>
    <p:sldId id="311" r:id="rId17"/>
    <p:sldId id="1267" r:id="rId18"/>
    <p:sldId id="984" r:id="rId19"/>
    <p:sldId id="316" r:id="rId20"/>
    <p:sldId id="317" r:id="rId21"/>
    <p:sldId id="1154" r:id="rId22"/>
    <p:sldId id="1036" r:id="rId23"/>
    <p:sldId id="327" r:id="rId24"/>
    <p:sldId id="970" r:id="rId25"/>
    <p:sldId id="1303" r:id="rId26"/>
    <p:sldId id="1272" r:id="rId27"/>
    <p:sldId id="1126" r:id="rId28"/>
    <p:sldId id="1041" r:id="rId29"/>
    <p:sldId id="1035" r:id="rId30"/>
    <p:sldId id="968" r:id="rId31"/>
    <p:sldId id="293" r:id="rId32"/>
    <p:sldId id="294" r:id="rId33"/>
    <p:sldId id="304" r:id="rId34"/>
    <p:sldId id="695" r:id="rId35"/>
    <p:sldId id="971" r:id="rId36"/>
    <p:sldId id="1051" r:id="rId37"/>
    <p:sldId id="1029" r:id="rId38"/>
    <p:sldId id="946" r:id="rId39"/>
    <p:sldId id="318" r:id="rId40"/>
    <p:sldId id="979" r:id="rId41"/>
    <p:sldId id="944" r:id="rId42"/>
    <p:sldId id="1163" r:id="rId43"/>
    <p:sldId id="324" r:id="rId44"/>
    <p:sldId id="1296" r:id="rId45"/>
    <p:sldId id="1058" r:id="rId46"/>
    <p:sldId id="980" r:id="rId47"/>
    <p:sldId id="322" r:id="rId48"/>
    <p:sldId id="1302" r:id="rId49"/>
    <p:sldId id="1015" r:id="rId50"/>
    <p:sldId id="1246" r:id="rId51"/>
    <p:sldId id="295" r:id="rId52"/>
    <p:sldId id="1044" r:id="rId53"/>
    <p:sldId id="1269" r:id="rId54"/>
    <p:sldId id="972" r:id="rId55"/>
    <p:sldId id="298" r:id="rId56"/>
    <p:sldId id="334" r:id="rId57"/>
    <p:sldId id="1300" r:id="rId58"/>
    <p:sldId id="659" r:id="rId59"/>
    <p:sldId id="1152" r:id="rId60"/>
    <p:sldId id="343" r:id="rId61"/>
    <p:sldId id="344" r:id="rId62"/>
    <p:sldId id="1060" r:id="rId63"/>
    <p:sldId id="1039" r:id="rId64"/>
    <p:sldId id="1295" r:id="rId65"/>
    <p:sldId id="1301" r:id="rId66"/>
    <p:sldId id="1164" r:id="rId67"/>
    <p:sldId id="1304" r:id="rId68"/>
    <p:sldId id="1305" r:id="rId69"/>
    <p:sldId id="1298" r:id="rId70"/>
    <p:sldId id="1299" r:id="rId71"/>
    <p:sldId id="1243" r:id="rId72"/>
    <p:sldId id="1244" r:id="rId73"/>
    <p:sldId id="973" r:id="rId74"/>
    <p:sldId id="1180" r:id="rId75"/>
    <p:sldId id="1128" r:id="rId76"/>
    <p:sldId id="1138" r:id="rId77"/>
    <p:sldId id="1139" r:id="rId78"/>
    <p:sldId id="1144" r:id="rId79"/>
    <p:sldId id="1145" r:id="rId80"/>
    <p:sldId id="1151" r:id="rId81"/>
    <p:sldId id="1148" r:id="rId82"/>
    <p:sldId id="1147" r:id="rId83"/>
    <p:sldId id="808" r:id="rId84"/>
    <p:sldId id="1146" r:id="rId85"/>
    <p:sldId id="1150" r:id="rId86"/>
    <p:sldId id="1149" r:id="rId87"/>
    <p:sldId id="1193" r:id="rId88"/>
    <p:sldId id="345" r:id="rId89"/>
    <p:sldId id="342" r:id="rId90"/>
    <p:sldId id="347" r:id="rId91"/>
    <p:sldId id="967" r:id="rId92"/>
  </p:sldIdLst>
  <p:sldSz cx="9144000" cy="5143500" type="screen16x9"/>
  <p:notesSz cx="6858000" cy="9144000"/>
  <p:defaultTextStyle>
    <a:defPPr>
      <a:defRPr lang="en-US"/>
    </a:defPPr>
    <a:lvl1pPr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4572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9144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3716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18288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ay, Preston D" initials="GPD" lastIdx="1" clrIdx="0">
    <p:extLst>
      <p:ext uri="{19B8F6BF-5375-455C-9EA6-DF929625EA0E}">
        <p15:presenceInfo xmlns:p15="http://schemas.microsoft.com/office/powerpoint/2012/main" userId="Gray, Preston 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23"/>
    <p:restoredTop sz="94313"/>
  </p:normalViewPr>
  <p:slideViewPr>
    <p:cSldViewPr>
      <p:cViewPr>
        <p:scale>
          <a:sx n="102" d="100"/>
          <a:sy n="102" d="100"/>
        </p:scale>
        <p:origin x="744" y="1080"/>
      </p:cViewPr>
      <p:guideLst>
        <p:guide orient="horz" pos="1620"/>
        <p:guide pos="2880"/>
      </p:guideLst>
    </p:cSldViewPr>
  </p:slideViewPr>
  <p:notesTextViewPr>
    <p:cViewPr>
      <p:scale>
        <a:sx n="1" d="1"/>
        <a:sy n="1" d="1"/>
      </p:scale>
      <p:origin x="0" y="0"/>
    </p:cViewPr>
  </p:notesTextViewPr>
  <p:sorterViewPr>
    <p:cViewPr>
      <p:scale>
        <a:sx n="1" d="1"/>
        <a:sy n="1" d="1"/>
      </p:scale>
      <p:origin x="0" y="-841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notesMaster" Target="notesMasters/notesMaster1.xml"/><Relationship Id="rId9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1">
            <a:extLst>
              <a:ext uri="{FF2B5EF4-FFF2-40B4-BE49-F238E27FC236}">
                <a16:creationId xmlns:a16="http://schemas.microsoft.com/office/drawing/2014/main" id="{99244150-CB9B-EA44-9389-B127039642C9}"/>
              </a:ext>
            </a:extLst>
          </p:cNvPr>
          <p:cNvSpPr>
            <a:spLocks noGrp="1" noRot="1" noChangeAspect="1"/>
          </p:cNvSpPr>
          <p:nvPr>
            <p:ph type="sldImg"/>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 name="Rectangle 2">
            <a:extLst>
              <a:ext uri="{FF2B5EF4-FFF2-40B4-BE49-F238E27FC236}">
                <a16:creationId xmlns:a16="http://schemas.microsoft.com/office/drawing/2014/main" id="{6E42FC05-F75E-AD47-ADCB-6C72089FED35}"/>
              </a:ext>
            </a:extLst>
          </p:cNvPr>
          <p:cNvSpPr>
            <a:spLocks noGrp="1"/>
          </p:cNvSpPr>
          <p:nvPr>
            <p:ph type="body" sz="quarter" idx="1"/>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sym typeface="Helvetica Neue" panose="02000503000000020004" pitchFamily="2" charset="0"/>
              </a:rPr>
              <a:t>Click to edit Master text styles</a:t>
            </a:r>
          </a:p>
          <a:p>
            <a:pPr lvl="1"/>
            <a:r>
              <a:rPr lang="en-US" altLang="en-US" noProof="0">
                <a:sym typeface="Helvetica Neue" panose="02000503000000020004" pitchFamily="2" charset="0"/>
              </a:rPr>
              <a:t>Second level</a:t>
            </a:r>
          </a:p>
          <a:p>
            <a:pPr lvl="2"/>
            <a:r>
              <a:rPr lang="en-US" altLang="en-US" noProof="0">
                <a:sym typeface="Helvetica Neue" panose="02000503000000020004" pitchFamily="2" charset="0"/>
              </a:rPr>
              <a:t>Third level</a:t>
            </a:r>
          </a:p>
          <a:p>
            <a:pPr lvl="3"/>
            <a:r>
              <a:rPr lang="en-US" altLang="en-US" noProof="0">
                <a:sym typeface="Helvetica Neue" panose="02000503000000020004" pitchFamily="2" charset="0"/>
              </a:rPr>
              <a:t>Fourth level</a:t>
            </a:r>
          </a:p>
          <a:p>
            <a:pPr lvl="4"/>
            <a:r>
              <a:rPr lang="en-US" altLang="en-US" noProof="0">
                <a:sym typeface="Helvetica Neue" panose="02000503000000020004" pitchFamily="2" charset="0"/>
              </a:rPr>
              <a:t>Fifth level</a:t>
            </a:r>
          </a:p>
        </p:txBody>
      </p:sp>
    </p:spTree>
  </p:cSld>
  <p:clrMap bg1="lt1" tx1="dk1" bg2="lt2" tx2="dk2" accent1="accent1" accent2="accent2" accent3="accent3" accent4="accent4" accent5="accent5" accent6="accent6" hlink="hlink" folHlink="folHlink"/>
  <p:notesStyle>
    <a:lvl1pPr algn="l" defTabSz="457200" rtl="0" eaLnBrk="0" fontAlgn="base" hangingPunct="0">
      <a:lnSpc>
        <a:spcPct val="117000"/>
      </a:lnSpc>
      <a:spcBef>
        <a:spcPct val="0"/>
      </a:spcBef>
      <a:spcAft>
        <a:spcPct val="0"/>
      </a:spcAft>
      <a:defRPr sz="2200" kern="12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indent="228600" algn="l" defTabSz="457200" rtl="0" eaLnBrk="0" fontAlgn="base" hangingPunct="0">
      <a:lnSpc>
        <a:spcPct val="117000"/>
      </a:lnSpc>
      <a:spcBef>
        <a:spcPct val="0"/>
      </a:spcBef>
      <a:spcAft>
        <a:spcPct val="0"/>
      </a:spcAft>
      <a:defRPr sz="2200" kern="12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indent="457200" algn="l" defTabSz="457200" rtl="0" eaLnBrk="0" fontAlgn="base" hangingPunct="0">
      <a:lnSpc>
        <a:spcPct val="117000"/>
      </a:lnSpc>
      <a:spcBef>
        <a:spcPct val="0"/>
      </a:spcBef>
      <a:spcAft>
        <a:spcPct val="0"/>
      </a:spcAft>
      <a:defRPr sz="2200" kern="12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indent="685800" algn="l" defTabSz="457200" rtl="0" eaLnBrk="0" fontAlgn="base" hangingPunct="0">
      <a:lnSpc>
        <a:spcPct val="117000"/>
      </a:lnSpc>
      <a:spcBef>
        <a:spcPct val="0"/>
      </a:spcBef>
      <a:spcAft>
        <a:spcPct val="0"/>
      </a:spcAft>
      <a:defRPr sz="2200" kern="12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indent="914400" algn="l" defTabSz="457200" rtl="0" eaLnBrk="0" fontAlgn="base" hangingPunct="0">
      <a:lnSpc>
        <a:spcPct val="117000"/>
      </a:lnSpc>
      <a:spcBef>
        <a:spcPct val="0"/>
      </a:spcBef>
      <a:spcAft>
        <a:spcPct val="0"/>
      </a:spcAft>
      <a:defRPr sz="2200" kern="12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9B648-BEDA-AEDC-1984-F54FC4BBD7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89364B-476E-7338-5BCD-3E096F69A7D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79DD912-9F2F-6E62-B4F5-F95E5F40FBA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31646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49931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F0409-D619-49AB-4523-01E4ACECD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A0BFE9-E83B-9CC8-4289-1BD9FF43512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D33CE1D-708D-AE39-4643-F4D29D562EC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63967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7775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86416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12050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32078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81219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157109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94274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80013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80013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28631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398989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336296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716430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567177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DD13B-2725-4184-930F-E5C77A1154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DCC56B-1924-6CA4-7D5F-B19D71F5A1C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00CA927-394A-BAA9-707D-027E2C1A884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876145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85FB5-0D40-D716-D329-3CB933F022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46E602-72DD-67BC-9CE3-9CE08348DFC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EBD036A-7BC9-7481-5309-1E55E7701AD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20485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02F56-E519-7126-0C84-094BDADBC2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4922C8-FC4D-9F73-282F-FB5ED7CC805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1EEFC63-A101-BE53-05AE-4F0E26FD3ED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600428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558E9-04ED-C33F-14BD-A6130C17F5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447E0F-E57D-61F6-6083-C52A3F0087C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A2D48B3-5A9C-401F-E264-11DE4C95DA3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561406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E1B65-4AF6-6E88-B340-1D539DCA68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4E2ACD-0C91-DAA9-0C18-C7A72F96CAD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C402EBB-560B-AF94-B6E1-83461CA8CED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20325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375"/>
            <a:ext cx="6858000" cy="17907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2701925"/>
            <a:ext cx="6858000" cy="124142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2">
            <a:extLst>
              <a:ext uri="{FF2B5EF4-FFF2-40B4-BE49-F238E27FC236}">
                <a16:creationId xmlns:a16="http://schemas.microsoft.com/office/drawing/2014/main" id="{16403369-B678-A648-9A71-CB915879027A}"/>
              </a:ext>
            </a:extLst>
          </p:cNvPr>
          <p:cNvSpPr>
            <a:spLocks noGrp="1"/>
          </p:cNvSpPr>
          <p:nvPr>
            <p:ph type="sldNum" sz="quarter" idx="10"/>
          </p:nvPr>
        </p:nvSpPr>
        <p:spPr>
          <a:ln/>
        </p:spPr>
        <p:txBody>
          <a:bodyPr/>
          <a:lstStyle>
            <a:lvl1pPr>
              <a:defRPr/>
            </a:lvl1pPr>
          </a:lstStyle>
          <a:p>
            <a:pPr>
              <a:defRPr/>
            </a:pPr>
            <a:fld id="{2E7D5082-B92A-6F47-9CA5-6E240D5538F1}" type="slidenum">
              <a:rPr lang="en-US" altLang="en-US"/>
              <a:pPr>
                <a:defRPr/>
              </a:pPr>
              <a:t>‹#›</a:t>
            </a:fld>
            <a:endParaRPr lang="en-US" altLang="en-US"/>
          </a:p>
        </p:txBody>
      </p:sp>
    </p:spTree>
    <p:extLst>
      <p:ext uri="{BB962C8B-B14F-4D97-AF65-F5344CB8AC3E}">
        <p14:creationId xmlns:p14="http://schemas.microsoft.com/office/powerpoint/2010/main" val="3546732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256B67E0-806B-6742-9DD2-C83D88B6813D}"/>
              </a:ext>
            </a:extLst>
          </p:cNvPr>
          <p:cNvSpPr>
            <a:spLocks noGrp="1"/>
          </p:cNvSpPr>
          <p:nvPr>
            <p:ph type="sldNum" sz="quarter" idx="10"/>
          </p:nvPr>
        </p:nvSpPr>
        <p:spPr>
          <a:ln/>
        </p:spPr>
        <p:txBody>
          <a:bodyPr/>
          <a:lstStyle>
            <a:lvl1pPr>
              <a:defRPr/>
            </a:lvl1pPr>
          </a:lstStyle>
          <a:p>
            <a:pPr>
              <a:defRPr/>
            </a:pPr>
            <a:fld id="{B8052D7B-A54C-124E-B785-2C201017784F}" type="slidenum">
              <a:rPr lang="en-US" altLang="en-US"/>
              <a:pPr>
                <a:defRPr/>
              </a:pPr>
              <a:t>‹#›</a:t>
            </a:fld>
            <a:endParaRPr lang="en-US" altLang="en-US"/>
          </a:p>
        </p:txBody>
      </p:sp>
    </p:spTree>
    <p:extLst>
      <p:ext uri="{BB962C8B-B14F-4D97-AF65-F5344CB8AC3E}">
        <p14:creationId xmlns:p14="http://schemas.microsoft.com/office/powerpoint/2010/main" val="3487632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39950"/>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3441700"/>
            <a:ext cx="7886700" cy="1125538"/>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2">
            <a:extLst>
              <a:ext uri="{FF2B5EF4-FFF2-40B4-BE49-F238E27FC236}">
                <a16:creationId xmlns:a16="http://schemas.microsoft.com/office/drawing/2014/main" id="{B9FFAB4D-AFCB-4A46-A18B-1B6D1A8ACEBD}"/>
              </a:ext>
            </a:extLst>
          </p:cNvPr>
          <p:cNvSpPr>
            <a:spLocks noGrp="1"/>
          </p:cNvSpPr>
          <p:nvPr>
            <p:ph type="sldNum" sz="quarter" idx="10"/>
          </p:nvPr>
        </p:nvSpPr>
        <p:spPr>
          <a:ln/>
        </p:spPr>
        <p:txBody>
          <a:bodyPr/>
          <a:lstStyle>
            <a:lvl1pPr>
              <a:defRPr/>
            </a:lvl1pPr>
          </a:lstStyle>
          <a:p>
            <a:pPr>
              <a:defRPr/>
            </a:pPr>
            <a:fld id="{03FA6672-D4DB-D74E-A2F3-92F1E8DDA825}" type="slidenum">
              <a:rPr lang="en-US" altLang="en-US"/>
              <a:pPr>
                <a:defRPr/>
              </a:pPr>
              <a:t>‹#›</a:t>
            </a:fld>
            <a:endParaRPr lang="en-US" altLang="en-US"/>
          </a:p>
        </p:txBody>
      </p:sp>
    </p:spTree>
    <p:extLst>
      <p:ext uri="{BB962C8B-B14F-4D97-AF65-F5344CB8AC3E}">
        <p14:creationId xmlns:p14="http://schemas.microsoft.com/office/powerpoint/2010/main" val="629985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0E218948-17BF-F44B-8419-57EF89E31E0C}"/>
              </a:ext>
            </a:extLst>
          </p:cNvPr>
          <p:cNvSpPr>
            <a:spLocks noGrp="1"/>
          </p:cNvSpPr>
          <p:nvPr>
            <p:ph type="sldNum" sz="quarter" idx="10"/>
          </p:nvPr>
        </p:nvSpPr>
        <p:spPr>
          <a:ln/>
        </p:spPr>
        <p:txBody>
          <a:bodyPr/>
          <a:lstStyle>
            <a:lvl1pPr>
              <a:defRPr/>
            </a:lvl1pPr>
          </a:lstStyle>
          <a:p>
            <a:pPr>
              <a:defRPr/>
            </a:pPr>
            <a:fld id="{CA85D577-8A54-7442-BF3B-A12A12D362AC}" type="slidenum">
              <a:rPr lang="en-US" altLang="en-US"/>
              <a:pPr>
                <a:defRPr/>
              </a:pPr>
              <a:t>‹#›</a:t>
            </a:fld>
            <a:endParaRPr lang="en-US" altLang="en-US"/>
          </a:p>
        </p:txBody>
      </p:sp>
    </p:spTree>
    <p:extLst>
      <p:ext uri="{BB962C8B-B14F-4D97-AF65-F5344CB8AC3E}">
        <p14:creationId xmlns:p14="http://schemas.microsoft.com/office/powerpoint/2010/main" val="3014653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274638"/>
            <a:ext cx="7886700" cy="993775"/>
          </a:xfrm>
        </p:spPr>
        <p:txBody>
          <a:bodyPr/>
          <a:lstStyle/>
          <a:p>
            <a:r>
              <a:rPr lang="en-US"/>
              <a:t>Click to edit Master title style</a:t>
            </a:r>
          </a:p>
        </p:txBody>
      </p:sp>
      <p:sp>
        <p:nvSpPr>
          <p:cNvPr id="3" name="Text Placeholder 2"/>
          <p:cNvSpPr>
            <a:spLocks noGrp="1"/>
          </p:cNvSpPr>
          <p:nvPr>
            <p:ph type="body" idx="1"/>
          </p:nvPr>
        </p:nvSpPr>
        <p:spPr>
          <a:xfrm>
            <a:off x="630238" y="1260475"/>
            <a:ext cx="3868737"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475"/>
            <a:ext cx="3887788" cy="6191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26CB0B14-93BE-9E4B-B089-6FCD2707F384}"/>
              </a:ext>
            </a:extLst>
          </p:cNvPr>
          <p:cNvSpPr>
            <a:spLocks noGrp="1"/>
          </p:cNvSpPr>
          <p:nvPr>
            <p:ph type="sldNum" sz="quarter" idx="10"/>
          </p:nvPr>
        </p:nvSpPr>
        <p:spPr>
          <a:ln/>
        </p:spPr>
        <p:txBody>
          <a:bodyPr/>
          <a:lstStyle>
            <a:lvl1pPr>
              <a:defRPr/>
            </a:lvl1pPr>
          </a:lstStyle>
          <a:p>
            <a:pPr>
              <a:defRPr/>
            </a:pPr>
            <a:fld id="{ABA37F65-07FC-3A4E-8D6E-28B93030243B}" type="slidenum">
              <a:rPr lang="en-US" altLang="en-US"/>
              <a:pPr>
                <a:defRPr/>
              </a:pPr>
              <a:t>‹#›</a:t>
            </a:fld>
            <a:endParaRPr lang="en-US" altLang="en-US"/>
          </a:p>
        </p:txBody>
      </p:sp>
    </p:spTree>
    <p:extLst>
      <p:ext uri="{BB962C8B-B14F-4D97-AF65-F5344CB8AC3E}">
        <p14:creationId xmlns:p14="http://schemas.microsoft.com/office/powerpoint/2010/main" val="1924379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A43A38CF-A9F1-D342-9582-BD291C97458D}"/>
              </a:ext>
            </a:extLst>
          </p:cNvPr>
          <p:cNvSpPr>
            <a:spLocks noGrp="1"/>
          </p:cNvSpPr>
          <p:nvPr>
            <p:ph type="sldNum" sz="quarter" idx="10"/>
          </p:nvPr>
        </p:nvSpPr>
        <p:spPr>
          <a:ln/>
        </p:spPr>
        <p:txBody>
          <a:bodyPr/>
          <a:lstStyle>
            <a:lvl1pPr>
              <a:defRPr/>
            </a:lvl1pPr>
          </a:lstStyle>
          <a:p>
            <a:pPr>
              <a:defRPr/>
            </a:pPr>
            <a:fld id="{0B5CF987-D36A-8D4B-8C04-A72C48FBFF27}" type="slidenum">
              <a:rPr lang="en-US" altLang="en-US"/>
              <a:pPr>
                <a:defRPr/>
              </a:pPr>
              <a:t>‹#›</a:t>
            </a:fld>
            <a:endParaRPr lang="en-US" altLang="en-US"/>
          </a:p>
        </p:txBody>
      </p:sp>
    </p:spTree>
    <p:extLst>
      <p:ext uri="{BB962C8B-B14F-4D97-AF65-F5344CB8AC3E}">
        <p14:creationId xmlns:p14="http://schemas.microsoft.com/office/powerpoint/2010/main" val="38396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DCCC37F-01DD-EB4B-BCDA-3B5BA2F5976E}"/>
              </a:ext>
            </a:extLst>
          </p:cNvPr>
          <p:cNvSpPr>
            <a:spLocks noGrp="1"/>
          </p:cNvSpPr>
          <p:nvPr>
            <p:ph type="sldNum" sz="quarter" idx="10"/>
          </p:nvPr>
        </p:nvSpPr>
        <p:spPr>
          <a:ln/>
        </p:spPr>
        <p:txBody>
          <a:bodyPr/>
          <a:lstStyle>
            <a:lvl1pPr>
              <a:defRPr/>
            </a:lvl1pPr>
          </a:lstStyle>
          <a:p>
            <a:pPr>
              <a:defRPr/>
            </a:pPr>
            <a:fld id="{7F8B445B-F4C8-5A40-9A3D-DF69A6EA4BB8}" type="slidenum">
              <a:rPr lang="en-US" altLang="en-US"/>
              <a:pPr>
                <a:defRPr/>
              </a:pPr>
              <a:t>‹#›</a:t>
            </a:fld>
            <a:endParaRPr lang="en-US" altLang="en-US"/>
          </a:p>
        </p:txBody>
      </p:sp>
    </p:spTree>
    <p:extLst>
      <p:ext uri="{BB962C8B-B14F-4D97-AF65-F5344CB8AC3E}">
        <p14:creationId xmlns:p14="http://schemas.microsoft.com/office/powerpoint/2010/main" val="2503541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741363"/>
            <a:ext cx="4629150" cy="36544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2">
            <a:extLst>
              <a:ext uri="{FF2B5EF4-FFF2-40B4-BE49-F238E27FC236}">
                <a16:creationId xmlns:a16="http://schemas.microsoft.com/office/drawing/2014/main" id="{1303D0BB-F4D0-0A45-ACE4-A9AA9DE6D118}"/>
              </a:ext>
            </a:extLst>
          </p:cNvPr>
          <p:cNvSpPr>
            <a:spLocks noGrp="1"/>
          </p:cNvSpPr>
          <p:nvPr>
            <p:ph type="sldNum" sz="quarter" idx="10"/>
          </p:nvPr>
        </p:nvSpPr>
        <p:spPr>
          <a:ln/>
        </p:spPr>
        <p:txBody>
          <a:bodyPr/>
          <a:lstStyle>
            <a:lvl1pPr>
              <a:defRPr/>
            </a:lvl1pPr>
          </a:lstStyle>
          <a:p>
            <a:pPr>
              <a:defRPr/>
            </a:pPr>
            <a:fld id="{1AE297F9-5600-524B-843C-1DE794E66A5D}" type="slidenum">
              <a:rPr lang="en-US" altLang="en-US"/>
              <a:pPr>
                <a:defRPr/>
              </a:pPr>
              <a:t>‹#›</a:t>
            </a:fld>
            <a:endParaRPr lang="en-US" altLang="en-US"/>
          </a:p>
        </p:txBody>
      </p:sp>
    </p:spTree>
    <p:extLst>
      <p:ext uri="{BB962C8B-B14F-4D97-AF65-F5344CB8AC3E}">
        <p14:creationId xmlns:p14="http://schemas.microsoft.com/office/powerpoint/2010/main" val="3359707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741363"/>
            <a:ext cx="4629150" cy="36544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Tahoma" panose="020B0604030504040204" pitchFamily="34" charset="0"/>
            </a:endParaRPr>
          </a:p>
        </p:txBody>
      </p:sp>
      <p:sp>
        <p:nvSpPr>
          <p:cNvPr id="4" name="Text Placeholder 3"/>
          <p:cNvSpPr>
            <a:spLocks noGrp="1"/>
          </p:cNvSpPr>
          <p:nvPr>
            <p:ph type="body" sz="half" idx="2"/>
          </p:nvPr>
        </p:nvSpPr>
        <p:spPr>
          <a:xfrm>
            <a:off x="630238" y="1543050"/>
            <a:ext cx="2949575" cy="28590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2">
            <a:extLst>
              <a:ext uri="{FF2B5EF4-FFF2-40B4-BE49-F238E27FC236}">
                <a16:creationId xmlns:a16="http://schemas.microsoft.com/office/drawing/2014/main" id="{FB9D6629-2073-AF4D-9EEE-D88B63D200DE}"/>
              </a:ext>
            </a:extLst>
          </p:cNvPr>
          <p:cNvSpPr>
            <a:spLocks noGrp="1"/>
          </p:cNvSpPr>
          <p:nvPr>
            <p:ph type="sldNum" sz="quarter" idx="10"/>
          </p:nvPr>
        </p:nvSpPr>
        <p:spPr>
          <a:ln/>
        </p:spPr>
        <p:txBody>
          <a:bodyPr/>
          <a:lstStyle>
            <a:lvl1pPr>
              <a:defRPr/>
            </a:lvl1pPr>
          </a:lstStyle>
          <a:p>
            <a:pPr>
              <a:defRPr/>
            </a:pPr>
            <a:fld id="{ADC65B5B-CF3C-A04D-9A48-86DBEED523DC}" type="slidenum">
              <a:rPr lang="en-US" altLang="en-US"/>
              <a:pPr>
                <a:defRPr/>
              </a:pPr>
              <a:t>‹#›</a:t>
            </a:fld>
            <a:endParaRPr lang="en-US" altLang="en-US"/>
          </a:p>
        </p:txBody>
      </p:sp>
    </p:spTree>
    <p:extLst>
      <p:ext uri="{BB962C8B-B14F-4D97-AF65-F5344CB8AC3E}">
        <p14:creationId xmlns:p14="http://schemas.microsoft.com/office/powerpoint/2010/main" val="3517412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28650" y="1370013"/>
            <a:ext cx="7886700" cy="32623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8944BAFE-1C8E-8D49-94EA-11D50C95C915}"/>
              </a:ext>
            </a:extLst>
          </p:cNvPr>
          <p:cNvSpPr>
            <a:spLocks noGrp="1"/>
          </p:cNvSpPr>
          <p:nvPr>
            <p:ph type="sldNum" sz="quarter" idx="10"/>
          </p:nvPr>
        </p:nvSpPr>
        <p:spPr>
          <a:ln/>
        </p:spPr>
        <p:txBody>
          <a:bodyPr/>
          <a:lstStyle>
            <a:lvl1pPr>
              <a:defRPr/>
            </a:lvl1pPr>
          </a:lstStyle>
          <a:p>
            <a:pPr>
              <a:defRPr/>
            </a:pPr>
            <a:fld id="{B6DB429D-D1BB-D54B-95CD-06F6C0D67B53}" type="slidenum">
              <a:rPr lang="en-US" altLang="en-US"/>
              <a:pPr>
                <a:defRPr/>
              </a:pPr>
              <a:t>‹#›</a:t>
            </a:fld>
            <a:endParaRPr lang="en-US" altLang="en-US"/>
          </a:p>
        </p:txBody>
      </p:sp>
    </p:spTree>
    <p:extLst>
      <p:ext uri="{BB962C8B-B14F-4D97-AF65-F5344CB8AC3E}">
        <p14:creationId xmlns:p14="http://schemas.microsoft.com/office/powerpoint/2010/main" val="1282041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33350"/>
            <a:ext cx="2057400" cy="44989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33350"/>
            <a:ext cx="6019800" cy="44989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17EBC149-C176-BA4D-A7A1-6EA320BD8FCF}"/>
              </a:ext>
            </a:extLst>
          </p:cNvPr>
          <p:cNvSpPr>
            <a:spLocks noGrp="1"/>
          </p:cNvSpPr>
          <p:nvPr>
            <p:ph type="sldNum" sz="quarter" idx="10"/>
          </p:nvPr>
        </p:nvSpPr>
        <p:spPr>
          <a:ln/>
        </p:spPr>
        <p:txBody>
          <a:bodyPr/>
          <a:lstStyle>
            <a:lvl1pPr>
              <a:defRPr/>
            </a:lvl1pPr>
          </a:lstStyle>
          <a:p>
            <a:pPr>
              <a:defRPr/>
            </a:pPr>
            <a:fld id="{609965E7-0D06-9C4A-A903-F50FE3FE0737}" type="slidenum">
              <a:rPr lang="en-US" altLang="en-US"/>
              <a:pPr>
                <a:defRPr/>
              </a:pPr>
              <a:t>‹#›</a:t>
            </a:fld>
            <a:endParaRPr lang="en-US" altLang="en-US"/>
          </a:p>
        </p:txBody>
      </p:sp>
    </p:spTree>
    <p:extLst>
      <p:ext uri="{BB962C8B-B14F-4D97-AF65-F5344CB8AC3E}">
        <p14:creationId xmlns:p14="http://schemas.microsoft.com/office/powerpoint/2010/main" val="723646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6D604910-1B27-364A-B825-9B1F0AF134F4}"/>
              </a:ext>
            </a:extLst>
          </p:cNvPr>
          <p:cNvSpPr>
            <a:spLocks noGrp="1"/>
          </p:cNvSpPr>
          <p:nvPr>
            <p:ph type="title"/>
          </p:nvPr>
        </p:nvSpPr>
        <p:spPr bwMode="auto">
          <a:xfrm>
            <a:off x="457200" y="133350"/>
            <a:ext cx="8229600" cy="137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45720" tIns="45720" rIns="45720" bIns="45720" numCol="1" anchor="ctr" anchorCtr="0" compatLnSpc="1">
            <a:prstTxWarp prst="textNoShape">
              <a:avLst/>
            </a:prstTxWarp>
          </a:bodyPr>
          <a:lstStyle/>
          <a:p>
            <a:pPr lvl="0"/>
            <a:r>
              <a:rPr lang="en-US" altLang="en-US">
                <a:sym typeface="Tahoma Bold" charset="0"/>
              </a:rPr>
              <a:t>Click to edit Master title style</a:t>
            </a:r>
          </a:p>
        </p:txBody>
      </p:sp>
      <p:sp>
        <p:nvSpPr>
          <p:cNvPr id="2" name="Rectangle 2">
            <a:extLst>
              <a:ext uri="{FF2B5EF4-FFF2-40B4-BE49-F238E27FC236}">
                <a16:creationId xmlns:a16="http://schemas.microsoft.com/office/drawing/2014/main" id="{2AC28C03-900B-0E45-9141-5B800B05763B}"/>
              </a:ext>
            </a:extLst>
          </p:cNvPr>
          <p:cNvSpPr>
            <a:spLocks noGrp="1"/>
          </p:cNvSpPr>
          <p:nvPr>
            <p:ph type="sldNum" sz="quarter" idx="2"/>
          </p:nvPr>
        </p:nvSpPr>
        <p:spPr bwMode="auto">
          <a:xfrm>
            <a:off x="0" y="952500"/>
            <a:ext cx="533400" cy="358775"/>
          </a:xfrm>
          <a:prstGeom prst="rect">
            <a:avLst/>
          </a:prstGeom>
          <a:noFill/>
          <a:ln>
            <a:noFill/>
          </a:ln>
          <a:effectLst/>
        </p:spPr>
        <p:txBody>
          <a:bodyPr vert="horz" wrap="square" lIns="45720" tIns="45720" rIns="45720" bIns="45720" numCol="1" anchor="t" anchorCtr="0" compatLnSpc="1">
            <a:prstTxWarp prst="textNoShape">
              <a:avLst/>
            </a:prstTxWarp>
          </a:bodyPr>
          <a:lstStyle>
            <a:lvl1pPr eaLnBrk="1">
              <a:defRPr/>
            </a:lvl1pPr>
          </a:lstStyle>
          <a:p>
            <a:pPr>
              <a:defRPr/>
            </a:pPr>
            <a:fld id="{C277FF94-13AB-2B4A-B6B7-D9020075423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xStyles>
    <p:titleStyle>
      <a:lvl1pPr algn="ctr" rtl="0" eaLnBrk="0" fontAlgn="base" hangingPunct="0">
        <a:spcBef>
          <a:spcPct val="0"/>
        </a:spcBef>
        <a:spcAft>
          <a:spcPct val="0"/>
        </a:spcAft>
        <a:defRPr sz="3600" kern="1200">
          <a:solidFill>
            <a:srgbClr val="FFFFFF"/>
          </a:solidFill>
          <a:latin typeface="+mj-lt"/>
          <a:ea typeface="+mj-ea"/>
          <a:cs typeface="+mj-cs"/>
          <a:sym typeface="Tahoma Bold" charset="0"/>
        </a:defRPr>
      </a:lvl1pPr>
      <a:lvl2pPr algn="ctr" rtl="0" eaLnBrk="0" fontAlgn="base" hangingPunct="0">
        <a:spcBef>
          <a:spcPct val="0"/>
        </a:spcBef>
        <a:spcAft>
          <a:spcPct val="0"/>
        </a:spcAft>
        <a:defRPr sz="3600">
          <a:solidFill>
            <a:srgbClr val="FFFFFF"/>
          </a:solidFill>
          <a:latin typeface="Tahoma Bold" charset="0"/>
          <a:ea typeface="Tahoma Bold" charset="0"/>
          <a:cs typeface="Tahoma Bold" charset="0"/>
          <a:sym typeface="Tahoma Bold" charset="0"/>
        </a:defRPr>
      </a:lvl2pPr>
      <a:lvl3pPr algn="ctr" rtl="0" eaLnBrk="0" fontAlgn="base" hangingPunct="0">
        <a:spcBef>
          <a:spcPct val="0"/>
        </a:spcBef>
        <a:spcAft>
          <a:spcPct val="0"/>
        </a:spcAft>
        <a:defRPr sz="3600">
          <a:solidFill>
            <a:srgbClr val="FFFFFF"/>
          </a:solidFill>
          <a:latin typeface="Tahoma Bold" charset="0"/>
          <a:ea typeface="Tahoma Bold" charset="0"/>
          <a:cs typeface="Tahoma Bold" charset="0"/>
          <a:sym typeface="Tahoma Bold" charset="0"/>
        </a:defRPr>
      </a:lvl3pPr>
      <a:lvl4pPr algn="ctr" rtl="0" eaLnBrk="0" fontAlgn="base" hangingPunct="0">
        <a:spcBef>
          <a:spcPct val="0"/>
        </a:spcBef>
        <a:spcAft>
          <a:spcPct val="0"/>
        </a:spcAft>
        <a:defRPr sz="3600">
          <a:solidFill>
            <a:srgbClr val="FFFFFF"/>
          </a:solidFill>
          <a:latin typeface="Tahoma Bold" charset="0"/>
          <a:ea typeface="Tahoma Bold" charset="0"/>
          <a:cs typeface="Tahoma Bold" charset="0"/>
          <a:sym typeface="Tahoma Bold" charset="0"/>
        </a:defRPr>
      </a:lvl4pPr>
      <a:lvl5pPr algn="ctr" rtl="0" eaLnBrk="0" fontAlgn="base" hangingPunct="0">
        <a:spcBef>
          <a:spcPct val="0"/>
        </a:spcBef>
        <a:spcAft>
          <a:spcPct val="0"/>
        </a:spcAft>
        <a:defRPr sz="3600">
          <a:solidFill>
            <a:srgbClr val="FFFFFF"/>
          </a:solidFill>
          <a:latin typeface="Tahoma Bold" charset="0"/>
          <a:ea typeface="Tahoma Bold" charset="0"/>
          <a:cs typeface="Tahoma Bold" charset="0"/>
          <a:sym typeface="Tahoma Bold" charset="0"/>
        </a:defRPr>
      </a:lvl5pPr>
      <a:lvl6pPr marL="457200" algn="ctr" rtl="0" fontAlgn="base" hangingPunct="0">
        <a:spcBef>
          <a:spcPct val="0"/>
        </a:spcBef>
        <a:spcAft>
          <a:spcPct val="0"/>
        </a:spcAft>
        <a:defRPr sz="3600">
          <a:solidFill>
            <a:srgbClr val="FFFFFF"/>
          </a:solidFill>
          <a:latin typeface="Tahoma Bold" charset="0"/>
          <a:ea typeface="Tahoma Bold" charset="0"/>
          <a:cs typeface="Tahoma Bold" charset="0"/>
          <a:sym typeface="Tahoma Bold" charset="0"/>
        </a:defRPr>
      </a:lvl6pPr>
      <a:lvl7pPr marL="914400" algn="ctr" rtl="0" fontAlgn="base" hangingPunct="0">
        <a:spcBef>
          <a:spcPct val="0"/>
        </a:spcBef>
        <a:spcAft>
          <a:spcPct val="0"/>
        </a:spcAft>
        <a:defRPr sz="3600">
          <a:solidFill>
            <a:srgbClr val="FFFFFF"/>
          </a:solidFill>
          <a:latin typeface="Tahoma Bold" charset="0"/>
          <a:ea typeface="Tahoma Bold" charset="0"/>
          <a:cs typeface="Tahoma Bold" charset="0"/>
          <a:sym typeface="Tahoma Bold" charset="0"/>
        </a:defRPr>
      </a:lvl7pPr>
      <a:lvl8pPr marL="1371600" algn="ctr" rtl="0" fontAlgn="base" hangingPunct="0">
        <a:spcBef>
          <a:spcPct val="0"/>
        </a:spcBef>
        <a:spcAft>
          <a:spcPct val="0"/>
        </a:spcAft>
        <a:defRPr sz="3600">
          <a:solidFill>
            <a:srgbClr val="FFFFFF"/>
          </a:solidFill>
          <a:latin typeface="Tahoma Bold" charset="0"/>
          <a:ea typeface="Tahoma Bold" charset="0"/>
          <a:cs typeface="Tahoma Bold" charset="0"/>
          <a:sym typeface="Tahoma Bold" charset="0"/>
        </a:defRPr>
      </a:lvl8pPr>
      <a:lvl9pPr marL="1828800" algn="ctr" rtl="0" fontAlgn="base" hangingPunct="0">
        <a:spcBef>
          <a:spcPct val="0"/>
        </a:spcBef>
        <a:spcAft>
          <a:spcPct val="0"/>
        </a:spcAft>
        <a:defRPr sz="3600">
          <a:solidFill>
            <a:srgbClr val="FFFFFF"/>
          </a:solidFill>
          <a:latin typeface="Tahoma Bold" charset="0"/>
          <a:ea typeface="Tahoma Bold" charset="0"/>
          <a:cs typeface="Tahoma Bold" charset="0"/>
          <a:sym typeface="Tahoma Bold" charset="0"/>
        </a:defRPr>
      </a:lvl9pPr>
    </p:titleStyle>
    <p:bodyStyle>
      <a:lvl1pPr marL="342900" indent="-342900" algn="l" rtl="0" eaLnBrk="0" fontAlgn="base" hangingPunct="0">
        <a:spcBef>
          <a:spcPts val="600"/>
        </a:spcBef>
        <a:spcAft>
          <a:spcPct val="0"/>
        </a:spcAft>
        <a:buClr>
          <a:schemeClr val="accent2"/>
        </a:buClr>
        <a:buSzPct val="100000"/>
        <a:buFont typeface="Arial" panose="020B0604020202020204" pitchFamily="34" charset="0"/>
        <a:buChar char="•"/>
        <a:defRPr sz="2800" kern="1200">
          <a:solidFill>
            <a:srgbClr val="000000"/>
          </a:solidFill>
          <a:latin typeface="+mn-lt"/>
          <a:ea typeface="+mn-ea"/>
          <a:cs typeface="+mn-cs"/>
          <a:sym typeface="Tahoma" panose="020B0604030504040204" pitchFamily="34" charset="0"/>
        </a:defRPr>
      </a:lvl1pPr>
      <a:lvl2pPr marL="790575" indent="-333375" algn="l" rtl="0" eaLnBrk="0" fontAlgn="base" hangingPunct="0">
        <a:spcBef>
          <a:spcPts val="600"/>
        </a:spcBef>
        <a:spcAft>
          <a:spcPct val="0"/>
        </a:spcAft>
        <a:buClr>
          <a:schemeClr val="accent2"/>
        </a:buClr>
        <a:buSzPct val="100000"/>
        <a:buFont typeface="Arial" panose="020B0604020202020204" pitchFamily="34" charset="0"/>
        <a:buChar char="–"/>
        <a:defRPr sz="2800" kern="1200">
          <a:solidFill>
            <a:srgbClr val="000000"/>
          </a:solidFill>
          <a:latin typeface="+mn-lt"/>
          <a:ea typeface="+mn-ea"/>
          <a:cs typeface="+mn-cs"/>
          <a:sym typeface="Tahoma" panose="020B0604030504040204" pitchFamily="34" charset="0"/>
        </a:defRPr>
      </a:lvl2pPr>
      <a:lvl3pPr marL="1233488" indent="-319088" algn="l" rtl="0" eaLnBrk="0" fontAlgn="base" hangingPunct="0">
        <a:spcBef>
          <a:spcPts val="600"/>
        </a:spcBef>
        <a:spcAft>
          <a:spcPct val="0"/>
        </a:spcAft>
        <a:buClr>
          <a:schemeClr val="accent2"/>
        </a:buClr>
        <a:buSzPct val="100000"/>
        <a:buFont typeface="Arial" panose="020B0604020202020204" pitchFamily="34" charset="0"/>
        <a:buChar char="•"/>
        <a:defRPr sz="2800" kern="1200">
          <a:solidFill>
            <a:srgbClr val="000000"/>
          </a:solidFill>
          <a:latin typeface="+mn-lt"/>
          <a:ea typeface="+mn-ea"/>
          <a:cs typeface="+mn-cs"/>
          <a:sym typeface="Tahoma" panose="020B0604030504040204" pitchFamily="34" charset="0"/>
        </a:defRPr>
      </a:lvl3pPr>
      <a:lvl4pPr marL="1727200" indent="-355600" algn="l" rtl="0" eaLnBrk="0" fontAlgn="base" hangingPunct="0">
        <a:spcBef>
          <a:spcPts val="600"/>
        </a:spcBef>
        <a:spcAft>
          <a:spcPct val="0"/>
        </a:spcAft>
        <a:buClr>
          <a:schemeClr val="accent2"/>
        </a:buClr>
        <a:buSzPct val="100000"/>
        <a:buFont typeface="Arial" panose="020B0604020202020204" pitchFamily="34" charset="0"/>
        <a:buChar char="–"/>
        <a:defRPr sz="2800" kern="1200">
          <a:solidFill>
            <a:srgbClr val="000000"/>
          </a:solidFill>
          <a:latin typeface="+mn-lt"/>
          <a:ea typeface="+mn-ea"/>
          <a:cs typeface="+mn-cs"/>
          <a:sym typeface="Tahoma" panose="020B0604030504040204" pitchFamily="34" charset="0"/>
        </a:defRPr>
      </a:lvl4pPr>
      <a:lvl5pPr marL="2184400" indent="-355600" algn="l" rtl="0" eaLnBrk="0" fontAlgn="base" hangingPunct="0">
        <a:spcBef>
          <a:spcPts val="600"/>
        </a:spcBef>
        <a:spcAft>
          <a:spcPct val="0"/>
        </a:spcAft>
        <a:buClr>
          <a:schemeClr val="accent2"/>
        </a:buClr>
        <a:buSzPct val="100000"/>
        <a:buFont typeface="Arial" panose="020B0604020202020204" pitchFamily="34" charset="0"/>
        <a:buChar char="»"/>
        <a:defRPr sz="2800" kern="1200">
          <a:solidFill>
            <a:srgbClr val="000000"/>
          </a:solidFill>
          <a:latin typeface="+mn-lt"/>
          <a:ea typeface="+mn-ea"/>
          <a:cs typeface="+mn-cs"/>
          <a:sym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09550"/>
            <a:ext cx="8370625" cy="742950"/>
          </a:xfrm>
        </p:spPr>
        <p:txBody>
          <a:bodyPr>
            <a:noAutofit/>
          </a:bodyPr>
          <a:lstStyle/>
          <a:p>
            <a:pPr algn="ctr"/>
            <a:r>
              <a:rPr lang="en-US" sz="5400" b="1" u="sng" dirty="0">
                <a:latin typeface="Optima" panose="02000503060000020004" pitchFamily="2" charset="0"/>
              </a:rPr>
              <a:t>WHAT, In This Economy?</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5950" y="1257300"/>
            <a:ext cx="5267325" cy="3514725"/>
          </a:xfrm>
          <a:prstGeom prst="rect">
            <a:avLst/>
          </a:prstGeom>
        </p:spPr>
      </p:pic>
      <p:sp>
        <p:nvSpPr>
          <p:cNvPr id="4" name="TextBox 3"/>
          <p:cNvSpPr txBox="1"/>
          <p:nvPr/>
        </p:nvSpPr>
        <p:spPr>
          <a:xfrm>
            <a:off x="4800601" y="4631009"/>
            <a:ext cx="3143250" cy="553998"/>
          </a:xfrm>
          <a:prstGeom prst="rect">
            <a:avLst/>
          </a:prstGeom>
          <a:noFill/>
        </p:spPr>
        <p:txBody>
          <a:bodyPr wrap="square" rtlCol="0">
            <a:spAutoFit/>
          </a:bodyPr>
          <a:lstStyle/>
          <a:p>
            <a:r>
              <a:rPr lang="en-US" sz="3000" b="1" dirty="0">
                <a:latin typeface="Candara" panose="020E0502030303020204" pitchFamily="34" charset="0"/>
              </a:rPr>
              <a:t>Peter RICCHIUTI</a:t>
            </a:r>
          </a:p>
        </p:txBody>
      </p:sp>
    </p:spTree>
    <p:extLst>
      <p:ext uri="{BB962C8B-B14F-4D97-AF65-F5344CB8AC3E}">
        <p14:creationId xmlns:p14="http://schemas.microsoft.com/office/powerpoint/2010/main" val="564153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8300A-AABA-9260-03EA-759B49FABC78}"/>
            </a:ext>
          </a:extLst>
        </p:cNvPr>
        <p:cNvGrpSpPr/>
        <p:nvPr/>
      </p:nvGrpSpPr>
      <p:grpSpPr>
        <a:xfrm>
          <a:off x="0" y="0"/>
          <a:ext cx="0" cy="0"/>
          <a:chOff x="0" y="0"/>
          <a:chExt cx="0" cy="0"/>
        </a:xfrm>
      </p:grpSpPr>
      <p:sp>
        <p:nvSpPr>
          <p:cNvPr id="64513" name="Title 1">
            <a:extLst>
              <a:ext uri="{FF2B5EF4-FFF2-40B4-BE49-F238E27FC236}">
                <a16:creationId xmlns:a16="http://schemas.microsoft.com/office/drawing/2014/main" id="{A8934F74-ADBC-1820-7F92-3417FF123193}"/>
              </a:ext>
            </a:extLst>
          </p:cNvPr>
          <p:cNvSpPr>
            <a:spLocks noGrp="1"/>
          </p:cNvSpPr>
          <p:nvPr>
            <p:ph type="title"/>
          </p:nvPr>
        </p:nvSpPr>
        <p:spPr>
          <a:xfrm>
            <a:off x="285750" y="130175"/>
            <a:ext cx="8229600" cy="1374775"/>
          </a:xfrm>
        </p:spPr>
        <p:txBody>
          <a:bodyPr/>
          <a:lstStyle/>
          <a:p>
            <a:pPr eaLnBrk="1"/>
            <a:r>
              <a:rPr lang="en-US" altLang="en-US" sz="6800" b="1" u="sng" dirty="0">
                <a:latin typeface="Optima" panose="02000503060000020004" pitchFamily="2" charset="0"/>
              </a:rPr>
              <a:t>DISCLAIMER</a:t>
            </a:r>
            <a:endParaRPr lang="en-US" altLang="en-US" sz="6800" b="1" dirty="0">
              <a:latin typeface="Optima" panose="02000503060000020004" pitchFamily="2" charset="0"/>
            </a:endParaRPr>
          </a:p>
        </p:txBody>
      </p:sp>
      <p:sp>
        <p:nvSpPr>
          <p:cNvPr id="64514" name="Text Box 2">
            <a:extLst>
              <a:ext uri="{FF2B5EF4-FFF2-40B4-BE49-F238E27FC236}">
                <a16:creationId xmlns:a16="http://schemas.microsoft.com/office/drawing/2014/main" id="{0D741A1A-033E-48B5-0ADF-D9365034DDFE}"/>
              </a:ext>
            </a:extLst>
          </p:cNvPr>
          <p:cNvSpPr txBox="1">
            <a:spLocks noGrp="1"/>
          </p:cNvSpPr>
          <p:nvPr>
            <p:ph idx="1"/>
          </p:nvPr>
        </p:nvSpPr>
        <p:spPr bwMode="auto">
          <a:xfrm>
            <a:off x="628650" y="1708150"/>
            <a:ext cx="7886700" cy="3278188"/>
          </a:xfr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45720" tIns="45720" rIns="45720" bIns="45720" numCol="1" anchor="t" anchorCtr="0" compatLnSpc="1">
            <a:prstTxWarp prst="textNoShape">
              <a:avLst/>
            </a:prstTxWarp>
            <a:spAutoFit/>
          </a:bodyPr>
          <a:lstStyle/>
          <a:p>
            <a:pPr marL="0" indent="0" algn="ctr" eaLnBrk="1">
              <a:lnSpc>
                <a:spcPct val="150000"/>
              </a:lnSpc>
              <a:buFont typeface="Arial" panose="020B0604020202020204" pitchFamily="34" charset="0"/>
              <a:buNone/>
            </a:pPr>
            <a:r>
              <a:rPr lang="en-US" altLang="en-US" sz="2000" dirty="0">
                <a:latin typeface="Optima" panose="02000503060000020004" pitchFamily="2" charset="0"/>
                <a:ea typeface="Candara" panose="020E0502030303020204" pitchFamily="34" charset="0"/>
                <a:cs typeface="Candara" panose="020E0502030303020204" pitchFamily="34" charset="0"/>
                <a:sym typeface="Candara" panose="020E0502030303020204" pitchFamily="34" charset="0"/>
              </a:rPr>
              <a:t>THE MATERIAL COVERED IN THIS PRESENTATION IS THE OPINION OF THE PRESENTER AND SHOULD NOT BE CONSTRUED AS A RECOMMENDATION TO BUY OR SELL ANY OF THE SECURITIES MENTIONED.  INVESTORS SHOULD SEEK THE COUNSEL OF THEIR FINANCIAL ADVISOR BEFORE MAKING ANY KIND OF INVESTMENT.  THE PRESENTER MAY OR MAY NOT HOLD LONG OR SHORT POSITIONS IN ANY OF THE SECURITIES MENTIONED.</a:t>
            </a:r>
          </a:p>
        </p:txBody>
      </p:sp>
    </p:spTree>
    <p:extLst>
      <p:ext uri="{BB962C8B-B14F-4D97-AF65-F5344CB8AC3E}">
        <p14:creationId xmlns:p14="http://schemas.microsoft.com/office/powerpoint/2010/main" val="3564652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7FDAB-771F-44D1-3064-C493E0F893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5E87F6-1225-2154-942F-3BF5D155ADCA}"/>
              </a:ext>
            </a:extLst>
          </p:cNvPr>
          <p:cNvSpPr>
            <a:spLocks noGrp="1"/>
          </p:cNvSpPr>
          <p:nvPr>
            <p:ph type="title"/>
          </p:nvPr>
        </p:nvSpPr>
        <p:spPr/>
        <p:txBody>
          <a:bodyPr/>
          <a:lstStyle/>
          <a:p>
            <a:endParaRPr lang="en-US" dirty="0"/>
          </a:p>
        </p:txBody>
      </p:sp>
      <p:pic>
        <p:nvPicPr>
          <p:cNvPr id="4" name="Picture 3" descr="Text&#10;&#10;Description automatically generated">
            <a:extLst>
              <a:ext uri="{FF2B5EF4-FFF2-40B4-BE49-F238E27FC236}">
                <a16:creationId xmlns:a16="http://schemas.microsoft.com/office/drawing/2014/main" id="{4E4045BC-F124-0209-5813-4EA63AAF815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l="11352" r="11239"/>
          <a:stretch>
            <a:fillRect/>
          </a:stretch>
        </p:blipFill>
        <p:spPr>
          <a:xfrm>
            <a:off x="1524000" y="218441"/>
            <a:ext cx="6477000" cy="4706620"/>
          </a:xfrm>
          <a:prstGeom prst="rect">
            <a:avLst/>
          </a:prstGeom>
        </p:spPr>
      </p:pic>
    </p:spTree>
    <p:extLst>
      <p:ext uri="{BB962C8B-B14F-4D97-AF65-F5344CB8AC3E}">
        <p14:creationId xmlns:p14="http://schemas.microsoft.com/office/powerpoint/2010/main" val="1649163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E387B1-CF81-48AD-A4F8-7733B40989D3}" type="slidenum">
              <a:rPr lang="en-US" smtClean="0"/>
              <a:pPr/>
              <a:t>4</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662" y="0"/>
            <a:ext cx="8325047" cy="5143500"/>
          </a:xfrm>
          <a:prstGeom prst="rect">
            <a:avLst/>
          </a:prstGeom>
        </p:spPr>
      </p:pic>
    </p:spTree>
    <p:extLst>
      <p:ext uri="{BB962C8B-B14F-4D97-AF65-F5344CB8AC3E}">
        <p14:creationId xmlns:p14="http://schemas.microsoft.com/office/powerpoint/2010/main" val="2485003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1">
            <a:extLst>
              <a:ext uri="{FF2B5EF4-FFF2-40B4-BE49-F238E27FC236}">
                <a16:creationId xmlns:a16="http://schemas.microsoft.com/office/drawing/2014/main" id="{F186C8B1-FC95-9749-A100-EBF08F0F3E65}"/>
              </a:ext>
            </a:extLst>
          </p:cNvPr>
          <p:cNvSpPr>
            <a:spLocks noGrp="1"/>
          </p:cNvSpPr>
          <p:nvPr>
            <p:ph type="title"/>
          </p:nvPr>
        </p:nvSpPr>
        <p:spPr>
          <a:xfrm>
            <a:off x="457200" y="346075"/>
            <a:ext cx="8416925" cy="762000"/>
          </a:xfrm>
        </p:spPr>
        <p:txBody>
          <a:bodyPr/>
          <a:lstStyle/>
          <a:p>
            <a:pPr defTabSz="749300" eaLnBrk="1"/>
            <a:r>
              <a:rPr lang="en-US" altLang="en-US" sz="5400" b="1" u="sng" dirty="0">
                <a:latin typeface="Optima" panose="02000503060000020004" pitchFamily="2" charset="0"/>
              </a:rPr>
              <a:t>THE STOCK MARKET</a:t>
            </a:r>
            <a:endParaRPr lang="en-US" altLang="en-US" sz="5400" b="1" dirty="0">
              <a:latin typeface="Optima" panose="02000503060000020004" pitchFamily="2" charset="0"/>
            </a:endParaRPr>
          </a:p>
        </p:txBody>
      </p:sp>
      <p:sp>
        <p:nvSpPr>
          <p:cNvPr id="122882" name="Rectangle 2">
            <a:extLst>
              <a:ext uri="{FF2B5EF4-FFF2-40B4-BE49-F238E27FC236}">
                <a16:creationId xmlns:a16="http://schemas.microsoft.com/office/drawing/2014/main" id="{C4FFD5F3-981C-E949-A3F1-84B8C17B7AA3}"/>
              </a:ext>
            </a:extLst>
          </p:cNvPr>
          <p:cNvSpPr>
            <a:spLocks noGrp="1" noChangeArrowheads="1"/>
          </p:cNvSpPr>
          <p:nvPr>
            <p:ph idx="1"/>
          </p:nvPr>
        </p:nvSpPr>
        <p:spPr bwMode="auto">
          <a:xfrm>
            <a:off x="473075" y="1279525"/>
            <a:ext cx="8229600" cy="3863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439738" indent="-439738" eaLnBrk="1"/>
            <a:endParaRPr lang="en-US" altLang="en-US" sz="4000" dirty="0"/>
          </a:p>
          <a:p>
            <a:pPr marL="439738" indent="-439738" eaLnBrk="1"/>
            <a:r>
              <a:rPr lang="en-US" altLang="en-US" sz="4000" dirty="0"/>
              <a:t>The Stock Market Is NOT The Economy.</a:t>
            </a:r>
          </a:p>
          <a:p>
            <a:pPr marL="439738" indent="-439738" eaLnBrk="1"/>
            <a:r>
              <a:rPr lang="en-US" altLang="en-US" sz="4000" dirty="0"/>
              <a:t>The Stock Market IS A Measure Of Future Corporate Profits.</a:t>
            </a:r>
            <a:endParaRPr lang="en-US" altLang="en-US" dirty="0"/>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3" name="Picture 1">
            <a:extLst>
              <a:ext uri="{FF2B5EF4-FFF2-40B4-BE49-F238E27FC236}">
                <a16:creationId xmlns:a16="http://schemas.microsoft.com/office/drawing/2014/main" id="{711E2B2F-6DCE-EC45-8DD6-A3F339FA60FC}"/>
              </a:ext>
            </a:extLst>
          </p:cNvPr>
          <p:cNvPicPr>
            <a:picLocks noChangeAspect="1"/>
          </p:cNvPicPr>
          <p:nvPr/>
        </p:nvPicPr>
        <p:blipFill>
          <a:blip r:embed="rId2">
            <a:extLst>
              <a:ext uri="{28A0092B-C50C-407E-A947-70E740481C1C}">
                <a14:useLocalDpi xmlns:a14="http://schemas.microsoft.com/office/drawing/2010/main" val="0"/>
              </a:ext>
            </a:extLst>
          </a:blip>
          <a:srcRect l="2710" t="23198" r="3021" b="23599"/>
          <a:stretch>
            <a:fillRect/>
          </a:stretch>
        </p:blipFill>
        <p:spPr bwMode="auto">
          <a:xfrm>
            <a:off x="1600200" y="912813"/>
            <a:ext cx="5872163" cy="3316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CA330-138C-FFDC-060C-44C5D147B76C}"/>
              </a:ext>
            </a:extLst>
          </p:cNvPr>
          <p:cNvSpPr>
            <a:spLocks noGrp="1"/>
          </p:cNvSpPr>
          <p:nvPr>
            <p:ph type="title"/>
          </p:nvPr>
        </p:nvSpPr>
        <p:spPr/>
        <p:txBody>
          <a:bodyPr/>
          <a:lstStyle/>
          <a:p>
            <a:r>
              <a:rPr lang="en-US" sz="6000" u="sng" dirty="0">
                <a:latin typeface="Optima" panose="02000503060000020004" pitchFamily="2" charset="0"/>
              </a:rPr>
              <a:t>WALL STREET SAYS</a:t>
            </a:r>
          </a:p>
        </p:txBody>
      </p:sp>
      <p:sp>
        <p:nvSpPr>
          <p:cNvPr id="4" name="TextBox 3">
            <a:extLst>
              <a:ext uri="{FF2B5EF4-FFF2-40B4-BE49-F238E27FC236}">
                <a16:creationId xmlns:a16="http://schemas.microsoft.com/office/drawing/2014/main" id="{91573BF6-C78F-DC68-1EBA-42A2D97C82AA}"/>
              </a:ext>
            </a:extLst>
          </p:cNvPr>
          <p:cNvSpPr txBox="1"/>
          <p:nvPr/>
        </p:nvSpPr>
        <p:spPr>
          <a:xfrm>
            <a:off x="228600" y="2419350"/>
            <a:ext cx="5334000" cy="1815882"/>
          </a:xfrm>
          <a:prstGeom prst="rect">
            <a:avLst/>
          </a:prstGeom>
          <a:noFill/>
        </p:spPr>
        <p:txBody>
          <a:bodyPr wrap="square" rtlCol="0">
            <a:spAutoFit/>
          </a:bodyPr>
          <a:lstStyle/>
          <a:p>
            <a:r>
              <a:rPr lang="en-US" sz="2800" dirty="0">
                <a:latin typeface="Optima" panose="02000503060000020004" pitchFamily="2" charset="0"/>
              </a:rPr>
              <a:t>SHORT TERM</a:t>
            </a:r>
          </a:p>
          <a:p>
            <a:pPr marL="285750" indent="-285750">
              <a:buFont typeface="Arial" panose="020B0604020202020204" pitchFamily="34" charset="0"/>
              <a:buChar char="•"/>
            </a:pPr>
            <a:r>
              <a:rPr lang="en-US" sz="2800" dirty="0">
                <a:latin typeface="Optima" panose="02000503060000020004" pitchFamily="2" charset="0"/>
              </a:rPr>
              <a:t>Regulation</a:t>
            </a:r>
          </a:p>
          <a:p>
            <a:pPr marL="285750" indent="-285750">
              <a:buFont typeface="Arial" panose="020B0604020202020204" pitchFamily="34" charset="0"/>
              <a:buChar char="•"/>
            </a:pPr>
            <a:r>
              <a:rPr lang="en-US" sz="2800" dirty="0">
                <a:latin typeface="Optima" panose="02000503060000020004" pitchFamily="2" charset="0"/>
              </a:rPr>
              <a:t>Weak housing starts</a:t>
            </a:r>
          </a:p>
          <a:p>
            <a:pPr marL="285750" indent="-285750">
              <a:buFont typeface="Arial" panose="020B0604020202020204" pitchFamily="34" charset="0"/>
              <a:buChar char="•"/>
            </a:pPr>
            <a:r>
              <a:rPr lang="en-US" sz="2800" dirty="0">
                <a:latin typeface="Optima" panose="02000503060000020004" pitchFamily="2" charset="0"/>
              </a:rPr>
              <a:t>Labor</a:t>
            </a:r>
          </a:p>
        </p:txBody>
      </p:sp>
      <p:sp>
        <p:nvSpPr>
          <p:cNvPr id="5" name="TextBox 4">
            <a:extLst>
              <a:ext uri="{FF2B5EF4-FFF2-40B4-BE49-F238E27FC236}">
                <a16:creationId xmlns:a16="http://schemas.microsoft.com/office/drawing/2014/main" id="{48C6506F-64DB-A92C-7899-8B98E4E69D43}"/>
              </a:ext>
            </a:extLst>
          </p:cNvPr>
          <p:cNvSpPr txBox="1"/>
          <p:nvPr/>
        </p:nvSpPr>
        <p:spPr>
          <a:xfrm>
            <a:off x="2590800" y="1657350"/>
            <a:ext cx="3124200" cy="523220"/>
          </a:xfrm>
          <a:prstGeom prst="rect">
            <a:avLst/>
          </a:prstGeom>
          <a:noFill/>
        </p:spPr>
        <p:txBody>
          <a:bodyPr wrap="square" rtlCol="0">
            <a:spAutoFit/>
          </a:bodyPr>
          <a:lstStyle/>
          <a:p>
            <a:r>
              <a:rPr lang="en-US" sz="2800" dirty="0">
                <a:latin typeface="Optima" panose="02000503060000020004" pitchFamily="2" charset="0"/>
              </a:rPr>
              <a:t>A little bit bumpy</a:t>
            </a:r>
          </a:p>
        </p:txBody>
      </p:sp>
    </p:spTree>
    <p:extLst>
      <p:ext uri="{BB962C8B-B14F-4D97-AF65-F5344CB8AC3E}">
        <p14:creationId xmlns:p14="http://schemas.microsoft.com/office/powerpoint/2010/main" val="1153773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2199D-4DD7-271C-68CD-7372006C99C1}"/>
              </a:ext>
            </a:extLst>
          </p:cNvPr>
          <p:cNvSpPr>
            <a:spLocks noGrp="1"/>
          </p:cNvSpPr>
          <p:nvPr>
            <p:ph type="title"/>
          </p:nvPr>
        </p:nvSpPr>
        <p:spPr/>
        <p:txBody>
          <a:bodyPr/>
          <a:lstStyle/>
          <a:p>
            <a:r>
              <a:rPr lang="en-US" sz="5400" b="1" u="sng">
                <a:latin typeface="Optima" panose="02000503060000020004" pitchFamily="2" charset="0"/>
              </a:rPr>
              <a:t>HOUSING TROUBLES</a:t>
            </a:r>
            <a:endParaRPr lang="en-US" sz="5400" b="1" u="sng" dirty="0">
              <a:latin typeface="Optima" panose="02000503060000020004" pitchFamily="2" charset="0"/>
            </a:endParaRPr>
          </a:p>
        </p:txBody>
      </p:sp>
      <p:sp>
        <p:nvSpPr>
          <p:cNvPr id="3" name="Content Placeholder 2">
            <a:extLst>
              <a:ext uri="{FF2B5EF4-FFF2-40B4-BE49-F238E27FC236}">
                <a16:creationId xmlns:a16="http://schemas.microsoft.com/office/drawing/2014/main" id="{1B545AD5-1E5A-85F0-0588-D10F471DFDB3}"/>
              </a:ext>
            </a:extLst>
          </p:cNvPr>
          <p:cNvSpPr>
            <a:spLocks noGrp="1"/>
          </p:cNvSpPr>
          <p:nvPr>
            <p:ph idx="1"/>
          </p:nvPr>
        </p:nvSpPr>
        <p:spPr>
          <a:xfrm>
            <a:off x="381000" y="1078463"/>
            <a:ext cx="7962900" cy="4095750"/>
          </a:xfrm>
        </p:spPr>
        <p:txBody>
          <a:bodyPr/>
          <a:lstStyle/>
          <a:p>
            <a:pPr marL="2286000" lvl="5" indent="0">
              <a:buNone/>
            </a:pPr>
            <a:endParaRPr lang="en-US" sz="3200" dirty="0">
              <a:latin typeface="Optima" panose="02000503060000020004" pitchFamily="2" charset="0"/>
            </a:endParaRPr>
          </a:p>
          <a:p>
            <a:pPr marL="2286000" lvl="5" indent="0">
              <a:buNone/>
            </a:pPr>
            <a:r>
              <a:rPr lang="en-US" sz="2400" b="1" dirty="0">
                <a:latin typeface="Optima" panose="02000503060000020004" pitchFamily="2" charset="0"/>
              </a:rPr>
              <a:t>DEMAND.</a:t>
            </a:r>
          </a:p>
          <a:p>
            <a:r>
              <a:rPr lang="en-US" sz="2400" dirty="0"/>
              <a:t>-Relatively High Interest Rates</a:t>
            </a:r>
          </a:p>
          <a:p>
            <a:r>
              <a:rPr lang="en-US" sz="2400" dirty="0"/>
              <a:t>-Higher Insurance Costs</a:t>
            </a:r>
          </a:p>
          <a:p>
            <a:r>
              <a:rPr lang="en-US" sz="2400" dirty="0"/>
              <a:t>-Buyers Can’t Afford The Monthly Note</a:t>
            </a:r>
          </a:p>
          <a:p>
            <a:pPr marL="2286000" lvl="5" indent="0">
              <a:buNone/>
            </a:pPr>
            <a:r>
              <a:rPr lang="en-US" sz="2400" b="1" dirty="0">
                <a:latin typeface="Optima" panose="02000503060000020004" pitchFamily="2" charset="0"/>
              </a:rPr>
              <a:t> SUPPLY.</a:t>
            </a:r>
          </a:p>
          <a:p>
            <a:r>
              <a:rPr lang="en-US" sz="2400" dirty="0"/>
              <a:t>-People STUCK In Their Homes</a:t>
            </a:r>
          </a:p>
          <a:p>
            <a:r>
              <a:rPr lang="en-US" sz="2400" dirty="0"/>
              <a:t>-We’re Short 650,000 Contractors</a:t>
            </a:r>
          </a:p>
          <a:p>
            <a:endParaRPr lang="en-US" dirty="0"/>
          </a:p>
        </p:txBody>
      </p:sp>
      <p:pic>
        <p:nvPicPr>
          <p:cNvPr id="1026" name="Picture 2">
            <a:extLst>
              <a:ext uri="{FF2B5EF4-FFF2-40B4-BE49-F238E27FC236}">
                <a16:creationId xmlns:a16="http://schemas.microsoft.com/office/drawing/2014/main" id="{1AC395B1-C306-5568-0078-AA3202EB7B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1823853"/>
            <a:ext cx="2627312" cy="3113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0331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6F085C3-B835-3180-7C49-3339C3E8CE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865D71-F78E-BF8E-3B46-8F90FC77D119}"/>
              </a:ext>
            </a:extLst>
          </p:cNvPr>
          <p:cNvSpPr>
            <a:spLocks noGrp="1"/>
          </p:cNvSpPr>
          <p:nvPr>
            <p:ph type="title"/>
          </p:nvPr>
        </p:nvSpPr>
        <p:spPr/>
        <p:txBody>
          <a:bodyPr/>
          <a:lstStyle/>
          <a:p>
            <a:r>
              <a:rPr lang="en-US" sz="6000" u="sng" dirty="0">
                <a:latin typeface="Optima" panose="02000503060000020004" pitchFamily="2" charset="0"/>
              </a:rPr>
              <a:t>WALL STREET SAYS</a:t>
            </a:r>
          </a:p>
        </p:txBody>
      </p:sp>
      <p:sp>
        <p:nvSpPr>
          <p:cNvPr id="3" name="TextBox 2">
            <a:extLst>
              <a:ext uri="{FF2B5EF4-FFF2-40B4-BE49-F238E27FC236}">
                <a16:creationId xmlns:a16="http://schemas.microsoft.com/office/drawing/2014/main" id="{35F024BA-BD69-D9CE-824D-63A70763AFF0}"/>
              </a:ext>
            </a:extLst>
          </p:cNvPr>
          <p:cNvSpPr txBox="1"/>
          <p:nvPr/>
        </p:nvSpPr>
        <p:spPr>
          <a:xfrm>
            <a:off x="457200" y="2193374"/>
            <a:ext cx="8305800" cy="2954655"/>
          </a:xfrm>
          <a:prstGeom prst="rect">
            <a:avLst/>
          </a:prstGeom>
          <a:noFill/>
        </p:spPr>
        <p:txBody>
          <a:bodyPr wrap="square" rtlCol="0">
            <a:spAutoFit/>
          </a:bodyPr>
          <a:lstStyle/>
          <a:p>
            <a:r>
              <a:rPr lang="en-US" sz="2800" dirty="0">
                <a:latin typeface="Optima" panose="02000503060000020004" pitchFamily="2" charset="0"/>
              </a:rPr>
              <a:t>LONG TERM</a:t>
            </a:r>
          </a:p>
          <a:p>
            <a:pPr marL="285750" indent="-285750">
              <a:buFont typeface="Arial" panose="020B0604020202020204" pitchFamily="34" charset="0"/>
              <a:buChar char="•"/>
            </a:pPr>
            <a:r>
              <a:rPr lang="en-US" sz="2800" dirty="0">
                <a:latin typeface="Optima" panose="02000503060000020004" pitchFamily="2" charset="0"/>
              </a:rPr>
              <a:t>Global warming</a:t>
            </a:r>
          </a:p>
          <a:p>
            <a:pPr marL="285750" indent="-285750">
              <a:buFont typeface="Arial" panose="020B0604020202020204" pitchFamily="34" charset="0"/>
              <a:buChar char="•"/>
            </a:pPr>
            <a:r>
              <a:rPr lang="en-US" sz="2800" dirty="0">
                <a:latin typeface="Optima" panose="02000503060000020004" pitchFamily="2" charset="0"/>
              </a:rPr>
              <a:t>Need for better cooling and heating systems in new climate environment</a:t>
            </a:r>
          </a:p>
          <a:p>
            <a:pPr marL="285750" indent="-285750">
              <a:buFont typeface="Arial" panose="020B0604020202020204" pitchFamily="34" charset="0"/>
              <a:buChar char="•"/>
            </a:pPr>
            <a:r>
              <a:rPr lang="en-US" sz="2800" dirty="0">
                <a:latin typeface="Optima" panose="02000503060000020004" pitchFamily="2" charset="0"/>
              </a:rPr>
              <a:t>Commercial work appears stronger than residential housing</a:t>
            </a:r>
          </a:p>
          <a:p>
            <a:pPr marL="285750" indent="-285750">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F6EAC52D-5396-97FA-947C-0B86AFA217A2}"/>
              </a:ext>
            </a:extLst>
          </p:cNvPr>
          <p:cNvSpPr txBox="1"/>
          <p:nvPr/>
        </p:nvSpPr>
        <p:spPr>
          <a:xfrm>
            <a:off x="838200" y="1657350"/>
            <a:ext cx="7239000" cy="523220"/>
          </a:xfrm>
          <a:prstGeom prst="rect">
            <a:avLst/>
          </a:prstGeom>
          <a:noFill/>
        </p:spPr>
        <p:txBody>
          <a:bodyPr wrap="square" rtlCol="0">
            <a:spAutoFit/>
          </a:bodyPr>
          <a:lstStyle/>
          <a:p>
            <a:pPr algn="ctr"/>
            <a:r>
              <a:rPr lang="en-US" sz="2800" dirty="0">
                <a:latin typeface="Optima" panose="02000503060000020004" pitchFamily="2" charset="0"/>
              </a:rPr>
              <a:t>The sky is the limit</a:t>
            </a:r>
          </a:p>
        </p:txBody>
      </p:sp>
    </p:spTree>
    <p:extLst>
      <p:ext uri="{BB962C8B-B14F-4D97-AF65-F5344CB8AC3E}">
        <p14:creationId xmlns:p14="http://schemas.microsoft.com/office/powerpoint/2010/main" val="3726020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6B003-8860-0C06-54D1-F734B7A608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B3AE5C-C4BB-05D4-4DC8-0269D6F4CC15}"/>
              </a:ext>
            </a:extLst>
          </p:cNvPr>
          <p:cNvSpPr>
            <a:spLocks noGrp="1"/>
          </p:cNvSpPr>
          <p:nvPr>
            <p:ph type="title"/>
          </p:nvPr>
        </p:nvSpPr>
        <p:spPr>
          <a:xfrm>
            <a:off x="644236" y="434974"/>
            <a:ext cx="8229600" cy="1374775"/>
          </a:xfrm>
        </p:spPr>
        <p:txBody>
          <a:bodyPr/>
          <a:lstStyle/>
          <a:p>
            <a:r>
              <a:rPr lang="en-US" sz="6600" b="1" u="sng" dirty="0">
                <a:latin typeface="Optima" panose="02000503060000020004" pitchFamily="2" charset="0"/>
              </a:rPr>
              <a:t>ONE YEAR RETURNS …</a:t>
            </a:r>
          </a:p>
        </p:txBody>
      </p:sp>
      <p:sp>
        <p:nvSpPr>
          <p:cNvPr id="3" name="Content Placeholder 2">
            <a:extLst>
              <a:ext uri="{FF2B5EF4-FFF2-40B4-BE49-F238E27FC236}">
                <a16:creationId xmlns:a16="http://schemas.microsoft.com/office/drawing/2014/main" id="{CA9032A7-086B-1DB0-DB15-95F112CD7AEB}"/>
              </a:ext>
            </a:extLst>
          </p:cNvPr>
          <p:cNvSpPr>
            <a:spLocks noGrp="1"/>
          </p:cNvSpPr>
          <p:nvPr>
            <p:ph idx="1"/>
          </p:nvPr>
        </p:nvSpPr>
        <p:spPr>
          <a:xfrm>
            <a:off x="457200" y="1657350"/>
            <a:ext cx="8458200" cy="3486149"/>
          </a:xfrm>
        </p:spPr>
        <p:txBody>
          <a:bodyPr/>
          <a:lstStyle/>
          <a:p>
            <a:r>
              <a:rPr lang="en-US" sz="3200" dirty="0">
                <a:latin typeface="Optima" panose="02000503060000020004" pitchFamily="2" charset="0"/>
              </a:rPr>
              <a:t>S&amp;P 500        				+19%</a:t>
            </a:r>
          </a:p>
          <a:p>
            <a:r>
              <a:rPr lang="en-US" sz="3200" dirty="0">
                <a:latin typeface="Optima" panose="02000503060000020004" pitchFamily="2" charset="0"/>
              </a:rPr>
              <a:t>S&amp;P 500 Equal Weighted		+16%</a:t>
            </a:r>
          </a:p>
          <a:p>
            <a:r>
              <a:rPr lang="en-US" sz="3200" dirty="0">
                <a:latin typeface="Optima" panose="02000503060000020004" pitchFamily="2" charset="0"/>
              </a:rPr>
              <a:t>Nasdaq 100   				+15%</a:t>
            </a:r>
          </a:p>
          <a:p>
            <a:r>
              <a:rPr lang="en-US" sz="3200" dirty="0">
                <a:latin typeface="Optima" panose="02000503060000020004" pitchFamily="2" charset="0"/>
              </a:rPr>
              <a:t>Russell 2000                                 + 14% 	 </a:t>
            </a:r>
          </a:p>
          <a:p>
            <a:r>
              <a:rPr lang="en-US" sz="3200" dirty="0">
                <a:latin typeface="Optima" panose="02000503060000020004" pitchFamily="2" charset="0"/>
              </a:rPr>
              <a:t>Dow Jones     				+12%</a:t>
            </a:r>
            <a:r>
              <a:rPr lang="en-US" sz="2200" dirty="0">
                <a:latin typeface="Optima" panose="02000503060000020004" pitchFamily="2" charset="0"/>
              </a:rPr>
              <a:t>							        </a:t>
            </a:r>
          </a:p>
          <a:p>
            <a:pPr lvl="8"/>
            <a:r>
              <a:rPr lang="en-US" dirty="0">
                <a:latin typeface="Optima" panose="02000503060000020004" pitchFamily="2" charset="0"/>
              </a:rPr>
              <a:t>September 2026</a:t>
            </a:r>
          </a:p>
          <a:p>
            <a:pPr marL="0" indent="0">
              <a:buNone/>
            </a:pPr>
            <a:r>
              <a:rPr lang="en-US" sz="3200" dirty="0">
                <a:latin typeface="Optima" panose="02000503060000020004" pitchFamily="2" charset="0"/>
              </a:rPr>
              <a:t>					</a:t>
            </a:r>
            <a:endParaRPr lang="en-US" sz="2000" dirty="0">
              <a:latin typeface="Optima" panose="02000503060000020004" pitchFamily="2" charset="0"/>
            </a:endParaRPr>
          </a:p>
          <a:p>
            <a:pPr marL="0" indent="0">
              <a:buNone/>
            </a:pPr>
            <a:endParaRPr lang="en-US" dirty="0"/>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3700315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6E8F4-CA11-1D02-A0BF-D07EC086DD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CA025C-7843-17F0-1BCE-D69E4ED8CADE}"/>
              </a:ext>
            </a:extLst>
          </p:cNvPr>
          <p:cNvSpPr>
            <a:spLocks noGrp="1"/>
          </p:cNvSpPr>
          <p:nvPr>
            <p:ph type="title"/>
          </p:nvPr>
        </p:nvSpPr>
        <p:spPr/>
        <p:txBody>
          <a:bodyPr/>
          <a:lstStyle/>
          <a:p>
            <a:r>
              <a:rPr lang="en-US" sz="5400" u="sng" dirty="0">
                <a:latin typeface="Optima" panose="02000503060000020004" pitchFamily="2" charset="0"/>
              </a:rPr>
              <a:t>NOT REALLY DIVERSIFIED</a:t>
            </a:r>
          </a:p>
        </p:txBody>
      </p:sp>
      <p:sp>
        <p:nvSpPr>
          <p:cNvPr id="3" name="TextBox 2">
            <a:extLst>
              <a:ext uri="{FF2B5EF4-FFF2-40B4-BE49-F238E27FC236}">
                <a16:creationId xmlns:a16="http://schemas.microsoft.com/office/drawing/2014/main" id="{92347621-E13A-ECA0-DA4C-71B73A08DB0C}"/>
              </a:ext>
            </a:extLst>
          </p:cNvPr>
          <p:cNvSpPr txBox="1"/>
          <p:nvPr/>
        </p:nvSpPr>
        <p:spPr>
          <a:xfrm>
            <a:off x="152400" y="1885950"/>
            <a:ext cx="8763000" cy="2554545"/>
          </a:xfrm>
          <a:prstGeom prst="rect">
            <a:avLst/>
          </a:prstGeom>
          <a:noFill/>
        </p:spPr>
        <p:txBody>
          <a:bodyPr wrap="square" rtlCol="0">
            <a:spAutoFit/>
          </a:bodyPr>
          <a:lstStyle/>
          <a:p>
            <a:r>
              <a:rPr lang="en-US" sz="4000" dirty="0">
                <a:latin typeface="Optima" panose="02000503060000020004" pitchFamily="2" charset="0"/>
              </a:rPr>
              <a:t>The S&amp;P 500 has five hundred stocks in it. </a:t>
            </a:r>
          </a:p>
          <a:p>
            <a:r>
              <a:rPr lang="en-US" sz="4000" dirty="0">
                <a:latin typeface="Optima" panose="02000503060000020004" pitchFamily="2" charset="0"/>
              </a:rPr>
              <a:t>However, about 35% of the index is made up of “the magnificent seven”!</a:t>
            </a:r>
          </a:p>
        </p:txBody>
      </p:sp>
    </p:spTree>
    <p:extLst>
      <p:ext uri="{BB962C8B-B14F-4D97-AF65-F5344CB8AC3E}">
        <p14:creationId xmlns:p14="http://schemas.microsoft.com/office/powerpoint/2010/main" val="4276112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1">
            <a:extLst>
              <a:ext uri="{FF2B5EF4-FFF2-40B4-BE49-F238E27FC236}">
                <a16:creationId xmlns:a16="http://schemas.microsoft.com/office/drawing/2014/main" id="{E4500588-86F9-194D-8227-3CE122219DAB}"/>
              </a:ext>
            </a:extLst>
          </p:cNvPr>
          <p:cNvSpPr>
            <a:spLocks noGrp="1"/>
          </p:cNvSpPr>
          <p:nvPr>
            <p:ph type="title"/>
          </p:nvPr>
        </p:nvSpPr>
        <p:spPr>
          <a:xfrm>
            <a:off x="100013" y="361950"/>
            <a:ext cx="8942387" cy="742950"/>
          </a:xfrm>
        </p:spPr>
        <p:txBody>
          <a:bodyPr/>
          <a:lstStyle/>
          <a:p>
            <a:pPr eaLnBrk="1"/>
            <a:r>
              <a:rPr lang="en-US" altLang="en-US" sz="4400" b="1" u="sng" dirty="0">
                <a:latin typeface="Optima" panose="02000503060000020004" pitchFamily="2" charset="0"/>
              </a:rPr>
              <a:t>WHAT IS THE FEDERAL RESERVE?</a:t>
            </a:r>
            <a:endParaRPr lang="en-US" altLang="en-US" sz="4400" b="1" dirty="0">
              <a:latin typeface="Optima" panose="02000503060000020004" pitchFamily="2" charset="0"/>
            </a:endParaRPr>
          </a:p>
        </p:txBody>
      </p:sp>
      <p:sp>
        <p:nvSpPr>
          <p:cNvPr id="158722" name="Rectangle 2">
            <a:extLst>
              <a:ext uri="{FF2B5EF4-FFF2-40B4-BE49-F238E27FC236}">
                <a16:creationId xmlns:a16="http://schemas.microsoft.com/office/drawing/2014/main" id="{6FE151CA-A964-714F-8979-09EFF37D03D6}"/>
              </a:ext>
            </a:extLst>
          </p:cNvPr>
          <p:cNvSpPr>
            <a:spLocks noGrp="1" noChangeArrowheads="1"/>
          </p:cNvSpPr>
          <p:nvPr>
            <p:ph idx="1"/>
          </p:nvPr>
        </p:nvSpPr>
        <p:spPr bwMode="auto">
          <a:xfrm>
            <a:off x="533400" y="1665061"/>
            <a:ext cx="7823200" cy="3470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28613" indent="-328613" eaLnBrk="1">
              <a:buSzTx/>
              <a:buFont typeface="Arial" panose="020B0604020202020204" pitchFamily="34" charset="0"/>
              <a:buNone/>
            </a:pPr>
            <a:r>
              <a:rPr lang="en-US" altLang="en-US" sz="3600" u="sng" dirty="0">
                <a:latin typeface="Optima" panose="02000503060000020004" pitchFamily="2" charset="0"/>
              </a:rPr>
              <a:t>Quiz</a:t>
            </a:r>
          </a:p>
          <a:p>
            <a:pPr marL="328613" indent="-328613" eaLnBrk="1">
              <a:buSzTx/>
              <a:buFont typeface="Arial" panose="020B0604020202020204" pitchFamily="34" charset="0"/>
              <a:buNone/>
            </a:pPr>
            <a:endParaRPr lang="en-US" altLang="en-US" sz="3600" u="sng" dirty="0">
              <a:latin typeface="Optima" panose="02000503060000020004" pitchFamily="2" charset="0"/>
            </a:endParaRPr>
          </a:p>
          <a:p>
            <a:pPr marL="328613" indent="-328613" eaLnBrk="1"/>
            <a:r>
              <a:rPr lang="en-US" altLang="en-US" sz="3600" dirty="0">
                <a:latin typeface="Optima" panose="02000503060000020004" pitchFamily="2" charset="0"/>
              </a:rPr>
              <a:t>- 25% A Brand of Whiskey</a:t>
            </a:r>
          </a:p>
          <a:p>
            <a:pPr marL="328613" indent="-328613" eaLnBrk="1"/>
            <a:r>
              <a:rPr lang="en-US" altLang="en-US" sz="3600" dirty="0">
                <a:latin typeface="Optima" panose="02000503060000020004" pitchFamily="2" charset="0"/>
              </a:rPr>
              <a:t>- 30% An Indian Reservation</a:t>
            </a:r>
          </a:p>
          <a:p>
            <a:pPr marL="328613" indent="-328613" eaLnBrk="1"/>
            <a:r>
              <a:rPr lang="en-US" altLang="en-US" sz="3600" dirty="0">
                <a:latin typeface="Optima" panose="02000503060000020004" pitchFamily="2" charset="0"/>
              </a:rPr>
              <a:t>- 45% A Wildlife Refuge</a:t>
            </a:r>
            <a:endParaRPr lang="en-US" altLang="en-US" dirty="0">
              <a:latin typeface="Optima" panose="02000503060000020004" pitchFamily="2" charset="0"/>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1">
            <a:extLst>
              <a:ext uri="{FF2B5EF4-FFF2-40B4-BE49-F238E27FC236}">
                <a16:creationId xmlns:a16="http://schemas.microsoft.com/office/drawing/2014/main" id="{49BFD87F-2BD9-5A4D-B862-AAFBA36BAAA8}"/>
              </a:ext>
            </a:extLst>
          </p:cNvPr>
          <p:cNvSpPr>
            <a:spLocks noGrp="1"/>
          </p:cNvSpPr>
          <p:nvPr>
            <p:ph type="title"/>
          </p:nvPr>
        </p:nvSpPr>
        <p:spPr>
          <a:xfrm>
            <a:off x="457199" y="0"/>
            <a:ext cx="8181975" cy="914400"/>
          </a:xfrm>
        </p:spPr>
        <p:txBody>
          <a:bodyPr/>
          <a:lstStyle/>
          <a:p>
            <a:pPr defTabSz="730250" eaLnBrk="1"/>
            <a:r>
              <a:rPr lang="en-US" altLang="en-US" sz="4400" b="1" u="sng" dirty="0">
                <a:latin typeface="Optima" panose="02000503060000020004" pitchFamily="2" charset="0"/>
              </a:rPr>
              <a:t>TALLER RATES</a:t>
            </a:r>
            <a:endParaRPr lang="en-US" altLang="en-US" sz="2800" b="1" dirty="0">
              <a:latin typeface="Optima" panose="02000503060000020004" pitchFamily="2" charset="0"/>
            </a:endParaRPr>
          </a:p>
        </p:txBody>
      </p:sp>
      <p:pic>
        <p:nvPicPr>
          <p:cNvPr id="140290" name="Picture 2">
            <a:extLst>
              <a:ext uri="{FF2B5EF4-FFF2-40B4-BE49-F238E27FC236}">
                <a16:creationId xmlns:a16="http://schemas.microsoft.com/office/drawing/2014/main" id="{447A164A-969E-9E49-A8BA-69939B6D39D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1063" y="914400"/>
            <a:ext cx="7285037" cy="4168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00C93-6897-5B23-26B5-E9545E0A50CA}"/>
              </a:ext>
            </a:extLst>
          </p:cNvPr>
          <p:cNvSpPr>
            <a:spLocks noGrp="1"/>
          </p:cNvSpPr>
          <p:nvPr>
            <p:ph type="title"/>
          </p:nvPr>
        </p:nvSpPr>
        <p:spPr/>
        <p:txBody>
          <a:bodyPr/>
          <a:lstStyle/>
          <a:p>
            <a:r>
              <a:rPr lang="en-US" sz="4800" u="sng" dirty="0">
                <a:latin typeface="Optima" panose="02000503060000020004" pitchFamily="2" charset="0"/>
              </a:rPr>
              <a:t>THE FED’S DUAL MANDATE</a:t>
            </a:r>
          </a:p>
        </p:txBody>
      </p:sp>
      <p:sp>
        <p:nvSpPr>
          <p:cNvPr id="3" name="Content Placeholder 2">
            <a:extLst>
              <a:ext uri="{FF2B5EF4-FFF2-40B4-BE49-F238E27FC236}">
                <a16:creationId xmlns:a16="http://schemas.microsoft.com/office/drawing/2014/main" id="{CA719EA9-A749-F285-B2FB-C2530358AF26}"/>
              </a:ext>
            </a:extLst>
          </p:cNvPr>
          <p:cNvSpPr>
            <a:spLocks noGrp="1"/>
          </p:cNvSpPr>
          <p:nvPr>
            <p:ph idx="1"/>
          </p:nvPr>
        </p:nvSpPr>
        <p:spPr>
          <a:xfrm>
            <a:off x="609600" y="1733549"/>
            <a:ext cx="7905750" cy="2898775"/>
          </a:xfrm>
        </p:spPr>
        <p:txBody>
          <a:bodyPr/>
          <a:lstStyle/>
          <a:p>
            <a:pPr marL="0" indent="0">
              <a:buNone/>
            </a:pPr>
            <a:r>
              <a:rPr lang="en-US" sz="3600" dirty="0">
                <a:latin typeface="Optima" panose="02000503060000020004" pitchFamily="2" charset="0"/>
              </a:rPr>
              <a:t>To Keep The Economy Moving Forward</a:t>
            </a:r>
          </a:p>
          <a:p>
            <a:pPr marL="0" indent="0">
              <a:buNone/>
            </a:pPr>
            <a:r>
              <a:rPr lang="en-US" sz="3600" dirty="0">
                <a:latin typeface="Optima" panose="02000503060000020004" pitchFamily="2" charset="0"/>
              </a:rPr>
              <a:t>While Holding Down The Rate Of Inflation.</a:t>
            </a:r>
          </a:p>
          <a:p>
            <a:pPr marL="0" indent="0">
              <a:buNone/>
            </a:pPr>
            <a:endParaRPr lang="en-US" sz="3600" dirty="0">
              <a:latin typeface="Optima" panose="02000503060000020004" pitchFamily="2" charset="0"/>
            </a:endParaRPr>
          </a:p>
          <a:p>
            <a:pPr marL="0" indent="0">
              <a:buNone/>
            </a:pPr>
            <a:r>
              <a:rPr lang="en-US" sz="3600" dirty="0">
                <a:latin typeface="Optima" panose="02000503060000020004" pitchFamily="2" charset="0"/>
              </a:rPr>
              <a:t>IT’S NOT EASY</a:t>
            </a:r>
          </a:p>
        </p:txBody>
      </p:sp>
    </p:spTree>
    <p:extLst>
      <p:ext uri="{BB962C8B-B14F-4D97-AF65-F5344CB8AC3E}">
        <p14:creationId xmlns:p14="http://schemas.microsoft.com/office/powerpoint/2010/main" val="3251307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AB789-B4AF-5C98-AEB0-F07C346F74B3}"/>
              </a:ext>
            </a:extLst>
          </p:cNvPr>
          <p:cNvSpPr>
            <a:spLocks noGrp="1"/>
          </p:cNvSpPr>
          <p:nvPr>
            <p:ph type="title"/>
          </p:nvPr>
        </p:nvSpPr>
        <p:spPr/>
        <p:txBody>
          <a:bodyPr/>
          <a:lstStyle/>
          <a:p>
            <a:r>
              <a:rPr lang="en-US" sz="5400" b="1" u="sng" dirty="0">
                <a:latin typeface="Optima" panose="02000503060000020004" pitchFamily="2" charset="0"/>
              </a:rPr>
              <a:t>STAGFLATION</a:t>
            </a:r>
          </a:p>
        </p:txBody>
      </p:sp>
      <p:sp>
        <p:nvSpPr>
          <p:cNvPr id="4" name="Content Placeholder 3">
            <a:extLst>
              <a:ext uri="{FF2B5EF4-FFF2-40B4-BE49-F238E27FC236}">
                <a16:creationId xmlns:a16="http://schemas.microsoft.com/office/drawing/2014/main" id="{AD7C3339-D058-6096-9CBA-487F235CEB15}"/>
              </a:ext>
            </a:extLst>
          </p:cNvPr>
          <p:cNvSpPr>
            <a:spLocks noGrp="1"/>
          </p:cNvSpPr>
          <p:nvPr>
            <p:ph idx="1"/>
          </p:nvPr>
        </p:nvSpPr>
        <p:spPr>
          <a:xfrm>
            <a:off x="342902" y="2114550"/>
            <a:ext cx="4086224" cy="2209800"/>
          </a:xfrm>
        </p:spPr>
        <p:txBody>
          <a:bodyPr/>
          <a:lstStyle/>
          <a:p>
            <a:pPr marL="0" indent="0">
              <a:buNone/>
            </a:pPr>
            <a:r>
              <a:rPr lang="en-US" dirty="0"/>
              <a:t>Persistent high inflation combined with high unemployment and stagnant demand in a country’s economy</a:t>
            </a:r>
          </a:p>
        </p:txBody>
      </p:sp>
      <p:pic>
        <p:nvPicPr>
          <p:cNvPr id="1030" name="Picture 6" descr="What is Spongebob screaming at?wrong answers only : r/spongebob">
            <a:extLst>
              <a:ext uri="{FF2B5EF4-FFF2-40B4-BE49-F238E27FC236}">
                <a16:creationId xmlns:a16="http://schemas.microsoft.com/office/drawing/2014/main" id="{19C08170-FAA9-31F8-53E8-8BC5B18813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4875" y="1885950"/>
            <a:ext cx="3886200" cy="2914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9716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1">
            <a:extLst>
              <a:ext uri="{FF2B5EF4-FFF2-40B4-BE49-F238E27FC236}">
                <a16:creationId xmlns:a16="http://schemas.microsoft.com/office/drawing/2014/main" id="{A9252A0D-B18A-EA4C-89C4-938EE940C4EB}"/>
              </a:ext>
            </a:extLst>
          </p:cNvPr>
          <p:cNvSpPr>
            <a:spLocks noGrp="1"/>
          </p:cNvSpPr>
          <p:nvPr>
            <p:ph type="body" sz="quarter" idx="1"/>
          </p:nvPr>
        </p:nvSpPr>
        <p:spPr>
          <a:xfrm rot="10800000">
            <a:off x="6629400" y="1657350"/>
            <a:ext cx="1200150" cy="3257550"/>
          </a:xfrm>
        </p:spPr>
        <p:txBody>
          <a:bodyPr/>
          <a:lstStyle/>
          <a:p>
            <a:pPr marL="0" indent="0" eaLnBrk="1">
              <a:spcBef>
                <a:spcPts val="700"/>
              </a:spcBef>
              <a:buClrTx/>
              <a:buSzTx/>
              <a:buFontTx/>
              <a:buNone/>
            </a:pPr>
            <a:endParaRPr lang="en-US" altLang="en-US" sz="1300" dirty="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pic>
        <p:nvPicPr>
          <p:cNvPr id="119810" name="Picture 2">
            <a:extLst>
              <a:ext uri="{FF2B5EF4-FFF2-40B4-BE49-F238E27FC236}">
                <a16:creationId xmlns:a16="http://schemas.microsoft.com/office/drawing/2014/main" id="{38FC92BB-763D-334F-9D79-52D16DA4D62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08750" y="3300412"/>
            <a:ext cx="1492250" cy="1709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9811" name="Text Box 3">
            <a:extLst>
              <a:ext uri="{FF2B5EF4-FFF2-40B4-BE49-F238E27FC236}">
                <a16:creationId xmlns:a16="http://schemas.microsoft.com/office/drawing/2014/main" id="{4CB546AC-1FD3-9A41-A14D-F3A3021431C4}"/>
              </a:ext>
            </a:extLst>
          </p:cNvPr>
          <p:cNvSpPr txBox="1">
            <a:spLocks/>
          </p:cNvSpPr>
          <p:nvPr/>
        </p:nvSpPr>
        <p:spPr bwMode="auto">
          <a:xfrm>
            <a:off x="381000" y="1657350"/>
            <a:ext cx="6594475" cy="30330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720" rIns="45720">
            <a:spAutoFit/>
          </a:bodyPr>
          <a:lstStyle>
            <a:lvl1pPr marL="257175" indent="-257175">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57150" indent="266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lnSpc>
                <a:spcPct val="120000"/>
              </a:lnSpc>
            </a:pPr>
            <a:endParaRPr lang="en-US" altLang="en-US" sz="3000" dirty="0">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endParaRPr>
          </a:p>
          <a:p>
            <a:pPr lvl="1" eaLnBrk="1">
              <a:lnSpc>
                <a:spcPct val="120000"/>
              </a:lnSpc>
            </a:pPr>
            <a:r>
              <a:rPr lang="en-US" altLang="en-US" sz="36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Over The Long Run, Stock </a:t>
            </a:r>
          </a:p>
          <a:p>
            <a:pPr lvl="1" eaLnBrk="1">
              <a:lnSpc>
                <a:spcPct val="120000"/>
              </a:lnSpc>
            </a:pPr>
            <a:r>
              <a:rPr lang="en-US" altLang="en-US" sz="36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Prices Move In Line With 	Corporate Profits</a:t>
            </a:r>
          </a:p>
          <a:p>
            <a:pPr lvl="1" eaLnBrk="1">
              <a:lnSpc>
                <a:spcPct val="120000"/>
              </a:lnSpc>
            </a:pPr>
            <a:endParaRPr lang="en-US" altLang="en-US" sz="1200" b="1" dirty="0">
              <a:latin typeface="Candara" panose="020E0502030303020204" pitchFamily="34" charset="0"/>
              <a:ea typeface="Candara" panose="020E0502030303020204" pitchFamily="34" charset="0"/>
              <a:cs typeface="Candara" panose="020E0502030303020204" pitchFamily="34" charset="0"/>
              <a:sym typeface="Candara" panose="020E0502030303020204" pitchFamily="34" charset="0"/>
            </a:endParaRPr>
          </a:p>
          <a:p>
            <a:pPr lvl="1" eaLnBrk="1">
              <a:lnSpc>
                <a:spcPct val="120000"/>
              </a:lnSpc>
            </a:pPr>
            <a:r>
              <a:rPr lang="en-US" altLang="en-US" sz="1000" b="1" i="1" dirty="0">
                <a:latin typeface="Candara" panose="020E0502030303020204" pitchFamily="34" charset="0"/>
                <a:ea typeface="Candara" panose="020E0502030303020204" pitchFamily="34" charset="0"/>
                <a:cs typeface="Candara" panose="020E0502030303020204" pitchFamily="34" charset="0"/>
                <a:sym typeface="Candara" panose="020E0502030303020204" pitchFamily="34" charset="0"/>
              </a:rPr>
              <a:t>Source: Standard &amp; Poor’s</a:t>
            </a:r>
            <a:endParaRPr lang="en-US" altLang="en-US" sz="2400" dirty="0">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endParaRPr>
          </a:p>
        </p:txBody>
      </p:sp>
      <p:sp>
        <p:nvSpPr>
          <p:cNvPr id="119812" name="Rectangle 4">
            <a:extLst>
              <a:ext uri="{FF2B5EF4-FFF2-40B4-BE49-F238E27FC236}">
                <a16:creationId xmlns:a16="http://schemas.microsoft.com/office/drawing/2014/main" id="{D0253C6D-3652-CE46-94EA-D5B66F189DEF}"/>
              </a:ext>
            </a:extLst>
          </p:cNvPr>
          <p:cNvSpPr>
            <a:spLocks noGrp="1"/>
          </p:cNvSpPr>
          <p:nvPr>
            <p:ph type="title"/>
          </p:nvPr>
        </p:nvSpPr>
        <p:spPr>
          <a:xfrm>
            <a:off x="460375" y="509588"/>
            <a:ext cx="7946231" cy="652463"/>
          </a:xfrm>
        </p:spPr>
        <p:txBody>
          <a:bodyPr/>
          <a:lstStyle/>
          <a:p>
            <a:pPr defTabSz="739775" eaLnBrk="1"/>
            <a:r>
              <a:rPr lang="en-US" altLang="en-US" sz="5400" b="1" u="sng" dirty="0">
                <a:latin typeface="Optima" panose="02000503060000020004" pitchFamily="2" charset="0"/>
              </a:rPr>
              <a:t>PROFITS COUNT, A LOT!</a:t>
            </a:r>
            <a:endParaRPr lang="en-US" altLang="en-US" sz="5400" b="1"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0529" name="Text Box 1">
            <a:extLst>
              <a:ext uri="{FF2B5EF4-FFF2-40B4-BE49-F238E27FC236}">
                <a16:creationId xmlns:a16="http://schemas.microsoft.com/office/drawing/2014/main" id="{27E41F12-EC83-5543-B2FE-5AB90BB35B22}"/>
              </a:ext>
            </a:extLst>
          </p:cNvPr>
          <p:cNvSpPr txBox="1">
            <a:spLocks/>
          </p:cNvSpPr>
          <p:nvPr/>
        </p:nvSpPr>
        <p:spPr bwMode="auto">
          <a:xfrm>
            <a:off x="287338" y="227013"/>
            <a:ext cx="8567737" cy="923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5400" b="1" u="sng" dirty="0">
                <a:solidFill>
                  <a:srgbClr val="FFFFFF"/>
                </a:solidFill>
                <a:latin typeface="Optima" panose="02000503060000020004" pitchFamily="2" charset="0"/>
                <a:ea typeface="Tahoma Bold" charset="0"/>
                <a:cs typeface="Tahoma Bold" charset="0"/>
                <a:sym typeface="Tahoma Bold" charset="0"/>
              </a:rPr>
              <a:t>WHY I LIKE SMALL CAPS</a:t>
            </a:r>
            <a:endParaRPr lang="en-US" altLang="en-US" sz="5400" b="1" dirty="0">
              <a:latin typeface="Optima" panose="02000503060000020004" pitchFamily="2" charset="0"/>
            </a:endParaRPr>
          </a:p>
        </p:txBody>
      </p:sp>
      <p:pic>
        <p:nvPicPr>
          <p:cNvPr id="150530" name="Picture 2">
            <a:extLst>
              <a:ext uri="{FF2B5EF4-FFF2-40B4-BE49-F238E27FC236}">
                <a16:creationId xmlns:a16="http://schemas.microsoft.com/office/drawing/2014/main" id="{6CF573AA-0479-C34B-9B4E-F830FF4B13D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6313" y="1160463"/>
            <a:ext cx="3367087" cy="3829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0531" name="Text Box 3">
            <a:extLst>
              <a:ext uri="{FF2B5EF4-FFF2-40B4-BE49-F238E27FC236}">
                <a16:creationId xmlns:a16="http://schemas.microsoft.com/office/drawing/2014/main" id="{F6B61B08-EB60-D247-AF0B-5BD781F05310}"/>
              </a:ext>
            </a:extLst>
          </p:cNvPr>
          <p:cNvSpPr txBox="1">
            <a:spLocks/>
          </p:cNvSpPr>
          <p:nvPr/>
        </p:nvSpPr>
        <p:spPr bwMode="auto">
          <a:xfrm>
            <a:off x="4800600" y="1719263"/>
            <a:ext cx="3486150" cy="3395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marL="257175" indent="-257175">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spcBef>
                <a:spcPts val="400"/>
              </a:spcBef>
              <a:buClr>
                <a:schemeClr val="accent2"/>
              </a:buClr>
              <a:buSzPct val="60000"/>
              <a:buFontTx/>
              <a:buChar char="❑"/>
            </a:pPr>
            <a:r>
              <a:rPr lang="en-US" altLang="en-US"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Faster growth and higher historical long-term returns</a:t>
            </a:r>
          </a:p>
          <a:p>
            <a:pPr eaLnBrk="1">
              <a:spcBef>
                <a:spcPts val="400"/>
              </a:spcBef>
              <a:buClr>
                <a:schemeClr val="accent2"/>
              </a:buClr>
              <a:buSzPct val="60000"/>
              <a:buFontTx/>
              <a:buChar char="❑"/>
            </a:pPr>
            <a:r>
              <a:rPr lang="en-US" altLang="en-US"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Management often owns a lot of shares</a:t>
            </a:r>
          </a:p>
          <a:p>
            <a:pPr eaLnBrk="1">
              <a:spcBef>
                <a:spcPts val="400"/>
              </a:spcBef>
              <a:buClr>
                <a:schemeClr val="accent2"/>
              </a:buClr>
              <a:buSzPct val="60000"/>
              <a:buFontTx/>
              <a:buChar char="❑"/>
            </a:pPr>
            <a:r>
              <a:rPr lang="en-US" altLang="en-US"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More flexible as economic winds shift</a:t>
            </a:r>
          </a:p>
          <a:p>
            <a:pPr eaLnBrk="1">
              <a:spcBef>
                <a:spcPts val="400"/>
              </a:spcBef>
              <a:buClr>
                <a:schemeClr val="accent2"/>
              </a:buClr>
              <a:buSzPct val="60000"/>
              <a:buFontTx/>
              <a:buChar char="❑"/>
            </a:pPr>
            <a:r>
              <a:rPr lang="en-US" altLang="en-US"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More likely to be bought out.</a:t>
            </a:r>
          </a:p>
          <a:p>
            <a:pPr eaLnBrk="1">
              <a:spcBef>
                <a:spcPts val="400"/>
              </a:spcBef>
              <a:buClr>
                <a:schemeClr val="accent2"/>
              </a:buClr>
              <a:buSzPct val="60000"/>
              <a:buFontTx/>
              <a:buChar char="❑"/>
            </a:pPr>
            <a:r>
              <a:rPr lang="en-US" altLang="en-US"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Generally, more domestically focused </a:t>
            </a:r>
          </a:p>
          <a:p>
            <a:pPr eaLnBrk="1">
              <a:spcBef>
                <a:spcPts val="400"/>
              </a:spcBef>
              <a:buClr>
                <a:schemeClr val="accent2"/>
              </a:buClr>
              <a:buSzPct val="60000"/>
              <a:buFontTx/>
              <a:buChar char="❑"/>
            </a:pPr>
            <a:r>
              <a:rPr lang="en-US" altLang="en-US"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Catalysts can “move the needle” for the company</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42E02-C239-3067-5975-DC896002FDAF}"/>
              </a:ext>
            </a:extLst>
          </p:cNvPr>
          <p:cNvSpPr>
            <a:spLocks noGrp="1"/>
          </p:cNvSpPr>
          <p:nvPr>
            <p:ph type="title"/>
          </p:nvPr>
        </p:nvSpPr>
        <p:spPr>
          <a:xfrm>
            <a:off x="0" y="53975"/>
            <a:ext cx="9144000" cy="1374775"/>
          </a:xfrm>
        </p:spPr>
        <p:txBody>
          <a:bodyPr/>
          <a:lstStyle/>
          <a:p>
            <a:r>
              <a:rPr lang="en-US" sz="4800" b="1" u="sng" dirty="0">
                <a:latin typeface="Optima" panose="02000503060000020004" pitchFamily="2" charset="0"/>
              </a:rPr>
              <a:t>ANNUAL S&amp;P 500 EARNINGS</a:t>
            </a:r>
          </a:p>
        </p:txBody>
      </p:sp>
      <p:sp>
        <p:nvSpPr>
          <p:cNvPr id="3" name="Content Placeholder 2">
            <a:extLst>
              <a:ext uri="{FF2B5EF4-FFF2-40B4-BE49-F238E27FC236}">
                <a16:creationId xmlns:a16="http://schemas.microsoft.com/office/drawing/2014/main" id="{CE15784F-EF5C-6441-6F61-AC3DB91C6394}"/>
              </a:ext>
            </a:extLst>
          </p:cNvPr>
          <p:cNvSpPr>
            <a:spLocks noGrp="1"/>
          </p:cNvSpPr>
          <p:nvPr>
            <p:ph idx="1"/>
          </p:nvPr>
        </p:nvSpPr>
        <p:spPr>
          <a:xfrm>
            <a:off x="3048675" y="1744001"/>
            <a:ext cx="3105150" cy="3276599"/>
          </a:xfrm>
        </p:spPr>
        <p:txBody>
          <a:bodyPr/>
          <a:lstStyle/>
          <a:p>
            <a:r>
              <a:rPr lang="en-US" dirty="0"/>
              <a:t>2025 -   $279</a:t>
            </a:r>
          </a:p>
          <a:p>
            <a:r>
              <a:rPr lang="en-US" dirty="0"/>
              <a:t>2024 -   $247</a:t>
            </a:r>
          </a:p>
          <a:p>
            <a:r>
              <a:rPr lang="en-US" dirty="0"/>
              <a:t>2023 -   $225</a:t>
            </a:r>
          </a:p>
          <a:p>
            <a:r>
              <a:rPr lang="en-US" dirty="0"/>
              <a:t>2022 -   $218</a:t>
            </a:r>
          </a:p>
          <a:p>
            <a:r>
              <a:rPr lang="en-US" dirty="0"/>
              <a:t>2021 -   $209</a:t>
            </a:r>
          </a:p>
          <a:p>
            <a:r>
              <a:rPr lang="en-US" dirty="0"/>
              <a:t>2020 -   $140</a:t>
            </a:r>
          </a:p>
        </p:txBody>
      </p:sp>
      <p:sp>
        <p:nvSpPr>
          <p:cNvPr id="4" name="TextBox 3">
            <a:extLst>
              <a:ext uri="{FF2B5EF4-FFF2-40B4-BE49-F238E27FC236}">
                <a16:creationId xmlns:a16="http://schemas.microsoft.com/office/drawing/2014/main" id="{E0A1EA78-E05B-7982-2115-7D3E2F9BA73B}"/>
              </a:ext>
            </a:extLst>
          </p:cNvPr>
          <p:cNvSpPr txBox="1"/>
          <p:nvPr/>
        </p:nvSpPr>
        <p:spPr>
          <a:xfrm>
            <a:off x="6096000" y="1733550"/>
            <a:ext cx="2809142" cy="3108543"/>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Tahoma" panose="020B0604030504040204" pitchFamily="34" charset="0"/>
                <a:ea typeface="Tahoma" panose="020B0604030504040204" pitchFamily="34" charset="0"/>
                <a:cs typeface="Tahoma" panose="020B0604030504040204" pitchFamily="34" charset="0"/>
              </a:rPr>
              <a:t>2019 - $163</a:t>
            </a:r>
          </a:p>
          <a:p>
            <a:pPr marL="457200" indent="-457200">
              <a:buFont typeface="Arial" panose="020B0604020202020204" pitchFamily="34" charset="0"/>
              <a:buChar char="•"/>
            </a:pPr>
            <a:r>
              <a:rPr lang="en-US" sz="2800" dirty="0">
                <a:latin typeface="+mn-lt"/>
                <a:ea typeface="Tahoma" panose="020B0604030504040204" pitchFamily="34" charset="0"/>
                <a:cs typeface="Tahoma" panose="020B0604030504040204" pitchFamily="34" charset="0"/>
              </a:rPr>
              <a:t>2018 - $162</a:t>
            </a:r>
          </a:p>
          <a:p>
            <a:pPr marL="457200" indent="-457200">
              <a:buFont typeface="Arial" panose="020B0604020202020204" pitchFamily="34" charset="0"/>
              <a:buChar char="•"/>
            </a:pPr>
            <a:r>
              <a:rPr lang="en-US" sz="2800" dirty="0">
                <a:latin typeface="+mn-lt"/>
                <a:ea typeface="Tahoma" panose="020B0604030504040204" pitchFamily="34" charset="0"/>
                <a:cs typeface="Tahoma" panose="020B0604030504040204" pitchFamily="34" charset="0"/>
              </a:rPr>
              <a:t>2017 - $132</a:t>
            </a:r>
          </a:p>
          <a:p>
            <a:pPr marL="457200" indent="-457200">
              <a:buFont typeface="Arial" panose="020B0604020202020204" pitchFamily="34" charset="0"/>
              <a:buChar char="•"/>
            </a:pPr>
            <a:r>
              <a:rPr lang="en-US" sz="2800" dirty="0">
                <a:latin typeface="+mn-lt"/>
                <a:ea typeface="Tahoma" panose="020B0604030504040204" pitchFamily="34" charset="0"/>
                <a:cs typeface="Tahoma" panose="020B0604030504040204" pitchFamily="34" charset="0"/>
              </a:rPr>
              <a:t>2016 - $118</a:t>
            </a:r>
          </a:p>
          <a:p>
            <a:pPr marL="457200" indent="-457200">
              <a:buFont typeface="Arial" panose="020B0604020202020204" pitchFamily="34" charset="0"/>
              <a:buChar char="•"/>
            </a:pPr>
            <a:r>
              <a:rPr lang="en-US" sz="2800" dirty="0">
                <a:latin typeface="+mn-lt"/>
                <a:ea typeface="Tahoma" panose="020B0604030504040204" pitchFamily="34" charset="0"/>
                <a:cs typeface="Tahoma" panose="020B0604030504040204" pitchFamily="34" charset="0"/>
              </a:rPr>
              <a:t>2015 - $118</a:t>
            </a:r>
          </a:p>
          <a:p>
            <a:pPr marL="457200" indent="-457200">
              <a:buFont typeface="Arial" panose="020B0604020202020204" pitchFamily="34" charset="0"/>
              <a:buChar char="•"/>
            </a:pPr>
            <a:r>
              <a:rPr lang="en-US" sz="2800" dirty="0">
                <a:latin typeface="+mn-lt"/>
                <a:ea typeface="Tahoma" panose="020B0604030504040204" pitchFamily="34" charset="0"/>
                <a:cs typeface="Tahoma" panose="020B0604030504040204" pitchFamily="34" charset="0"/>
              </a:rPr>
              <a:t>2014 - $117</a:t>
            </a:r>
          </a:p>
          <a:p>
            <a:pPr marL="457200" indent="-457200">
              <a:buFont typeface="Arial" panose="020B0604020202020204" pitchFamily="34" charset="0"/>
              <a:buChar char="•"/>
            </a:pPr>
            <a:r>
              <a:rPr lang="en-US" sz="2800" dirty="0">
                <a:latin typeface="+mn-lt"/>
                <a:ea typeface="Tahoma" panose="020B0604030504040204" pitchFamily="34" charset="0"/>
                <a:cs typeface="Tahoma" panose="020B0604030504040204" pitchFamily="34" charset="0"/>
              </a:rPr>
              <a:t>2013 - $110</a:t>
            </a:r>
          </a:p>
        </p:txBody>
      </p:sp>
      <p:sp>
        <p:nvSpPr>
          <p:cNvPr id="5" name="Content Placeholder 2">
            <a:extLst>
              <a:ext uri="{FF2B5EF4-FFF2-40B4-BE49-F238E27FC236}">
                <a16:creationId xmlns:a16="http://schemas.microsoft.com/office/drawing/2014/main" id="{D9CC5812-C536-560A-B642-C6456EE5A219}"/>
              </a:ext>
            </a:extLst>
          </p:cNvPr>
          <p:cNvSpPr txBox="1">
            <a:spLocks/>
          </p:cNvSpPr>
          <p:nvPr/>
        </p:nvSpPr>
        <p:spPr>
          <a:xfrm>
            <a:off x="207164" y="2468154"/>
            <a:ext cx="3105150" cy="1828294"/>
          </a:xfrm>
          <a:prstGeom prst="rect">
            <a:avLst/>
          </a:prstGeom>
        </p:spPr>
        <p:txBody>
          <a:bodyPr/>
          <a:lstStyle>
            <a:lvl1pPr marL="342900" indent="-342900" algn="l" rtl="0" eaLnBrk="0" fontAlgn="base" hangingPunct="0">
              <a:spcBef>
                <a:spcPts val="600"/>
              </a:spcBef>
              <a:spcAft>
                <a:spcPct val="0"/>
              </a:spcAft>
              <a:buClr>
                <a:schemeClr val="accent2"/>
              </a:buClr>
              <a:buSzPct val="100000"/>
              <a:buFont typeface="Arial" panose="020B0604020202020204" pitchFamily="34" charset="0"/>
              <a:buChar char="•"/>
              <a:defRPr sz="2800" kern="1200">
                <a:solidFill>
                  <a:srgbClr val="000000"/>
                </a:solidFill>
                <a:latin typeface="+mn-lt"/>
                <a:ea typeface="+mn-ea"/>
                <a:cs typeface="+mn-cs"/>
                <a:sym typeface="Tahoma" panose="020B0604030504040204" pitchFamily="34" charset="0"/>
              </a:defRPr>
            </a:lvl1pPr>
            <a:lvl2pPr marL="790575" indent="-333375" algn="l" rtl="0" eaLnBrk="0" fontAlgn="base" hangingPunct="0">
              <a:spcBef>
                <a:spcPts val="600"/>
              </a:spcBef>
              <a:spcAft>
                <a:spcPct val="0"/>
              </a:spcAft>
              <a:buClr>
                <a:schemeClr val="accent2"/>
              </a:buClr>
              <a:buSzPct val="100000"/>
              <a:buFont typeface="Arial" panose="020B0604020202020204" pitchFamily="34" charset="0"/>
              <a:buChar char="–"/>
              <a:defRPr sz="2800" kern="1200">
                <a:solidFill>
                  <a:srgbClr val="000000"/>
                </a:solidFill>
                <a:latin typeface="+mn-lt"/>
                <a:ea typeface="+mn-ea"/>
                <a:cs typeface="+mn-cs"/>
                <a:sym typeface="Tahoma" panose="020B0604030504040204" pitchFamily="34" charset="0"/>
              </a:defRPr>
            </a:lvl2pPr>
            <a:lvl3pPr marL="1233488" indent="-319088" algn="l" rtl="0" eaLnBrk="0" fontAlgn="base" hangingPunct="0">
              <a:spcBef>
                <a:spcPts val="600"/>
              </a:spcBef>
              <a:spcAft>
                <a:spcPct val="0"/>
              </a:spcAft>
              <a:buClr>
                <a:schemeClr val="accent2"/>
              </a:buClr>
              <a:buSzPct val="100000"/>
              <a:buFont typeface="Arial" panose="020B0604020202020204" pitchFamily="34" charset="0"/>
              <a:buChar char="•"/>
              <a:defRPr sz="2800" kern="1200">
                <a:solidFill>
                  <a:srgbClr val="000000"/>
                </a:solidFill>
                <a:latin typeface="+mn-lt"/>
                <a:ea typeface="+mn-ea"/>
                <a:cs typeface="+mn-cs"/>
                <a:sym typeface="Tahoma" panose="020B0604030504040204" pitchFamily="34" charset="0"/>
              </a:defRPr>
            </a:lvl3pPr>
            <a:lvl4pPr marL="1727200" indent="-355600" algn="l" rtl="0" eaLnBrk="0" fontAlgn="base" hangingPunct="0">
              <a:spcBef>
                <a:spcPts val="600"/>
              </a:spcBef>
              <a:spcAft>
                <a:spcPct val="0"/>
              </a:spcAft>
              <a:buClr>
                <a:schemeClr val="accent2"/>
              </a:buClr>
              <a:buSzPct val="100000"/>
              <a:buFont typeface="Arial" panose="020B0604020202020204" pitchFamily="34" charset="0"/>
              <a:buChar char="–"/>
              <a:defRPr sz="2800" kern="1200">
                <a:solidFill>
                  <a:srgbClr val="000000"/>
                </a:solidFill>
                <a:latin typeface="+mn-lt"/>
                <a:ea typeface="+mn-ea"/>
                <a:cs typeface="+mn-cs"/>
                <a:sym typeface="Tahoma" panose="020B0604030504040204" pitchFamily="34" charset="0"/>
              </a:defRPr>
            </a:lvl4pPr>
            <a:lvl5pPr marL="2184400" indent="-355600" algn="l" rtl="0" eaLnBrk="0" fontAlgn="base" hangingPunct="0">
              <a:spcBef>
                <a:spcPts val="600"/>
              </a:spcBef>
              <a:spcAft>
                <a:spcPct val="0"/>
              </a:spcAft>
              <a:buClr>
                <a:schemeClr val="accent2"/>
              </a:buClr>
              <a:buSzPct val="100000"/>
              <a:buFont typeface="Arial" panose="020B0604020202020204" pitchFamily="34" charset="0"/>
              <a:buChar char="»"/>
              <a:defRPr sz="2800" kern="1200">
                <a:solidFill>
                  <a:srgbClr val="000000"/>
                </a:solidFill>
                <a:latin typeface="+mn-lt"/>
                <a:ea typeface="+mn-ea"/>
                <a:cs typeface="+mn-cs"/>
                <a:sym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2028E - $445</a:t>
            </a:r>
          </a:p>
          <a:p>
            <a:r>
              <a:rPr lang="en-US" dirty="0"/>
              <a:t>2027E - $390</a:t>
            </a:r>
          </a:p>
          <a:p>
            <a:r>
              <a:rPr lang="en-US" dirty="0"/>
              <a:t>2026E - $350</a:t>
            </a:r>
          </a:p>
        </p:txBody>
      </p:sp>
    </p:spTree>
    <p:extLst>
      <p:ext uri="{BB962C8B-B14F-4D97-AF65-F5344CB8AC3E}">
        <p14:creationId xmlns:p14="http://schemas.microsoft.com/office/powerpoint/2010/main" val="2662887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1">
            <a:extLst>
              <a:ext uri="{FF2B5EF4-FFF2-40B4-BE49-F238E27FC236}">
                <a16:creationId xmlns:a16="http://schemas.microsoft.com/office/drawing/2014/main" id="{C34BA2AC-8425-D746-BB78-1D9DE07FED83}"/>
              </a:ext>
            </a:extLst>
          </p:cNvPr>
          <p:cNvSpPr>
            <a:spLocks noGrp="1"/>
          </p:cNvSpPr>
          <p:nvPr>
            <p:ph type="title"/>
          </p:nvPr>
        </p:nvSpPr>
        <p:spPr>
          <a:xfrm>
            <a:off x="60325" y="339725"/>
            <a:ext cx="9083675" cy="742950"/>
          </a:xfrm>
        </p:spPr>
        <p:txBody>
          <a:bodyPr/>
          <a:lstStyle/>
          <a:p>
            <a:pPr defTabSz="584200" eaLnBrk="1"/>
            <a:r>
              <a:rPr lang="en-US" altLang="en-US" sz="6000" u="sng">
                <a:latin typeface="Optima" panose="02000503060000020004" pitchFamily="2" charset="0"/>
              </a:rPr>
              <a:t>SHRINKING MARKET </a:t>
            </a:r>
            <a:endParaRPr lang="en-US" altLang="en-US" sz="6000">
              <a:latin typeface="Optima" panose="02000503060000020004" pitchFamily="2" charset="0"/>
            </a:endParaRPr>
          </a:p>
        </p:txBody>
      </p:sp>
      <p:pic>
        <p:nvPicPr>
          <p:cNvPr id="124930" name="Picture 2" descr="stock market shrinking ">
            <a:extLst>
              <a:ext uri="{FF2B5EF4-FFF2-40B4-BE49-F238E27FC236}">
                <a16:creationId xmlns:a16="http://schemas.microsoft.com/office/drawing/2014/main" id="{4CE76E0D-3BE6-6544-9173-2421397992D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398588"/>
            <a:ext cx="5141913" cy="2493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4931" name="Text Box 3">
            <a:extLst>
              <a:ext uri="{FF2B5EF4-FFF2-40B4-BE49-F238E27FC236}">
                <a16:creationId xmlns:a16="http://schemas.microsoft.com/office/drawing/2014/main" id="{55E29C0D-6DA2-AD4F-812D-15C4F0B033C5}"/>
              </a:ext>
            </a:extLst>
          </p:cNvPr>
          <p:cNvSpPr txBox="1">
            <a:spLocks/>
          </p:cNvSpPr>
          <p:nvPr/>
        </p:nvSpPr>
        <p:spPr bwMode="auto">
          <a:xfrm>
            <a:off x="1257300" y="4933950"/>
            <a:ext cx="1943100" cy="204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700">
                <a:latin typeface="Candara" panose="020E0502030303020204" pitchFamily="34" charset="0"/>
                <a:ea typeface="Candara" panose="020E0502030303020204" pitchFamily="34" charset="0"/>
                <a:cs typeface="Candara" panose="020E0502030303020204" pitchFamily="34" charset="0"/>
                <a:sym typeface="Candara" panose="020E0502030303020204" pitchFamily="34" charset="0"/>
              </a:rPr>
              <a:t>Source: www.money.com  </a:t>
            </a:r>
            <a:endParaRPr lang="en-US" altLang="en-US"/>
          </a:p>
        </p:txBody>
      </p:sp>
      <p:pic>
        <p:nvPicPr>
          <p:cNvPr id="124932" name="Picture 4" descr="Related image">
            <a:extLst>
              <a:ext uri="{FF2B5EF4-FFF2-40B4-BE49-F238E27FC236}">
                <a16:creationId xmlns:a16="http://schemas.microsoft.com/office/drawing/2014/main" id="{116A4B45-E8DF-2544-A286-E5B813BD6CEB}"/>
              </a:ext>
            </a:extLst>
          </p:cNvPr>
          <p:cNvPicPr>
            <a:picLocks noChangeAspect="1"/>
          </p:cNvPicPr>
          <p:nvPr/>
        </p:nvPicPr>
        <p:blipFill>
          <a:blip r:embed="rId3">
            <a:extLst>
              <a:ext uri="{28A0092B-C50C-407E-A947-70E740481C1C}">
                <a14:useLocalDpi xmlns:a14="http://schemas.microsoft.com/office/drawing/2010/main" val="0"/>
              </a:ext>
            </a:extLst>
          </a:blip>
          <a:srcRect l="8469" t="3825" r="16710" b="34943"/>
          <a:stretch>
            <a:fillRect/>
          </a:stretch>
        </p:blipFill>
        <p:spPr bwMode="auto">
          <a:xfrm flipH="1">
            <a:off x="4702175" y="1714500"/>
            <a:ext cx="2074863" cy="1252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4933" name="Text Box 5">
            <a:extLst>
              <a:ext uri="{FF2B5EF4-FFF2-40B4-BE49-F238E27FC236}">
                <a16:creationId xmlns:a16="http://schemas.microsoft.com/office/drawing/2014/main" id="{BA3D1A98-BF96-C745-8755-B66DC51AEE6D}"/>
              </a:ext>
            </a:extLst>
          </p:cNvPr>
          <p:cNvSpPr txBox="1">
            <a:spLocks/>
          </p:cNvSpPr>
          <p:nvPr/>
        </p:nvSpPr>
        <p:spPr bwMode="auto">
          <a:xfrm>
            <a:off x="1000125" y="4208463"/>
            <a:ext cx="7432675" cy="828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240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In 1995 There Were About 8,000 Public Companies </a:t>
            </a:r>
          </a:p>
          <a:p>
            <a:pPr algn="ctr" eaLnBrk="1"/>
            <a:r>
              <a:rPr lang="en-US" altLang="en-US" sz="240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TODAY THERE ARE ABOUT 3600</a:t>
            </a:r>
            <a:endParaRPr lang="en-US" altLang="en-US">
              <a:latin typeface="Optima" panose="02000503060000020004" pitchFamily="2" charset="0"/>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1">
            <a:extLst>
              <a:ext uri="{FF2B5EF4-FFF2-40B4-BE49-F238E27FC236}">
                <a16:creationId xmlns:a16="http://schemas.microsoft.com/office/drawing/2014/main" id="{22F80681-D7AD-1F4C-845A-ACA56E561BF8}"/>
              </a:ext>
            </a:extLst>
          </p:cNvPr>
          <p:cNvSpPr>
            <a:spLocks noGrp="1"/>
          </p:cNvSpPr>
          <p:nvPr>
            <p:ph type="title"/>
          </p:nvPr>
        </p:nvSpPr>
        <p:spPr>
          <a:xfrm>
            <a:off x="457200" y="400050"/>
            <a:ext cx="8229600" cy="762000"/>
          </a:xfrm>
        </p:spPr>
        <p:txBody>
          <a:bodyPr/>
          <a:lstStyle/>
          <a:p>
            <a:pPr defTabSz="839788" eaLnBrk="1"/>
            <a:r>
              <a:rPr lang="en-US" altLang="en-US" sz="6000" b="1" u="sng" dirty="0">
                <a:latin typeface="Optima" panose="02000503060000020004" pitchFamily="2" charset="0"/>
              </a:rPr>
              <a:t>SHARE BUYBACKS</a:t>
            </a:r>
            <a:r>
              <a:rPr lang="en-US" altLang="en-US" sz="6000" b="1" u="sng" dirty="0">
                <a:solidFill>
                  <a:srgbClr val="000000"/>
                </a:solidFill>
                <a:latin typeface="Optima" panose="02000503060000020004" pitchFamily="2" charset="0"/>
              </a:rPr>
              <a:t> </a:t>
            </a:r>
            <a:endParaRPr lang="en-US" altLang="en-US" sz="6000" b="1" dirty="0">
              <a:latin typeface="Optima" panose="02000503060000020004" pitchFamily="2" charset="0"/>
            </a:endParaRPr>
          </a:p>
        </p:txBody>
      </p:sp>
      <p:sp>
        <p:nvSpPr>
          <p:cNvPr id="125954" name="Rectangle 2">
            <a:extLst>
              <a:ext uri="{FF2B5EF4-FFF2-40B4-BE49-F238E27FC236}">
                <a16:creationId xmlns:a16="http://schemas.microsoft.com/office/drawing/2014/main" id="{6F7C0127-9DBD-3842-959A-5A81689DB005}"/>
              </a:ext>
            </a:extLst>
          </p:cNvPr>
          <p:cNvSpPr>
            <a:spLocks noGrp="1" noChangeArrowheads="1"/>
          </p:cNvSpPr>
          <p:nvPr>
            <p:ph idx="1"/>
          </p:nvPr>
        </p:nvSpPr>
        <p:spPr bwMode="auto">
          <a:xfrm>
            <a:off x="1595438" y="1657350"/>
            <a:ext cx="6115050" cy="3371850"/>
          </a:xfrm>
        </p:spPr>
        <p:txBody>
          <a:bodyPr vert="horz" wrap="square" lIns="91440" tIns="45720" rIns="91440" bIns="45720" numCol="1" anchor="t" anchorCtr="0" compatLnSpc="1">
            <a:prstTxWarp prst="textNoShape">
              <a:avLst/>
            </a:prstTxWarp>
          </a:bodyPr>
          <a:lstStyle/>
          <a:p>
            <a:pPr marL="0" indent="0" eaLnBrk="1">
              <a:lnSpc>
                <a:spcPct val="90000"/>
              </a:lnSpc>
              <a:buFont typeface="Arial" panose="020B0604020202020204" pitchFamily="34" charset="0"/>
              <a:buNone/>
              <a:defRPr/>
            </a:pPr>
            <a:endParaRPr lang="en-US" altLang="en-US" sz="2300" dirty="0">
              <a:latin typeface="Optima" panose="02000503060000020004" pitchFamily="2" charset="0"/>
            </a:endParaRPr>
          </a:p>
          <a:p>
            <a:pPr marL="0" indent="0" eaLnBrk="1">
              <a:lnSpc>
                <a:spcPct val="90000"/>
              </a:lnSpc>
              <a:buFont typeface="Arial" panose="020B0604020202020204" pitchFamily="34" charset="0"/>
              <a:buNone/>
              <a:defRPr/>
            </a:pPr>
            <a:r>
              <a:rPr lang="en-US" altLang="en-US" sz="2300" dirty="0">
                <a:latin typeface="Optima" panose="02000503060000020004" pitchFamily="2" charset="0"/>
              </a:rPr>
              <a:t>Public companies have fallen in love with share buybacks. Over the past 6 years over $1 trillion (each year) have been bought back by their respective public companies.   </a:t>
            </a:r>
          </a:p>
          <a:p>
            <a:pPr marL="68263" indent="-68263" eaLnBrk="1">
              <a:lnSpc>
                <a:spcPct val="90000"/>
              </a:lnSpc>
              <a:buSzTx/>
              <a:buFont typeface="Arial" panose="020B0604020202020204" pitchFamily="34" charset="0"/>
              <a:buNone/>
              <a:defRPr/>
            </a:pPr>
            <a:endParaRPr lang="en-US" altLang="en-US" sz="2300" dirty="0">
              <a:latin typeface="Optima" panose="02000503060000020004" pitchFamily="2" charset="0"/>
            </a:endParaRPr>
          </a:p>
          <a:p>
            <a:pPr marL="68263" indent="-68263" eaLnBrk="1">
              <a:lnSpc>
                <a:spcPct val="90000"/>
              </a:lnSpc>
              <a:buSzTx/>
              <a:buFont typeface="Arial" panose="020B0604020202020204" pitchFamily="34" charset="0"/>
              <a:buNone/>
              <a:defRPr/>
            </a:pPr>
            <a:r>
              <a:rPr lang="en-US" altLang="en-US" sz="2300" dirty="0">
                <a:latin typeface="Optima" panose="02000503060000020004" pitchFamily="2" charset="0"/>
              </a:rPr>
              <a:t>             Profits </a:t>
            </a:r>
          </a:p>
          <a:p>
            <a:pPr marL="68263" indent="-68263" eaLnBrk="1">
              <a:lnSpc>
                <a:spcPct val="90000"/>
              </a:lnSpc>
              <a:buSzTx/>
              <a:buFont typeface="Arial" panose="020B0604020202020204" pitchFamily="34" charset="0"/>
              <a:buNone/>
              <a:defRPr/>
            </a:pPr>
            <a:r>
              <a:rPr lang="en-US" altLang="en-US" sz="2300" dirty="0">
                <a:latin typeface="Optima" panose="02000503060000020004" pitchFamily="2" charset="0"/>
              </a:rPr>
              <a:t>    ________________	=   Earnings Per                       </a:t>
            </a:r>
          </a:p>
          <a:p>
            <a:pPr marL="68263" indent="-68263" eaLnBrk="1">
              <a:lnSpc>
                <a:spcPct val="90000"/>
              </a:lnSpc>
              <a:buSzTx/>
              <a:buFont typeface="Arial" panose="020B0604020202020204" pitchFamily="34" charset="0"/>
              <a:buNone/>
              <a:defRPr/>
            </a:pPr>
            <a:r>
              <a:rPr lang="en-US" altLang="en-US" sz="2300" dirty="0">
                <a:latin typeface="Optima" panose="02000503060000020004" pitchFamily="2" charset="0"/>
              </a:rPr>
              <a:t>   Shares Outstanding       Share (EPS)</a:t>
            </a:r>
          </a:p>
        </p:txBody>
      </p:sp>
      <p:pic>
        <p:nvPicPr>
          <p:cNvPr id="125955" name="Picture 3">
            <a:extLst>
              <a:ext uri="{FF2B5EF4-FFF2-40B4-BE49-F238E27FC236}">
                <a16:creationId xmlns:a16="http://schemas.microsoft.com/office/drawing/2014/main" id="{C226ED20-F58C-0A42-AFF2-B6759A0B5B7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10488" y="3057525"/>
            <a:ext cx="1350962" cy="1885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0C971-FC2D-C7C6-64DD-29D0152550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B0C64A-ED8C-B89A-4838-C6CD43473F25}"/>
              </a:ext>
            </a:extLst>
          </p:cNvPr>
          <p:cNvSpPr>
            <a:spLocks noGrp="1"/>
          </p:cNvSpPr>
          <p:nvPr>
            <p:ph type="title"/>
          </p:nvPr>
        </p:nvSpPr>
        <p:spPr>
          <a:xfrm>
            <a:off x="771525" y="1475449"/>
            <a:ext cx="1971675" cy="1910443"/>
          </a:xfrm>
          <a:noFill/>
        </p:spPr>
        <p:txBody>
          <a:bodyPr vert="horz" lIns="91440" tIns="45720" rIns="91440" bIns="45720" rtlCol="0" anchor="ctr">
            <a:normAutofit/>
          </a:bodyPr>
          <a:lstStyle/>
          <a:p>
            <a:pPr eaLnBrk="1" hangingPunct="1">
              <a:lnSpc>
                <a:spcPct val="90000"/>
              </a:lnSpc>
            </a:pPr>
            <a:r>
              <a:rPr lang="en-US" sz="2300" b="1" dirty="0"/>
              <a:t>WARREN</a:t>
            </a:r>
            <a:br>
              <a:rPr lang="en-US" sz="2300" b="1" kern="1200" dirty="0">
                <a:latin typeface="+mj-lt"/>
                <a:ea typeface="+mj-ea"/>
                <a:cs typeface="+mj-cs"/>
              </a:rPr>
            </a:br>
            <a:r>
              <a:rPr lang="en-US" sz="2300" b="1" kern="1200" dirty="0">
                <a:latin typeface="+mj-lt"/>
                <a:ea typeface="+mj-ea"/>
                <a:cs typeface="+mj-cs"/>
              </a:rPr>
              <a:t>BUFFETT INDICATOR</a:t>
            </a:r>
          </a:p>
        </p:txBody>
      </p:sp>
      <p:pic>
        <p:nvPicPr>
          <p:cNvPr id="5" name="Content Placeholder 4" descr="A graph showing the value of a company&#10;&#10;Description automatically generated">
            <a:extLst>
              <a:ext uri="{FF2B5EF4-FFF2-40B4-BE49-F238E27FC236}">
                <a16:creationId xmlns:a16="http://schemas.microsoft.com/office/drawing/2014/main" id="{9470C0DB-FA80-DB76-8695-13675F9939C4}"/>
              </a:ext>
            </a:extLst>
          </p:cNvPr>
          <p:cNvPicPr>
            <a:picLocks noGrp="1" noChangeAspect="1"/>
          </p:cNvPicPr>
          <p:nvPr>
            <p:ph idx="1"/>
          </p:nvPr>
        </p:nvPicPr>
        <p:blipFill>
          <a:blip r:embed="rId2"/>
          <a:stretch>
            <a:fillRect/>
          </a:stretch>
        </p:blipFill>
        <p:spPr>
          <a:xfrm>
            <a:off x="1600200" y="666750"/>
            <a:ext cx="5581491" cy="4060533"/>
          </a:xfrm>
          <a:prstGeom prst="rect">
            <a:avLst/>
          </a:prstGeom>
        </p:spPr>
      </p:pic>
    </p:spTree>
    <p:extLst>
      <p:ext uri="{BB962C8B-B14F-4D97-AF65-F5344CB8AC3E}">
        <p14:creationId xmlns:p14="http://schemas.microsoft.com/office/powerpoint/2010/main" val="2886754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2FFB3-94E2-CE6B-4FA9-DE92AD1C3801}"/>
              </a:ext>
            </a:extLst>
          </p:cNvPr>
          <p:cNvSpPr>
            <a:spLocks noGrp="1"/>
          </p:cNvSpPr>
          <p:nvPr>
            <p:ph type="title"/>
          </p:nvPr>
        </p:nvSpPr>
        <p:spPr/>
        <p:txBody>
          <a:bodyPr/>
          <a:lstStyle/>
          <a:p>
            <a:endParaRPr lang="en-US"/>
          </a:p>
        </p:txBody>
      </p:sp>
      <p:pic>
        <p:nvPicPr>
          <p:cNvPr id="1026" name="Picture 2" descr="CBO Forecasts The National Debt Will Be Twice The Size Of The ...">
            <a:extLst>
              <a:ext uri="{FF2B5EF4-FFF2-40B4-BE49-F238E27FC236}">
                <a16:creationId xmlns:a16="http://schemas.microsoft.com/office/drawing/2014/main" id="{37ADF13C-C1AD-EDA7-7F64-3EF787F9E7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62312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3" name="Picture 1">
            <a:extLst>
              <a:ext uri="{FF2B5EF4-FFF2-40B4-BE49-F238E27FC236}">
                <a16:creationId xmlns:a16="http://schemas.microsoft.com/office/drawing/2014/main" id="{E274D07B-14A2-284B-8A35-80599565344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962150"/>
            <a:ext cx="2359025" cy="2762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6194" name="Rectangle 2">
            <a:extLst>
              <a:ext uri="{FF2B5EF4-FFF2-40B4-BE49-F238E27FC236}">
                <a16:creationId xmlns:a16="http://schemas.microsoft.com/office/drawing/2014/main" id="{1CE69008-5AB3-154B-8CC8-F447E251F0E5}"/>
              </a:ext>
            </a:extLst>
          </p:cNvPr>
          <p:cNvSpPr>
            <a:spLocks noGrp="1"/>
          </p:cNvSpPr>
          <p:nvPr>
            <p:ph type="title"/>
          </p:nvPr>
        </p:nvSpPr>
        <p:spPr>
          <a:xfrm>
            <a:off x="1028700" y="0"/>
            <a:ext cx="6972300" cy="822325"/>
          </a:xfrm>
        </p:spPr>
        <p:txBody>
          <a:bodyPr/>
          <a:lstStyle/>
          <a:p>
            <a:pPr defTabSz="428625" eaLnBrk="1"/>
            <a:br>
              <a:rPr lang="en-US" altLang="en-US" sz="6600" b="1" dirty="0">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rPr>
            </a:br>
            <a:r>
              <a:rPr lang="en-US" altLang="en-US" sz="6600" b="1" u="sng" dirty="0">
                <a:latin typeface="Optima" panose="02000503060000020004" pitchFamily="2" charset="0"/>
              </a:rPr>
              <a:t>MYTH BUSTER</a:t>
            </a:r>
            <a:r>
              <a:rPr lang="en-US" altLang="en-US" sz="6600" b="1" u="sng" dirty="0"/>
              <a:t> </a:t>
            </a:r>
            <a:endParaRPr lang="en-US" altLang="en-US" sz="6600" b="1" dirty="0">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endParaRPr>
          </a:p>
        </p:txBody>
      </p:sp>
      <p:sp>
        <p:nvSpPr>
          <p:cNvPr id="4" name="TextBox 3">
            <a:extLst>
              <a:ext uri="{FF2B5EF4-FFF2-40B4-BE49-F238E27FC236}">
                <a16:creationId xmlns:a16="http://schemas.microsoft.com/office/drawing/2014/main" id="{485FA3F7-F31A-D4CB-B228-310B3B3AF894}"/>
              </a:ext>
            </a:extLst>
          </p:cNvPr>
          <p:cNvSpPr txBox="1"/>
          <p:nvPr/>
        </p:nvSpPr>
        <p:spPr>
          <a:xfrm>
            <a:off x="304800" y="2655669"/>
            <a:ext cx="5562600" cy="1200329"/>
          </a:xfrm>
          <a:prstGeom prst="rect">
            <a:avLst/>
          </a:prstGeom>
          <a:noFill/>
        </p:spPr>
        <p:txBody>
          <a:bodyPr wrap="square" rtlCol="0">
            <a:spAutoFit/>
          </a:bodyPr>
          <a:lstStyle/>
          <a:p>
            <a:r>
              <a:rPr lang="en-US" sz="3600" dirty="0">
                <a:latin typeface="Optima" panose="02000503060000020004" pitchFamily="2" charset="0"/>
              </a:rPr>
              <a:t>Never Buy Stocks When The Economy Is Down.</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DBCDA-48B7-EDFA-90FF-1E899F6D4A9A}"/>
              </a:ext>
            </a:extLst>
          </p:cNvPr>
          <p:cNvSpPr>
            <a:spLocks noGrp="1"/>
          </p:cNvSpPr>
          <p:nvPr>
            <p:ph type="title"/>
          </p:nvPr>
        </p:nvSpPr>
        <p:spPr>
          <a:xfrm>
            <a:off x="628650" y="206375"/>
            <a:ext cx="7886700" cy="993775"/>
          </a:xfrm>
        </p:spPr>
        <p:txBody>
          <a:bodyPr/>
          <a:lstStyle/>
          <a:p>
            <a:r>
              <a:rPr lang="en-US" sz="6000" b="1" u="sng" dirty="0">
                <a:latin typeface="Optima" panose="02000503060000020004" pitchFamily="2" charset="0"/>
              </a:rPr>
              <a:t>TV &amp; RADIO</a:t>
            </a:r>
          </a:p>
        </p:txBody>
      </p:sp>
      <p:pic>
        <p:nvPicPr>
          <p:cNvPr id="5122" name="Picture 2">
            <a:extLst>
              <a:ext uri="{FF2B5EF4-FFF2-40B4-BE49-F238E27FC236}">
                <a16:creationId xmlns:a16="http://schemas.microsoft.com/office/drawing/2014/main" id="{5E5157A3-3BFF-C8B5-5BDB-8E2A2DD712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475" y="1430405"/>
            <a:ext cx="5607050" cy="3579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74081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31491-A576-F99A-4F2C-83817E1C9338}"/>
              </a:ext>
            </a:extLst>
          </p:cNvPr>
          <p:cNvSpPr>
            <a:spLocks noGrp="1"/>
          </p:cNvSpPr>
          <p:nvPr>
            <p:ph type="title"/>
          </p:nvPr>
        </p:nvSpPr>
        <p:spPr/>
        <p:txBody>
          <a:bodyPr/>
          <a:lstStyle/>
          <a:p>
            <a:r>
              <a:rPr lang="en-US" sz="6000" u="sng" dirty="0">
                <a:latin typeface="Optima" panose="02000503060000020004" pitchFamily="2" charset="0"/>
              </a:rPr>
              <a:t>EXPECTATIONS</a:t>
            </a:r>
          </a:p>
        </p:txBody>
      </p:sp>
      <p:sp>
        <p:nvSpPr>
          <p:cNvPr id="3" name="Content Placeholder 2">
            <a:extLst>
              <a:ext uri="{FF2B5EF4-FFF2-40B4-BE49-F238E27FC236}">
                <a16:creationId xmlns:a16="http://schemas.microsoft.com/office/drawing/2014/main" id="{851E63C3-1003-D36B-4AE5-B00790123597}"/>
              </a:ext>
            </a:extLst>
          </p:cNvPr>
          <p:cNvSpPr>
            <a:spLocks noGrp="1"/>
          </p:cNvSpPr>
          <p:nvPr>
            <p:ph idx="1"/>
          </p:nvPr>
        </p:nvSpPr>
        <p:spPr>
          <a:xfrm>
            <a:off x="685800" y="1733549"/>
            <a:ext cx="7829550" cy="2898775"/>
          </a:xfrm>
        </p:spPr>
        <p:txBody>
          <a:bodyPr/>
          <a:lstStyle/>
          <a:p>
            <a:r>
              <a:rPr lang="en-US" dirty="0"/>
              <a:t>Stock prices rise when a company performs better than investors had expected.</a:t>
            </a:r>
          </a:p>
          <a:p>
            <a:pPr marL="0" indent="0">
              <a:buNone/>
            </a:pPr>
            <a:r>
              <a:rPr lang="en-US" dirty="0"/>
              <a:t>	</a:t>
            </a:r>
          </a:p>
          <a:p>
            <a:pPr marL="0" indent="0">
              <a:buNone/>
            </a:pPr>
            <a:r>
              <a:rPr lang="en-US"/>
              <a:t>	You </a:t>
            </a:r>
            <a:r>
              <a:rPr lang="en-US" dirty="0"/>
              <a:t>Pay A High Price For A </a:t>
            </a:r>
          </a:p>
          <a:p>
            <a:pPr marL="457200" lvl="1" indent="0">
              <a:buNone/>
            </a:pPr>
            <a:r>
              <a:rPr lang="en-US" dirty="0"/>
              <a:t>	Cheery Consensus</a:t>
            </a:r>
          </a:p>
          <a:p>
            <a:pPr marL="457200" lvl="1" indent="0">
              <a:buNone/>
            </a:pPr>
            <a:r>
              <a:rPr lang="en-US" sz="2000" dirty="0">
                <a:latin typeface="Optima" panose="02000503060000020004" pitchFamily="2" charset="0"/>
              </a:rPr>
              <a:t>			-Warren Buffett</a:t>
            </a:r>
          </a:p>
          <a:p>
            <a:endParaRPr lang="en-US" dirty="0"/>
          </a:p>
          <a:p>
            <a:pPr marL="0" indent="0">
              <a:buNone/>
            </a:pPr>
            <a:endParaRPr lang="en-US" dirty="0"/>
          </a:p>
        </p:txBody>
      </p:sp>
    </p:spTree>
    <p:extLst>
      <p:ext uri="{BB962C8B-B14F-4D97-AF65-F5344CB8AC3E}">
        <p14:creationId xmlns:p14="http://schemas.microsoft.com/office/powerpoint/2010/main" val="41075810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6E9B5-64BD-FDAB-E989-537E766BE61C}"/>
              </a:ext>
            </a:extLst>
          </p:cNvPr>
          <p:cNvSpPr>
            <a:spLocks noGrp="1"/>
          </p:cNvSpPr>
          <p:nvPr>
            <p:ph type="title"/>
          </p:nvPr>
        </p:nvSpPr>
        <p:spPr/>
        <p:txBody>
          <a:bodyPr/>
          <a:lstStyle/>
          <a:p>
            <a:r>
              <a:rPr lang="en-US" sz="4800" u="sng" dirty="0">
                <a:latin typeface="Optima" panose="02000503060000020004" pitchFamily="2" charset="0"/>
              </a:rPr>
              <a:t>BIG, But, BEAUTIFUL???</a:t>
            </a:r>
          </a:p>
        </p:txBody>
      </p:sp>
      <p:sp>
        <p:nvSpPr>
          <p:cNvPr id="3" name="Content Placeholder 2">
            <a:extLst>
              <a:ext uri="{FF2B5EF4-FFF2-40B4-BE49-F238E27FC236}">
                <a16:creationId xmlns:a16="http://schemas.microsoft.com/office/drawing/2014/main" id="{6C2038E4-4DFE-9579-4499-A6A0CDA90203}"/>
              </a:ext>
            </a:extLst>
          </p:cNvPr>
          <p:cNvSpPr>
            <a:spLocks noGrp="1"/>
          </p:cNvSpPr>
          <p:nvPr>
            <p:ph idx="1"/>
          </p:nvPr>
        </p:nvSpPr>
        <p:spPr/>
        <p:txBody>
          <a:bodyPr/>
          <a:lstStyle/>
          <a:p>
            <a:endParaRPr lang="en-US" dirty="0"/>
          </a:p>
          <a:p>
            <a:r>
              <a:rPr lang="en-US" sz="4800" dirty="0">
                <a:latin typeface="Optima" panose="02000503060000020004" pitchFamily="2" charset="0"/>
              </a:rPr>
              <a:t>Adds $3.4 Trillion To The National Debt Over The Next Over The Next 10 Years</a:t>
            </a:r>
          </a:p>
        </p:txBody>
      </p:sp>
    </p:spTree>
    <p:extLst>
      <p:ext uri="{BB962C8B-B14F-4D97-AF65-F5344CB8AC3E}">
        <p14:creationId xmlns:p14="http://schemas.microsoft.com/office/powerpoint/2010/main" val="11964091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16D6C-9F81-26BE-BFC3-22A123AEBD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D1DA36-33E4-3043-D89C-F0B4DCDA1591}"/>
              </a:ext>
            </a:extLst>
          </p:cNvPr>
          <p:cNvSpPr>
            <a:spLocks noGrp="1"/>
          </p:cNvSpPr>
          <p:nvPr>
            <p:ph type="title"/>
          </p:nvPr>
        </p:nvSpPr>
        <p:spPr>
          <a:xfrm>
            <a:off x="33866" y="141287"/>
            <a:ext cx="9110134" cy="1374775"/>
          </a:xfrm>
        </p:spPr>
        <p:txBody>
          <a:bodyPr/>
          <a:lstStyle/>
          <a:p>
            <a:r>
              <a:rPr lang="en-US" sz="4400" u="sng" dirty="0">
                <a:latin typeface="Optima" panose="02000503060000020004" pitchFamily="2" charset="0"/>
              </a:rPr>
              <a:t>THE NEXT FINANCIAL DISASTER? </a:t>
            </a:r>
          </a:p>
        </p:txBody>
      </p:sp>
      <p:sp>
        <p:nvSpPr>
          <p:cNvPr id="3" name="Content Placeholder 2">
            <a:extLst>
              <a:ext uri="{FF2B5EF4-FFF2-40B4-BE49-F238E27FC236}">
                <a16:creationId xmlns:a16="http://schemas.microsoft.com/office/drawing/2014/main" id="{87CE63F5-4819-3C27-0C0F-033B1450680C}"/>
              </a:ext>
            </a:extLst>
          </p:cNvPr>
          <p:cNvSpPr>
            <a:spLocks noGrp="1"/>
          </p:cNvSpPr>
          <p:nvPr>
            <p:ph idx="1"/>
          </p:nvPr>
        </p:nvSpPr>
        <p:spPr>
          <a:xfrm>
            <a:off x="762000" y="1739901"/>
            <a:ext cx="7886700" cy="3262312"/>
          </a:xfrm>
        </p:spPr>
        <p:txBody>
          <a:bodyPr/>
          <a:lstStyle/>
          <a:p>
            <a:r>
              <a:rPr lang="en-US" dirty="0">
                <a:latin typeface="Optima" panose="02000503060000020004" pitchFamily="2" charset="0"/>
              </a:rPr>
              <a:t>Uninsured </a:t>
            </a:r>
            <a:r>
              <a:rPr lang="en-US" dirty="0" err="1">
                <a:latin typeface="Optima" panose="02000503060000020004" pitchFamily="2" charset="0"/>
              </a:rPr>
              <a:t>Homes,About</a:t>
            </a:r>
            <a:r>
              <a:rPr lang="en-US" dirty="0">
                <a:latin typeface="Optima" panose="02000503060000020004" pitchFamily="2" charset="0"/>
              </a:rPr>
              <a:t> 2 Trillion in Value</a:t>
            </a:r>
          </a:p>
          <a:p>
            <a:endParaRPr lang="en-US" dirty="0">
              <a:latin typeface="Optima" panose="02000503060000020004" pitchFamily="2" charset="0"/>
            </a:endParaRPr>
          </a:p>
          <a:p>
            <a:r>
              <a:rPr lang="en-US" dirty="0">
                <a:latin typeface="Optima" panose="02000503060000020004" pitchFamily="2" charset="0"/>
              </a:rPr>
              <a:t>7.5% of Homes Uninsured</a:t>
            </a:r>
          </a:p>
          <a:p>
            <a:r>
              <a:rPr lang="en-US" b="1" dirty="0">
                <a:latin typeface="Optima" panose="02000503060000020004" pitchFamily="2" charset="0"/>
              </a:rPr>
              <a:t>It’s Even Higher For:</a:t>
            </a:r>
          </a:p>
          <a:p>
            <a:pPr lvl="1"/>
            <a:r>
              <a:rPr lang="en-US" dirty="0">
                <a:latin typeface="Optima" panose="02000503060000020004" pitchFamily="2" charset="0"/>
              </a:rPr>
              <a:t>Manufactured Housing, and Inherited Homes</a:t>
            </a:r>
          </a:p>
        </p:txBody>
      </p:sp>
    </p:spTree>
    <p:extLst>
      <p:ext uri="{BB962C8B-B14F-4D97-AF65-F5344CB8AC3E}">
        <p14:creationId xmlns:p14="http://schemas.microsoft.com/office/powerpoint/2010/main" val="227471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FBD57-7D76-A6C6-6D07-219451390574}"/>
              </a:ext>
            </a:extLst>
          </p:cNvPr>
          <p:cNvSpPr>
            <a:spLocks noGrp="1"/>
          </p:cNvSpPr>
          <p:nvPr>
            <p:ph type="title"/>
          </p:nvPr>
        </p:nvSpPr>
        <p:spPr/>
        <p:txBody>
          <a:bodyPr/>
          <a:lstStyle/>
          <a:p>
            <a:r>
              <a:rPr lang="en-US" sz="5400" u="sng" dirty="0">
                <a:latin typeface="Optima" panose="02000503060000020004" pitchFamily="2" charset="0"/>
              </a:rPr>
              <a:t>AND MORE …</a:t>
            </a:r>
          </a:p>
        </p:txBody>
      </p:sp>
      <p:sp>
        <p:nvSpPr>
          <p:cNvPr id="3" name="Content Placeholder 2">
            <a:extLst>
              <a:ext uri="{FF2B5EF4-FFF2-40B4-BE49-F238E27FC236}">
                <a16:creationId xmlns:a16="http://schemas.microsoft.com/office/drawing/2014/main" id="{A14F7E3B-3DC6-3AE0-C362-3048B82DD8EF}"/>
              </a:ext>
            </a:extLst>
          </p:cNvPr>
          <p:cNvSpPr>
            <a:spLocks noGrp="1"/>
          </p:cNvSpPr>
          <p:nvPr>
            <p:ph idx="1"/>
          </p:nvPr>
        </p:nvSpPr>
        <p:spPr>
          <a:xfrm>
            <a:off x="628650" y="1780118"/>
            <a:ext cx="7886700" cy="3262312"/>
          </a:xfrm>
        </p:spPr>
        <p:txBody>
          <a:bodyPr/>
          <a:lstStyle/>
          <a:p>
            <a:r>
              <a:rPr lang="en-US" sz="3200" dirty="0">
                <a:latin typeface="Optima" panose="02000503060000020004" pitchFamily="2" charset="0"/>
              </a:rPr>
              <a:t>Climate change</a:t>
            </a:r>
          </a:p>
          <a:p>
            <a:r>
              <a:rPr lang="en-US" sz="3200" dirty="0">
                <a:latin typeface="Optima" panose="02000503060000020004" pitchFamily="2" charset="0"/>
              </a:rPr>
              <a:t>Cost of insurance</a:t>
            </a:r>
          </a:p>
          <a:p>
            <a:r>
              <a:rPr lang="en-US" sz="3200" dirty="0">
                <a:latin typeface="Optima" panose="02000503060000020004" pitchFamily="2" charset="0"/>
              </a:rPr>
              <a:t>Can’t find insurance</a:t>
            </a:r>
          </a:p>
          <a:p>
            <a:r>
              <a:rPr lang="en-US" sz="3200" dirty="0">
                <a:latin typeface="Optima" panose="02000503060000020004" pitchFamily="2" charset="0"/>
              </a:rPr>
              <a:t>Severity of storms makes cities like Houston and Miami especially vulnerable</a:t>
            </a:r>
          </a:p>
        </p:txBody>
      </p:sp>
    </p:spTree>
    <p:extLst>
      <p:ext uri="{BB962C8B-B14F-4D97-AF65-F5344CB8AC3E}">
        <p14:creationId xmlns:p14="http://schemas.microsoft.com/office/powerpoint/2010/main" val="3825238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3A671-3617-2F9E-7ABC-97418582B562}"/>
              </a:ext>
            </a:extLst>
          </p:cNvPr>
          <p:cNvSpPr>
            <a:spLocks noGrp="1"/>
          </p:cNvSpPr>
          <p:nvPr>
            <p:ph type="title"/>
          </p:nvPr>
        </p:nvSpPr>
        <p:spPr/>
        <p:txBody>
          <a:bodyPr/>
          <a:lstStyle/>
          <a:p>
            <a:r>
              <a:rPr lang="en-US" sz="6000" u="sng" dirty="0">
                <a:latin typeface="Optima" panose="02000503060000020004" pitchFamily="2" charset="0"/>
              </a:rPr>
              <a:t> ASSETS/ESG</a:t>
            </a:r>
          </a:p>
        </p:txBody>
      </p:sp>
      <p:graphicFrame>
        <p:nvGraphicFramePr>
          <p:cNvPr id="4" name="Content Placeholder 3">
            <a:extLst>
              <a:ext uri="{FF2B5EF4-FFF2-40B4-BE49-F238E27FC236}">
                <a16:creationId xmlns:a16="http://schemas.microsoft.com/office/drawing/2014/main" id="{2501D8E4-0621-2F9D-257C-2D361CD936B6}"/>
              </a:ext>
            </a:extLst>
          </p:cNvPr>
          <p:cNvGraphicFramePr>
            <a:graphicFrameLocks noGrp="1"/>
          </p:cNvGraphicFramePr>
          <p:nvPr>
            <p:ph idx="1"/>
          </p:nvPr>
        </p:nvGraphicFramePr>
        <p:xfrm>
          <a:off x="628650" y="2114550"/>
          <a:ext cx="7886700" cy="1854200"/>
        </p:xfrm>
        <a:graphic>
          <a:graphicData uri="http://schemas.openxmlformats.org/drawingml/2006/table">
            <a:tbl>
              <a:tblPr firstRow="1" bandRow="1">
                <a:tableStyleId>{5C22544A-7EE6-4342-B048-85BDC9FD1C3A}</a:tableStyleId>
              </a:tblPr>
              <a:tblGrid>
                <a:gridCol w="3943350">
                  <a:extLst>
                    <a:ext uri="{9D8B030D-6E8A-4147-A177-3AD203B41FA5}">
                      <a16:colId xmlns:a16="http://schemas.microsoft.com/office/drawing/2014/main" val="758337590"/>
                    </a:ext>
                  </a:extLst>
                </a:gridCol>
                <a:gridCol w="3943350">
                  <a:extLst>
                    <a:ext uri="{9D8B030D-6E8A-4147-A177-3AD203B41FA5}">
                      <a16:colId xmlns:a16="http://schemas.microsoft.com/office/drawing/2014/main" val="197731636"/>
                    </a:ext>
                  </a:extLst>
                </a:gridCol>
              </a:tblGrid>
              <a:tr h="370840">
                <a:tc>
                  <a:txBody>
                    <a:bodyPr/>
                    <a:lstStyle/>
                    <a:p>
                      <a:r>
                        <a:rPr lang="en-US" dirty="0"/>
                        <a:t>Pre-1946</a:t>
                      </a:r>
                    </a:p>
                  </a:txBody>
                  <a:tcPr/>
                </a:tc>
                <a:tc>
                  <a:txBody>
                    <a:bodyPr/>
                    <a:lstStyle/>
                    <a:p>
                      <a:r>
                        <a:rPr lang="en-US" dirty="0"/>
                        <a:t>11.9%</a:t>
                      </a:r>
                    </a:p>
                  </a:txBody>
                  <a:tcPr/>
                </a:tc>
                <a:extLst>
                  <a:ext uri="{0D108BD9-81ED-4DB2-BD59-A6C34878D82A}">
                    <a16:rowId xmlns:a16="http://schemas.microsoft.com/office/drawing/2014/main" val="1076811062"/>
                  </a:ext>
                </a:extLst>
              </a:tr>
              <a:tr h="370840">
                <a:tc>
                  <a:txBody>
                    <a:bodyPr/>
                    <a:lstStyle/>
                    <a:p>
                      <a:r>
                        <a:rPr lang="en-US" dirty="0"/>
                        <a:t>Boomers</a:t>
                      </a:r>
                    </a:p>
                  </a:txBody>
                  <a:tcPr/>
                </a:tc>
                <a:tc>
                  <a:txBody>
                    <a:bodyPr/>
                    <a:lstStyle/>
                    <a:p>
                      <a:r>
                        <a:rPr lang="en-US" dirty="0"/>
                        <a:t>51.8%</a:t>
                      </a:r>
                    </a:p>
                  </a:txBody>
                  <a:tcPr/>
                </a:tc>
                <a:extLst>
                  <a:ext uri="{0D108BD9-81ED-4DB2-BD59-A6C34878D82A}">
                    <a16:rowId xmlns:a16="http://schemas.microsoft.com/office/drawing/2014/main" val="2828989808"/>
                  </a:ext>
                </a:extLst>
              </a:tr>
              <a:tr h="370840">
                <a:tc>
                  <a:txBody>
                    <a:bodyPr/>
                    <a:lstStyle/>
                    <a:p>
                      <a:r>
                        <a:rPr lang="en-US" dirty="0"/>
                        <a:t>Gen X</a:t>
                      </a:r>
                    </a:p>
                  </a:txBody>
                  <a:tcPr/>
                </a:tc>
                <a:tc>
                  <a:txBody>
                    <a:bodyPr/>
                    <a:lstStyle/>
                    <a:p>
                      <a:r>
                        <a:rPr lang="en-US" dirty="0"/>
                        <a:t>29.5%</a:t>
                      </a:r>
                    </a:p>
                  </a:txBody>
                  <a:tcPr/>
                </a:tc>
                <a:extLst>
                  <a:ext uri="{0D108BD9-81ED-4DB2-BD59-A6C34878D82A}">
                    <a16:rowId xmlns:a16="http://schemas.microsoft.com/office/drawing/2014/main" val="2239546930"/>
                  </a:ext>
                </a:extLst>
              </a:tr>
              <a:tr h="370840">
                <a:tc>
                  <a:txBody>
                    <a:bodyPr/>
                    <a:lstStyle/>
                    <a:p>
                      <a:r>
                        <a:rPr lang="en-US" dirty="0"/>
                        <a:t>Millennials</a:t>
                      </a:r>
                    </a:p>
                  </a:txBody>
                  <a:tcPr/>
                </a:tc>
                <a:tc>
                  <a:txBody>
                    <a:bodyPr/>
                    <a:lstStyle/>
                    <a:p>
                      <a:r>
                        <a:rPr lang="en-US" dirty="0"/>
                        <a:t>9.4%</a:t>
                      </a:r>
                    </a:p>
                  </a:txBody>
                  <a:tcPr/>
                </a:tc>
                <a:extLst>
                  <a:ext uri="{0D108BD9-81ED-4DB2-BD59-A6C34878D82A}">
                    <a16:rowId xmlns:a16="http://schemas.microsoft.com/office/drawing/2014/main" val="90209938"/>
                  </a:ext>
                </a:extLst>
              </a:tr>
              <a:tr h="370840">
                <a:tc>
                  <a:txBody>
                    <a:bodyPr/>
                    <a:lstStyle/>
                    <a:p>
                      <a:r>
                        <a:rPr lang="en-US" dirty="0"/>
                        <a:t>Gen Z</a:t>
                      </a:r>
                    </a:p>
                  </a:txBody>
                  <a:tcPr/>
                </a:tc>
                <a:tc>
                  <a:txBody>
                    <a:bodyPr/>
                    <a:lstStyle/>
                    <a:p>
                      <a:r>
                        <a:rPr lang="en-US" dirty="0"/>
                        <a:t>???</a:t>
                      </a:r>
                    </a:p>
                  </a:txBody>
                  <a:tcPr/>
                </a:tc>
                <a:extLst>
                  <a:ext uri="{0D108BD9-81ED-4DB2-BD59-A6C34878D82A}">
                    <a16:rowId xmlns:a16="http://schemas.microsoft.com/office/drawing/2014/main" val="2274202996"/>
                  </a:ext>
                </a:extLst>
              </a:tr>
            </a:tbl>
          </a:graphicData>
        </a:graphic>
      </p:graphicFrame>
    </p:spTree>
    <p:extLst>
      <p:ext uri="{BB962C8B-B14F-4D97-AF65-F5344CB8AC3E}">
        <p14:creationId xmlns:p14="http://schemas.microsoft.com/office/powerpoint/2010/main" val="4200244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D3E25-6309-D951-5B3F-8626B66726BE}"/>
              </a:ext>
            </a:extLst>
          </p:cNvPr>
          <p:cNvSpPr>
            <a:spLocks noGrp="1"/>
          </p:cNvSpPr>
          <p:nvPr>
            <p:ph type="title"/>
          </p:nvPr>
        </p:nvSpPr>
        <p:spPr/>
        <p:txBody>
          <a:bodyPr/>
          <a:lstStyle/>
          <a:p>
            <a:r>
              <a:rPr lang="en-US" sz="6600" b="1" u="sng" dirty="0"/>
              <a:t>FUEL GAUGE </a:t>
            </a:r>
          </a:p>
        </p:txBody>
      </p:sp>
      <p:pic>
        <p:nvPicPr>
          <p:cNvPr id="3074" name="Picture 2">
            <a:extLst>
              <a:ext uri="{FF2B5EF4-FFF2-40B4-BE49-F238E27FC236}">
                <a16:creationId xmlns:a16="http://schemas.microsoft.com/office/drawing/2014/main" id="{F3749EBC-4B03-2843-5138-C86D2B0C9A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4513" y="1738779"/>
            <a:ext cx="5348287" cy="3271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8636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1">
            <a:extLst>
              <a:ext uri="{FF2B5EF4-FFF2-40B4-BE49-F238E27FC236}">
                <a16:creationId xmlns:a16="http://schemas.microsoft.com/office/drawing/2014/main" id="{D03E673E-0AB6-D845-A071-5E61B9257209}"/>
              </a:ext>
            </a:extLst>
          </p:cNvPr>
          <p:cNvSpPr>
            <a:spLocks noGrp="1"/>
          </p:cNvSpPr>
          <p:nvPr>
            <p:ph type="title"/>
          </p:nvPr>
        </p:nvSpPr>
        <p:spPr>
          <a:xfrm>
            <a:off x="1216025" y="361950"/>
            <a:ext cx="6858000" cy="742950"/>
          </a:xfrm>
        </p:spPr>
        <p:txBody>
          <a:bodyPr/>
          <a:lstStyle/>
          <a:p>
            <a:pPr defTabSz="647700" eaLnBrk="1"/>
            <a:r>
              <a:rPr lang="en-US" altLang="en-US" sz="5400" b="1" u="sng" dirty="0">
                <a:latin typeface="Optima" panose="02000503060000020004" pitchFamily="2" charset="0"/>
              </a:rPr>
              <a:t>U.S. LEADERSHIP</a:t>
            </a:r>
            <a:endParaRPr lang="en-US" altLang="en-US" sz="5400" b="1" dirty="0">
              <a:latin typeface="Optima" panose="02000503060000020004" pitchFamily="2" charset="0"/>
            </a:endParaRPr>
          </a:p>
        </p:txBody>
      </p:sp>
      <p:sp>
        <p:nvSpPr>
          <p:cNvPr id="113666" name="Rectangle 2">
            <a:extLst>
              <a:ext uri="{FF2B5EF4-FFF2-40B4-BE49-F238E27FC236}">
                <a16:creationId xmlns:a16="http://schemas.microsoft.com/office/drawing/2014/main" id="{71F5CD11-DB05-6D46-A7CF-92C53B94CC56}"/>
              </a:ext>
            </a:extLst>
          </p:cNvPr>
          <p:cNvSpPr>
            <a:spLocks noGrp="1"/>
          </p:cNvSpPr>
          <p:nvPr>
            <p:ph idx="1"/>
          </p:nvPr>
        </p:nvSpPr>
        <p:spPr>
          <a:xfrm>
            <a:off x="152401" y="366346"/>
            <a:ext cx="8991599" cy="4419600"/>
          </a:xfrm>
        </p:spPr>
        <p:txBody>
          <a:bodyPr/>
          <a:lstStyle/>
          <a:p>
            <a:pPr marL="0" indent="0" algn="ctr" eaLnBrk="1">
              <a:buFont typeface="Arial" panose="020B0604020202020204" pitchFamily="34" charset="0"/>
              <a:buNone/>
              <a:defRPr/>
            </a:pPr>
            <a:endParaRPr lang="en-US" altLang="en-US" dirty="0">
              <a:latin typeface="Optima" panose="02000503060000020004" pitchFamily="2" charset="0"/>
            </a:endParaRPr>
          </a:p>
          <a:p>
            <a:pPr marL="0" indent="0" algn="ctr" eaLnBrk="1">
              <a:buFont typeface="Arial" panose="020B0604020202020204" pitchFamily="34" charset="0"/>
              <a:buNone/>
              <a:defRPr/>
            </a:pPr>
            <a:endParaRPr lang="en-US" altLang="en-US" dirty="0">
              <a:latin typeface="Optima" panose="02000503060000020004" pitchFamily="2" charset="0"/>
            </a:endParaRPr>
          </a:p>
          <a:p>
            <a:pPr marL="0" indent="0" algn="ctr" eaLnBrk="1">
              <a:buFont typeface="Arial" panose="020B0604020202020204" pitchFamily="34" charset="0"/>
              <a:buNone/>
              <a:defRPr/>
            </a:pPr>
            <a:endParaRPr lang="en-US" altLang="en-US" sz="3000" dirty="0">
              <a:latin typeface="Optima" panose="02000503060000020004" pitchFamily="2" charset="0"/>
            </a:endParaRPr>
          </a:p>
          <a:p>
            <a:pPr marL="0" indent="0" algn="ctr" eaLnBrk="1">
              <a:buFont typeface="Arial" panose="020B0604020202020204" pitchFamily="34" charset="0"/>
              <a:buNone/>
              <a:defRPr/>
            </a:pPr>
            <a:r>
              <a:rPr lang="en-US" altLang="en-US" dirty="0">
                <a:latin typeface="Optima" panose="02000503060000020004" pitchFamily="2" charset="0"/>
              </a:rPr>
              <a:t>The U.S. is becoming a science-led economic juggernaut.</a:t>
            </a:r>
          </a:p>
          <a:p>
            <a:pPr marL="0" indent="0" algn="ctr" eaLnBrk="1">
              <a:buNone/>
              <a:defRPr/>
            </a:pPr>
            <a:r>
              <a:rPr lang="en-US" altLang="en-US" dirty="0">
                <a:latin typeface="Optima" panose="02000503060000020004" pitchFamily="2" charset="0"/>
              </a:rPr>
              <a:t>Energy, Technology, Life Sciences.</a:t>
            </a:r>
          </a:p>
          <a:p>
            <a:pPr marL="171450" indent="-171450" algn="ctr" eaLnBrk="1">
              <a:buSzTx/>
              <a:buFont typeface="Arial" panose="020B0604020202020204" pitchFamily="34" charset="0"/>
              <a:buNone/>
              <a:defRPr/>
            </a:pPr>
            <a:r>
              <a:rPr lang="en-US" altLang="en-US" dirty="0">
                <a:latin typeface="Optima" panose="02000503060000020004" pitchFamily="2" charset="0"/>
              </a:rPr>
              <a:t>  Although SOMEHOW science skeptics get all the attention; climate change, vaccinations, ….even the group that thinks we staged the moon landing. </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1">
            <a:extLst>
              <a:ext uri="{FF2B5EF4-FFF2-40B4-BE49-F238E27FC236}">
                <a16:creationId xmlns:a16="http://schemas.microsoft.com/office/drawing/2014/main" id="{65160476-0143-7F4A-AFAC-FFD940E9BE55}"/>
              </a:ext>
            </a:extLst>
          </p:cNvPr>
          <p:cNvSpPr>
            <a:spLocks noGrp="1"/>
          </p:cNvSpPr>
          <p:nvPr>
            <p:ph type="title"/>
          </p:nvPr>
        </p:nvSpPr>
        <p:spPr>
          <a:xfrm>
            <a:off x="1600200" y="326781"/>
            <a:ext cx="7086600" cy="742950"/>
          </a:xfrm>
        </p:spPr>
        <p:txBody>
          <a:bodyPr/>
          <a:lstStyle/>
          <a:p>
            <a:pPr defTabSz="803275" eaLnBrk="1"/>
            <a:r>
              <a:rPr lang="en-US" altLang="en-US" sz="6600" b="1" u="sng" dirty="0">
                <a:latin typeface="Optima" panose="02000503060000020004" pitchFamily="2" charset="0"/>
              </a:rPr>
              <a:t>THEN AGAIN, …</a:t>
            </a:r>
            <a:endParaRPr lang="en-US" altLang="en-US" sz="6600" b="1" dirty="0">
              <a:latin typeface="Optima" panose="02000503060000020004" pitchFamily="2" charset="0"/>
            </a:endParaRPr>
          </a:p>
        </p:txBody>
      </p:sp>
      <p:sp>
        <p:nvSpPr>
          <p:cNvPr id="102402" name="Rectangle 2">
            <a:extLst>
              <a:ext uri="{FF2B5EF4-FFF2-40B4-BE49-F238E27FC236}">
                <a16:creationId xmlns:a16="http://schemas.microsoft.com/office/drawing/2014/main" id="{A80EBF3B-8F33-A64F-8F2A-08E3F504B369}"/>
              </a:ext>
            </a:extLst>
          </p:cNvPr>
          <p:cNvSpPr>
            <a:spLocks noGrp="1" noChangeArrowheads="1"/>
          </p:cNvSpPr>
          <p:nvPr>
            <p:ph idx="1"/>
          </p:nvPr>
        </p:nvSpPr>
        <p:spPr bwMode="auto">
          <a:xfrm>
            <a:off x="457200" y="1047750"/>
            <a:ext cx="8229600" cy="3962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a:buSzTx/>
              <a:buFont typeface="Arial" panose="020B0604020202020204" pitchFamily="34" charset="0"/>
              <a:buNone/>
            </a:pPr>
            <a:endParaRPr lang="en-US" altLang="en-US" dirty="0">
              <a:latin typeface="Candara" panose="020E0502030303020204" pitchFamily="34" charset="0"/>
              <a:ea typeface="Candara" panose="020E0502030303020204" pitchFamily="34" charset="0"/>
              <a:cs typeface="Candara" panose="020E0502030303020204" pitchFamily="34" charset="0"/>
              <a:sym typeface="Candara" panose="020E0502030303020204" pitchFamily="34" charset="0"/>
            </a:endParaRPr>
          </a:p>
        </p:txBody>
      </p:sp>
      <p:pic>
        <p:nvPicPr>
          <p:cNvPr id="102403" name="Picture 3">
            <a:extLst>
              <a:ext uri="{FF2B5EF4-FFF2-40B4-BE49-F238E27FC236}">
                <a16:creationId xmlns:a16="http://schemas.microsoft.com/office/drawing/2014/main" id="{93BA8A1A-5D04-BB49-9252-9E51FD9A9234}"/>
              </a:ext>
            </a:extLst>
          </p:cNvPr>
          <p:cNvPicPr>
            <a:picLocks noChangeAspect="1"/>
          </p:cNvPicPr>
          <p:nvPr/>
        </p:nvPicPr>
        <p:blipFill>
          <a:blip r:embed="rId2">
            <a:extLst>
              <a:ext uri="{28A0092B-C50C-407E-A947-70E740481C1C}">
                <a14:useLocalDpi xmlns:a14="http://schemas.microsoft.com/office/drawing/2010/main" val="0"/>
              </a:ext>
            </a:extLst>
          </a:blip>
          <a:srcRect b="7376"/>
          <a:stretch>
            <a:fillRect/>
          </a:stretch>
        </p:blipFill>
        <p:spPr bwMode="auto">
          <a:xfrm>
            <a:off x="1485900" y="1759404"/>
            <a:ext cx="5943600" cy="3257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1">
            <a:extLst>
              <a:ext uri="{FF2B5EF4-FFF2-40B4-BE49-F238E27FC236}">
                <a16:creationId xmlns:a16="http://schemas.microsoft.com/office/drawing/2014/main" id="{7D4254CB-06BD-C94A-A10B-9872232E1404}"/>
              </a:ext>
            </a:extLst>
          </p:cNvPr>
          <p:cNvSpPr>
            <a:spLocks noGrp="1"/>
          </p:cNvSpPr>
          <p:nvPr>
            <p:ph type="title"/>
          </p:nvPr>
        </p:nvSpPr>
        <p:spPr>
          <a:xfrm>
            <a:off x="1552575" y="133350"/>
            <a:ext cx="6115050" cy="742950"/>
          </a:xfrm>
        </p:spPr>
        <p:txBody>
          <a:bodyPr/>
          <a:lstStyle/>
          <a:p>
            <a:pPr defTabSz="739775" eaLnBrk="1"/>
            <a:r>
              <a:rPr lang="en-US" altLang="en-US" sz="6000" b="1" u="sng" dirty="0">
                <a:latin typeface="Optima" panose="02000503060000020004" pitchFamily="2" charset="0"/>
                <a:sym typeface="Candara" panose="020E0502030303020204" pitchFamily="34" charset="0"/>
              </a:rPr>
              <a:t>THE FED MODEL</a:t>
            </a:r>
            <a:endParaRPr lang="en-US" altLang="en-US" sz="6000" b="1" dirty="0">
              <a:latin typeface="Optima" panose="02000503060000020004" pitchFamily="2" charset="0"/>
            </a:endParaRPr>
          </a:p>
        </p:txBody>
      </p:sp>
      <p:sp>
        <p:nvSpPr>
          <p:cNvPr id="112642" name="Rectangle 2">
            <a:extLst>
              <a:ext uri="{FF2B5EF4-FFF2-40B4-BE49-F238E27FC236}">
                <a16:creationId xmlns:a16="http://schemas.microsoft.com/office/drawing/2014/main" id="{B4138FE4-7B53-B94F-9D86-9A2A6476314F}"/>
              </a:ext>
            </a:extLst>
          </p:cNvPr>
          <p:cNvSpPr>
            <a:spLocks noGrp="1" noChangeArrowheads="1"/>
          </p:cNvSpPr>
          <p:nvPr>
            <p:ph idx="1"/>
          </p:nvPr>
        </p:nvSpPr>
        <p:spPr bwMode="auto">
          <a:xfrm>
            <a:off x="381000" y="1657350"/>
            <a:ext cx="8534400" cy="3962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ctr" eaLnBrk="1">
              <a:buSzTx/>
              <a:buFont typeface="Arial" panose="020B0604020202020204" pitchFamily="34" charset="0"/>
              <a:buNone/>
            </a:pPr>
            <a:r>
              <a:rPr lang="en-US" altLang="en-US" sz="2000" dirty="0">
                <a:latin typeface="Optima" panose="02000503060000020004"/>
              </a:rPr>
              <a:t>$390.00</a:t>
            </a:r>
            <a:endParaRPr lang="en-US" altLang="en-US" sz="2400" dirty="0">
              <a:latin typeface="Optima" panose="02000503060000020004"/>
            </a:endParaRPr>
          </a:p>
          <a:p>
            <a:pPr marL="0" indent="0" algn="ctr" eaLnBrk="1">
              <a:buSzTx/>
              <a:buFont typeface="Arial" panose="020B0604020202020204" pitchFamily="34" charset="0"/>
              <a:buNone/>
            </a:pPr>
            <a:r>
              <a:rPr lang="en-US" altLang="en-US" sz="2000" dirty="0">
                <a:latin typeface="Optima" panose="02000503060000020004"/>
              </a:rPr>
              <a:t>Forward Earnings for the S&amp;P 500</a:t>
            </a:r>
            <a:endParaRPr lang="en-US" altLang="en-US" sz="2400" dirty="0">
              <a:latin typeface="Optima" panose="02000503060000020004"/>
            </a:endParaRPr>
          </a:p>
          <a:p>
            <a:pPr marL="0" indent="0" algn="ctr" eaLnBrk="1">
              <a:buSzTx/>
              <a:buFont typeface="Arial" panose="020B0604020202020204" pitchFamily="34" charset="0"/>
              <a:buNone/>
            </a:pPr>
            <a:r>
              <a:rPr lang="en-US" altLang="en-US" sz="2000" dirty="0">
                <a:latin typeface="Optima" panose="02000503060000020004"/>
              </a:rPr>
              <a:t>	--------------------------------------------- = </a:t>
            </a:r>
            <a:endParaRPr lang="en-US" altLang="en-US" sz="2400" dirty="0">
              <a:latin typeface="Optima" panose="02000503060000020004"/>
            </a:endParaRPr>
          </a:p>
          <a:p>
            <a:pPr marL="0" indent="0" algn="ctr" eaLnBrk="1">
              <a:buSzTx/>
              <a:buFont typeface="Arial" panose="020B0604020202020204" pitchFamily="34" charset="0"/>
              <a:buNone/>
            </a:pPr>
            <a:r>
              <a:rPr lang="en-US" altLang="en-US" sz="2000" dirty="0">
                <a:latin typeface="Optima" panose="02000503060000020004"/>
              </a:rPr>
              <a:t>Price of the S&amp;P 500 </a:t>
            </a:r>
          </a:p>
          <a:p>
            <a:pPr marL="0" indent="0" algn="ctr" eaLnBrk="1">
              <a:buSzTx/>
              <a:buFont typeface="Arial" panose="020B0604020202020204" pitchFamily="34" charset="0"/>
              <a:buNone/>
            </a:pPr>
            <a:r>
              <a:rPr lang="en-US" altLang="en-US" sz="2000" dirty="0">
                <a:latin typeface="Optima" panose="02000503060000020004"/>
              </a:rPr>
              <a:t>7,711</a:t>
            </a:r>
            <a:endParaRPr lang="en-US" altLang="en-US" sz="2400" dirty="0">
              <a:latin typeface="Optima" panose="02000503060000020004"/>
            </a:endParaRPr>
          </a:p>
          <a:p>
            <a:pPr marL="0" indent="0" algn="ctr" eaLnBrk="1">
              <a:buSzTx/>
              <a:buFont typeface="Arial" panose="020B0604020202020204" pitchFamily="34" charset="0"/>
              <a:buNone/>
            </a:pPr>
            <a:r>
              <a:rPr lang="en-US" altLang="en-US" sz="1800" dirty="0">
                <a:latin typeface="Optima" panose="02000503060000020004"/>
              </a:rPr>
              <a:t>According to this measure, with the 10-year Treasury yielding </a:t>
            </a:r>
          </a:p>
          <a:p>
            <a:pPr marL="0" indent="0" algn="ctr" eaLnBrk="1">
              <a:buSzTx/>
              <a:buFont typeface="Arial" panose="020B0604020202020204" pitchFamily="34" charset="0"/>
              <a:buNone/>
            </a:pPr>
            <a:r>
              <a:rPr lang="en-US" altLang="en-US" sz="1800" dirty="0">
                <a:latin typeface="Optima" panose="02000503060000020004"/>
              </a:rPr>
              <a:t>about 4.8% and stocks have an earnings yield of ~5.1% </a:t>
            </a:r>
          </a:p>
          <a:p>
            <a:pPr marL="0" indent="0" eaLnBrk="1">
              <a:buSzTx/>
              <a:buNone/>
            </a:pPr>
            <a:r>
              <a:rPr lang="en-US" altLang="en-US" sz="1800" dirty="0">
                <a:latin typeface="Optima" panose="02000503060000020004"/>
              </a:rPr>
              <a:t>                     On a risk/return basis, stocks appear a bit more attractive than </a:t>
            </a:r>
          </a:p>
          <a:p>
            <a:pPr marL="0" indent="0" eaLnBrk="1">
              <a:buSzTx/>
              <a:buNone/>
            </a:pPr>
            <a:r>
              <a:rPr lang="en-US" altLang="en-US" sz="1800" dirty="0">
                <a:latin typeface="Optima" panose="02000503060000020004"/>
              </a:rPr>
              <a:t>		              bonds are equally attractive </a:t>
            </a:r>
          </a:p>
          <a:p>
            <a:pPr marL="0" indent="0" eaLnBrk="1">
              <a:buSzTx/>
              <a:buNone/>
            </a:pPr>
            <a:r>
              <a:rPr lang="en-US" altLang="en-US" sz="1800" dirty="0">
                <a:latin typeface="Optima" panose="02000503060000020004"/>
              </a:rPr>
              <a:t>		             </a:t>
            </a:r>
            <a:endParaRPr lang="en-US" altLang="en-US" sz="2400" dirty="0">
              <a:latin typeface="Optima" panose="02000503060000020004"/>
            </a:endParaRPr>
          </a:p>
          <a:p>
            <a:pPr marL="0" indent="0" eaLnBrk="1">
              <a:buSzTx/>
              <a:buNone/>
            </a:pPr>
            <a:r>
              <a:rPr lang="en-US" altLang="en-US" sz="1000" dirty="0">
                <a:latin typeface="Optima" panose="02000503060000020004"/>
                <a:ea typeface="Tahoma Bold" charset="0"/>
                <a:cs typeface="Tahoma Bold" charset="0"/>
                <a:sym typeface="Tahoma Bold" charset="0"/>
              </a:rPr>
              <a:t>					       		November2025</a:t>
            </a:r>
            <a:endParaRPr lang="en-US" altLang="en-US" sz="2400" dirty="0">
              <a:latin typeface="Optima" panose="02000503060000020004"/>
            </a:endParaRPr>
          </a:p>
        </p:txBody>
      </p:sp>
    </p:spTree>
    <p:extLst>
      <p:ext uri="{BB962C8B-B14F-4D97-AF65-F5344CB8AC3E}">
        <p14:creationId xmlns:p14="http://schemas.microsoft.com/office/powerpoint/2010/main" val="1051964267"/>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11834C0-2536-5A45-B95A-336C2C768E5D}"/>
              </a:ext>
            </a:extLst>
          </p:cNvPr>
          <p:cNvSpPr>
            <a:spLocks noGrp="1"/>
          </p:cNvSpPr>
          <p:nvPr>
            <p:ph idx="1"/>
          </p:nvPr>
        </p:nvSpPr>
        <p:spPr>
          <a:xfrm>
            <a:off x="657225" y="1728788"/>
            <a:ext cx="7886700" cy="3262312"/>
          </a:xfrm>
        </p:spPr>
        <p:txBody>
          <a:bodyPr/>
          <a:lstStyle/>
          <a:p>
            <a:r>
              <a:rPr lang="en-US" dirty="0"/>
              <a:t> Simpler Supply Chains</a:t>
            </a:r>
          </a:p>
          <a:p>
            <a:r>
              <a:rPr lang="en-US" dirty="0"/>
              <a:t> On-Shoring (US, CA and MX)</a:t>
            </a:r>
          </a:p>
          <a:p>
            <a:r>
              <a:rPr lang="en-US" dirty="0"/>
              <a:t>-BUT, not necessarily more jobs</a:t>
            </a:r>
          </a:p>
          <a:p>
            <a:r>
              <a:rPr lang="en-US" dirty="0"/>
              <a:t> Higher Inventory Levels</a:t>
            </a:r>
          </a:p>
          <a:p>
            <a:r>
              <a:rPr lang="en-US" dirty="0"/>
              <a:t> Costs AND RESILIENCE</a:t>
            </a:r>
          </a:p>
          <a:p>
            <a:r>
              <a:rPr lang="en-US" dirty="0"/>
              <a:t> Succession Plans</a:t>
            </a:r>
          </a:p>
          <a:p>
            <a:endParaRPr lang="en-US" dirty="0"/>
          </a:p>
          <a:p>
            <a:endParaRPr lang="en-US" dirty="0"/>
          </a:p>
          <a:p>
            <a:endParaRPr lang="en-US" dirty="0"/>
          </a:p>
          <a:p>
            <a:pPr marL="0" indent="0">
              <a:buNone/>
            </a:pPr>
            <a:endParaRPr lang="en-US" dirty="0"/>
          </a:p>
        </p:txBody>
      </p:sp>
      <p:sp>
        <p:nvSpPr>
          <p:cNvPr id="3" name="Title 2">
            <a:extLst>
              <a:ext uri="{FF2B5EF4-FFF2-40B4-BE49-F238E27FC236}">
                <a16:creationId xmlns:a16="http://schemas.microsoft.com/office/drawing/2014/main" id="{491C6A3E-06D0-16A1-20DF-FD33487B4BD1}"/>
              </a:ext>
            </a:extLst>
          </p:cNvPr>
          <p:cNvSpPr>
            <a:spLocks noGrp="1"/>
          </p:cNvSpPr>
          <p:nvPr>
            <p:ph type="title"/>
          </p:nvPr>
        </p:nvSpPr>
        <p:spPr/>
        <p:txBody>
          <a:bodyPr/>
          <a:lstStyle/>
          <a:p>
            <a:r>
              <a:rPr lang="en-US" sz="6600" b="1" u="sng" dirty="0">
                <a:latin typeface="Optima" panose="02000503060000020004" pitchFamily="2" charset="0"/>
              </a:rPr>
              <a:t>PANDEMIC EFFECTS</a:t>
            </a:r>
          </a:p>
        </p:txBody>
      </p:sp>
    </p:spTree>
    <p:extLst>
      <p:ext uri="{BB962C8B-B14F-4D97-AF65-F5344CB8AC3E}">
        <p14:creationId xmlns:p14="http://schemas.microsoft.com/office/powerpoint/2010/main" val="3694486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55475-511F-134B-85EC-AA0B15493DBE}"/>
              </a:ext>
            </a:extLst>
          </p:cNvPr>
          <p:cNvSpPr>
            <a:spLocks noGrp="1"/>
          </p:cNvSpPr>
          <p:nvPr>
            <p:ph type="title"/>
          </p:nvPr>
        </p:nvSpPr>
        <p:spPr/>
        <p:txBody>
          <a:bodyPr/>
          <a:lstStyle/>
          <a:p>
            <a:r>
              <a:rPr lang="en-US" sz="5400" u="sng" dirty="0">
                <a:latin typeface="Optima" panose="02000503060000020004" pitchFamily="2" charset="0"/>
                <a:cs typeface="Calibri" panose="020F0502020204030204" pitchFamily="34" charset="0"/>
              </a:rPr>
              <a:t>BORDERLINE CRAZY</a:t>
            </a:r>
          </a:p>
        </p:txBody>
      </p:sp>
      <p:sp>
        <p:nvSpPr>
          <p:cNvPr id="3" name="Content Placeholder 2">
            <a:extLst>
              <a:ext uri="{FF2B5EF4-FFF2-40B4-BE49-F238E27FC236}">
                <a16:creationId xmlns:a16="http://schemas.microsoft.com/office/drawing/2014/main" id="{2BF464C6-5D1C-B446-897C-19004553364F}"/>
              </a:ext>
            </a:extLst>
          </p:cNvPr>
          <p:cNvSpPr>
            <a:spLocks noGrp="1"/>
          </p:cNvSpPr>
          <p:nvPr>
            <p:ph idx="1"/>
          </p:nvPr>
        </p:nvSpPr>
        <p:spPr>
          <a:xfrm>
            <a:off x="353786" y="1347788"/>
            <a:ext cx="8436428" cy="3795712"/>
          </a:xfrm>
        </p:spPr>
        <p:txBody>
          <a:bodyPr/>
          <a:lstStyle/>
          <a:p>
            <a:pPr marL="0" indent="0" algn="ctr">
              <a:buNone/>
            </a:pPr>
            <a:endParaRPr lang="en-US" sz="2400" dirty="0"/>
          </a:p>
          <a:p>
            <a:pPr marL="0" indent="0" algn="ctr">
              <a:buNone/>
            </a:pPr>
            <a:endParaRPr lang="en-US" sz="2400" dirty="0"/>
          </a:p>
          <a:p>
            <a:pPr marL="0" indent="0">
              <a:buNone/>
            </a:pPr>
            <a:r>
              <a:rPr lang="en-US" sz="3600" dirty="0"/>
              <a:t>“The Whole Concept Of The Balance Of Trade Is Absurd”</a:t>
            </a:r>
          </a:p>
          <a:p>
            <a:pPr marL="0" indent="0">
              <a:buNone/>
            </a:pPr>
            <a:endParaRPr lang="en-US" sz="3600" dirty="0"/>
          </a:p>
          <a:p>
            <a:pPr marL="0" indent="0" algn="ctr">
              <a:buNone/>
            </a:pPr>
            <a:r>
              <a:rPr lang="en-US" sz="3600" dirty="0"/>
              <a:t>-Adam Smith, The </a:t>
            </a:r>
            <a:r>
              <a:rPr lang="en-US" sz="3600" b="1" dirty="0"/>
              <a:t>Father</a:t>
            </a:r>
            <a:r>
              <a:rPr lang="en-US" sz="3600" dirty="0"/>
              <a:t> Of Economics</a:t>
            </a:r>
          </a:p>
        </p:txBody>
      </p:sp>
    </p:spTree>
    <p:extLst>
      <p:ext uri="{BB962C8B-B14F-4D97-AF65-F5344CB8AC3E}">
        <p14:creationId xmlns:p14="http://schemas.microsoft.com/office/powerpoint/2010/main" val="28206099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8BCBD-AB94-5B0B-C7F0-260D5545E912}"/>
              </a:ext>
            </a:extLst>
          </p:cNvPr>
          <p:cNvSpPr>
            <a:spLocks noGrp="1"/>
          </p:cNvSpPr>
          <p:nvPr>
            <p:ph type="title"/>
          </p:nvPr>
        </p:nvSpPr>
        <p:spPr/>
        <p:txBody>
          <a:bodyPr/>
          <a:lstStyle/>
          <a:p>
            <a:r>
              <a:rPr lang="en-US" sz="6600" b="1" u="sng" dirty="0">
                <a:latin typeface="Optima" panose="02000503060000020004" pitchFamily="2" charset="0"/>
              </a:rPr>
              <a:t>TARIFFS</a:t>
            </a:r>
          </a:p>
        </p:txBody>
      </p:sp>
      <p:sp>
        <p:nvSpPr>
          <p:cNvPr id="3" name="Content Placeholder 2">
            <a:extLst>
              <a:ext uri="{FF2B5EF4-FFF2-40B4-BE49-F238E27FC236}">
                <a16:creationId xmlns:a16="http://schemas.microsoft.com/office/drawing/2014/main" id="{2CC4C32F-12B6-6957-E540-7E0736D09E83}"/>
              </a:ext>
            </a:extLst>
          </p:cNvPr>
          <p:cNvSpPr>
            <a:spLocks noGrp="1"/>
          </p:cNvSpPr>
          <p:nvPr>
            <p:ph idx="1"/>
          </p:nvPr>
        </p:nvSpPr>
        <p:spPr>
          <a:xfrm>
            <a:off x="628650" y="1742643"/>
            <a:ext cx="7886700" cy="3262312"/>
          </a:xfrm>
        </p:spPr>
        <p:txBody>
          <a:bodyPr/>
          <a:lstStyle/>
          <a:p>
            <a:pPr marL="0" indent="0" algn="ctr">
              <a:buNone/>
            </a:pPr>
            <a:r>
              <a:rPr lang="en-US" dirty="0"/>
              <a:t>“Tariffs Are Prosperity Killers.”</a:t>
            </a:r>
          </a:p>
          <a:p>
            <a:pPr marL="0" indent="0" algn="ctr">
              <a:buNone/>
            </a:pPr>
            <a:r>
              <a:rPr lang="en-US" dirty="0"/>
              <a:t>-Larry Kudlow, President Trump’s Economic Advisor</a:t>
            </a:r>
          </a:p>
          <a:p>
            <a:pPr algn="ctr"/>
            <a:endParaRPr lang="en-US" dirty="0"/>
          </a:p>
          <a:p>
            <a:pPr marL="0" indent="0" algn="ctr">
              <a:buNone/>
            </a:pPr>
            <a:r>
              <a:rPr lang="en-US" dirty="0"/>
              <a:t>“The Tariffs are Insane”-</a:t>
            </a:r>
          </a:p>
          <a:p>
            <a:pPr marL="0" indent="0" algn="ctr">
              <a:buNone/>
            </a:pPr>
            <a:r>
              <a:rPr lang="en-US" dirty="0"/>
              <a:t>-Alan Greenspan, Former Fed Chief</a:t>
            </a:r>
          </a:p>
          <a:p>
            <a:endParaRPr lang="en-US" dirty="0"/>
          </a:p>
        </p:txBody>
      </p:sp>
    </p:spTree>
    <p:extLst>
      <p:ext uri="{BB962C8B-B14F-4D97-AF65-F5344CB8AC3E}">
        <p14:creationId xmlns:p14="http://schemas.microsoft.com/office/powerpoint/2010/main" val="41988269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5F17E-7151-D718-5650-67827D61BE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F61641-548F-C11C-D91B-06E49185C9D8}"/>
              </a:ext>
            </a:extLst>
          </p:cNvPr>
          <p:cNvSpPr>
            <a:spLocks noGrp="1"/>
          </p:cNvSpPr>
          <p:nvPr>
            <p:ph type="title"/>
          </p:nvPr>
        </p:nvSpPr>
        <p:spPr>
          <a:xfrm>
            <a:off x="0" y="133350"/>
            <a:ext cx="9067800" cy="1374775"/>
          </a:xfrm>
        </p:spPr>
        <p:txBody>
          <a:bodyPr/>
          <a:lstStyle/>
          <a:p>
            <a:r>
              <a:rPr lang="en-US" sz="6600" b="1" u="sng" dirty="0">
                <a:latin typeface="Optima" panose="02000503060000020004" pitchFamily="2" charset="0"/>
              </a:rPr>
              <a:t>WHO PAYS?</a:t>
            </a:r>
          </a:p>
        </p:txBody>
      </p:sp>
      <p:sp>
        <p:nvSpPr>
          <p:cNvPr id="3" name="Content Placeholder 2">
            <a:extLst>
              <a:ext uri="{FF2B5EF4-FFF2-40B4-BE49-F238E27FC236}">
                <a16:creationId xmlns:a16="http://schemas.microsoft.com/office/drawing/2014/main" id="{B2BF87B0-BE7E-9D8B-DD62-4DEBC9BDED8E}"/>
              </a:ext>
            </a:extLst>
          </p:cNvPr>
          <p:cNvSpPr>
            <a:spLocks noGrp="1"/>
          </p:cNvSpPr>
          <p:nvPr>
            <p:ph idx="1"/>
          </p:nvPr>
        </p:nvSpPr>
        <p:spPr>
          <a:xfrm>
            <a:off x="914400" y="1352550"/>
            <a:ext cx="7886700" cy="3262312"/>
          </a:xfrm>
        </p:spPr>
        <p:txBody>
          <a:bodyPr/>
          <a:lstStyle/>
          <a:p>
            <a:endParaRPr lang="en-US" sz="3600" dirty="0"/>
          </a:p>
          <a:p>
            <a:r>
              <a:rPr lang="en-US" sz="6000" dirty="0">
                <a:latin typeface="Optima" panose="02000503060000020004" pitchFamily="2" charset="0"/>
              </a:rPr>
              <a:t>Tariffs are paid for by the American consumer.</a:t>
            </a:r>
          </a:p>
          <a:p>
            <a:endParaRPr lang="en-US" sz="3600" dirty="0"/>
          </a:p>
        </p:txBody>
      </p:sp>
    </p:spTree>
    <p:extLst>
      <p:ext uri="{BB962C8B-B14F-4D97-AF65-F5344CB8AC3E}">
        <p14:creationId xmlns:p14="http://schemas.microsoft.com/office/powerpoint/2010/main" val="40036810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93B90-5020-0446-9C7E-804F0E3D2F36}"/>
              </a:ext>
            </a:extLst>
          </p:cNvPr>
          <p:cNvSpPr>
            <a:spLocks noGrp="1"/>
          </p:cNvSpPr>
          <p:nvPr>
            <p:ph type="title"/>
          </p:nvPr>
        </p:nvSpPr>
        <p:spPr/>
        <p:txBody>
          <a:bodyPr/>
          <a:lstStyle/>
          <a:p>
            <a:r>
              <a:rPr lang="en-US" sz="6000" b="1" dirty="0"/>
              <a:t>  </a:t>
            </a:r>
            <a:r>
              <a:rPr lang="en-US" sz="6600" b="1" u="sng" dirty="0">
                <a:latin typeface="Optima" panose="02000503060000020004" pitchFamily="2" charset="0"/>
              </a:rPr>
              <a:t>DEMOGRAPHICS</a:t>
            </a:r>
          </a:p>
        </p:txBody>
      </p:sp>
      <p:sp>
        <p:nvSpPr>
          <p:cNvPr id="3" name="Content Placeholder 2">
            <a:extLst>
              <a:ext uri="{FF2B5EF4-FFF2-40B4-BE49-F238E27FC236}">
                <a16:creationId xmlns:a16="http://schemas.microsoft.com/office/drawing/2014/main" id="{0F0F2894-A0BD-0948-8183-A5D5C9851EA5}"/>
              </a:ext>
            </a:extLst>
          </p:cNvPr>
          <p:cNvSpPr>
            <a:spLocks noGrp="1"/>
          </p:cNvSpPr>
          <p:nvPr>
            <p:ph idx="1"/>
          </p:nvPr>
        </p:nvSpPr>
        <p:spPr>
          <a:xfrm>
            <a:off x="990600" y="1352550"/>
            <a:ext cx="7886700" cy="3262312"/>
          </a:xfrm>
        </p:spPr>
        <p:txBody>
          <a:bodyPr/>
          <a:lstStyle/>
          <a:p>
            <a:endParaRPr lang="en-US" dirty="0"/>
          </a:p>
          <a:p>
            <a:r>
              <a:rPr lang="en-US" sz="4400" dirty="0"/>
              <a:t>Without immigration the U.S. population of working age people shrinks.</a:t>
            </a:r>
          </a:p>
          <a:p>
            <a:r>
              <a:rPr lang="en-US" sz="4400" dirty="0"/>
              <a:t>(See Japan, Italy, etc.)</a:t>
            </a:r>
          </a:p>
        </p:txBody>
      </p:sp>
    </p:spTree>
    <p:extLst>
      <p:ext uri="{BB962C8B-B14F-4D97-AF65-F5344CB8AC3E}">
        <p14:creationId xmlns:p14="http://schemas.microsoft.com/office/powerpoint/2010/main" val="22890702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6977" name="Rectangle 1">
            <a:extLst>
              <a:ext uri="{FF2B5EF4-FFF2-40B4-BE49-F238E27FC236}">
                <a16:creationId xmlns:a16="http://schemas.microsoft.com/office/drawing/2014/main" id="{C08CE7C3-ACAA-F042-9B28-67914A24F7F7}"/>
              </a:ext>
            </a:extLst>
          </p:cNvPr>
          <p:cNvSpPr>
            <a:spLocks noGrp="1"/>
          </p:cNvSpPr>
          <p:nvPr>
            <p:ph type="title"/>
          </p:nvPr>
        </p:nvSpPr>
        <p:spPr>
          <a:xfrm>
            <a:off x="457200" y="361950"/>
            <a:ext cx="8229600" cy="762000"/>
          </a:xfrm>
        </p:spPr>
        <p:txBody>
          <a:bodyPr/>
          <a:lstStyle/>
          <a:p>
            <a:pPr eaLnBrk="1"/>
            <a:r>
              <a:rPr lang="en-US" altLang="en-US" sz="6600" b="1" u="sng" dirty="0">
                <a:latin typeface="Optima" panose="02000503060000020004" pitchFamily="2" charset="0"/>
              </a:rPr>
              <a:t>UNDER-INVESTED</a:t>
            </a:r>
            <a:endParaRPr lang="en-US" altLang="en-US" sz="6600" b="1" dirty="0">
              <a:latin typeface="Optima" panose="02000503060000020004" pitchFamily="2" charset="0"/>
            </a:endParaRPr>
          </a:p>
        </p:txBody>
      </p:sp>
      <p:sp>
        <p:nvSpPr>
          <p:cNvPr id="126978" name="Rectangle 2">
            <a:extLst>
              <a:ext uri="{FF2B5EF4-FFF2-40B4-BE49-F238E27FC236}">
                <a16:creationId xmlns:a16="http://schemas.microsoft.com/office/drawing/2014/main" id="{9A9AC9DE-F453-A345-A1D2-40F84B77176A}"/>
              </a:ext>
            </a:extLst>
          </p:cNvPr>
          <p:cNvSpPr>
            <a:spLocks noGrp="1" noChangeArrowheads="1"/>
          </p:cNvSpPr>
          <p:nvPr>
            <p:ph idx="1"/>
          </p:nvPr>
        </p:nvSpPr>
        <p:spPr bwMode="auto">
          <a:xfrm>
            <a:off x="457200" y="1276350"/>
            <a:ext cx="8229600" cy="3694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219075" indent="-219075" eaLnBrk="1"/>
            <a:endParaRPr lang="en-US" altLang="en-US" sz="3200" dirty="0"/>
          </a:p>
          <a:p>
            <a:pPr marL="219075" indent="-219075" eaLnBrk="1"/>
            <a:r>
              <a:rPr lang="en-US" altLang="en-US" sz="3200" dirty="0"/>
              <a:t>The Average U.S. Investor has about 80% of Their Portfolio in Domestic stocks. </a:t>
            </a:r>
          </a:p>
          <a:p>
            <a:pPr marL="219075" indent="-219075" eaLnBrk="1"/>
            <a:r>
              <a:rPr lang="en-US" altLang="en-US" sz="3200" dirty="0"/>
              <a:t>U. S. Stocks Represent </a:t>
            </a:r>
          </a:p>
          <a:p>
            <a:pPr marL="219075" indent="-219075" eaLnBrk="1">
              <a:buSzTx/>
              <a:buFont typeface="Arial" panose="020B0604020202020204" pitchFamily="34" charset="0"/>
              <a:buNone/>
            </a:pPr>
            <a:r>
              <a:rPr lang="en-US" altLang="en-US" sz="3200" dirty="0"/>
              <a:t>  Less Than Half of the </a:t>
            </a:r>
          </a:p>
          <a:p>
            <a:pPr marL="219075" indent="-219075" eaLnBrk="1">
              <a:buSzTx/>
              <a:buFont typeface="Arial" panose="020B0604020202020204" pitchFamily="34" charset="0"/>
              <a:buNone/>
            </a:pPr>
            <a:r>
              <a:rPr lang="en-US" altLang="en-US" sz="3200" dirty="0"/>
              <a:t>  World Market. </a:t>
            </a:r>
          </a:p>
        </p:txBody>
      </p:sp>
      <p:pic>
        <p:nvPicPr>
          <p:cNvPr id="126979" name="Picture 3">
            <a:extLst>
              <a:ext uri="{FF2B5EF4-FFF2-40B4-BE49-F238E27FC236}">
                <a16:creationId xmlns:a16="http://schemas.microsoft.com/office/drawing/2014/main" id="{786FD220-7F02-1144-85A3-B0B67AA794C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2398713"/>
            <a:ext cx="1498600" cy="2571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A22D3-5A6E-EB14-D75C-77ABC709DCF5}"/>
              </a:ext>
            </a:extLst>
          </p:cNvPr>
          <p:cNvSpPr>
            <a:spLocks noGrp="1"/>
          </p:cNvSpPr>
          <p:nvPr>
            <p:ph type="title"/>
          </p:nvPr>
        </p:nvSpPr>
        <p:spPr/>
        <p:txBody>
          <a:bodyPr/>
          <a:lstStyle/>
          <a:p>
            <a:r>
              <a:rPr lang="en-US" sz="7200" b="1" u="sng" dirty="0">
                <a:latin typeface="Optima" panose="02000503060000020004" pitchFamily="2" charset="0"/>
              </a:rPr>
              <a:t>MISINFORMATION</a:t>
            </a:r>
          </a:p>
        </p:txBody>
      </p:sp>
      <p:sp>
        <p:nvSpPr>
          <p:cNvPr id="3" name="Content Placeholder 2">
            <a:extLst>
              <a:ext uri="{FF2B5EF4-FFF2-40B4-BE49-F238E27FC236}">
                <a16:creationId xmlns:a16="http://schemas.microsoft.com/office/drawing/2014/main" id="{69892B87-95B0-D15B-6A89-5DBC856CDF2E}"/>
              </a:ext>
            </a:extLst>
          </p:cNvPr>
          <p:cNvSpPr>
            <a:spLocks noGrp="1"/>
          </p:cNvSpPr>
          <p:nvPr>
            <p:ph idx="1"/>
          </p:nvPr>
        </p:nvSpPr>
        <p:spPr>
          <a:xfrm>
            <a:off x="657225" y="1200150"/>
            <a:ext cx="7829550" cy="3563937"/>
          </a:xfrm>
        </p:spPr>
        <p:txBody>
          <a:bodyPr/>
          <a:lstStyle/>
          <a:p>
            <a:endParaRPr lang="en-US" dirty="0"/>
          </a:p>
          <a:p>
            <a:r>
              <a:rPr lang="en-US" dirty="0"/>
              <a:t>TV News</a:t>
            </a:r>
          </a:p>
          <a:p>
            <a:r>
              <a:rPr lang="en-US" dirty="0"/>
              <a:t>Internet</a:t>
            </a:r>
          </a:p>
          <a:p>
            <a:r>
              <a:rPr lang="en-US" dirty="0"/>
              <a:t>Print</a:t>
            </a:r>
          </a:p>
          <a:p>
            <a:endParaRPr lang="en-US" dirty="0"/>
          </a:p>
          <a:p>
            <a:r>
              <a:rPr lang="en-US" dirty="0"/>
              <a:t>The best way to build an audience is to skew stories that make people angry and fearful.</a:t>
            </a:r>
          </a:p>
          <a:p>
            <a:endParaRPr lang="en-US" dirty="0"/>
          </a:p>
          <a:p>
            <a:pPr algn="r"/>
            <a:r>
              <a:rPr lang="en-US" dirty="0"/>
              <a:t>I</a:t>
            </a:r>
          </a:p>
          <a:p>
            <a:pPr algn="r"/>
            <a:endParaRPr lang="en-US" dirty="0"/>
          </a:p>
          <a:p>
            <a:pPr algn="r"/>
            <a:endParaRPr lang="en-US" dirty="0"/>
          </a:p>
          <a:p>
            <a:pPr algn="r"/>
            <a:r>
              <a:rPr lang="en-US" dirty="0"/>
              <a:t> </a:t>
            </a:r>
            <a:r>
              <a:rPr lang="en-US" dirty="0" err="1"/>
              <a:t>i</a:t>
            </a:r>
            <a:endParaRPr lang="en-US" dirty="0"/>
          </a:p>
        </p:txBody>
      </p:sp>
    </p:spTree>
    <p:extLst>
      <p:ext uri="{BB962C8B-B14F-4D97-AF65-F5344CB8AC3E}">
        <p14:creationId xmlns:p14="http://schemas.microsoft.com/office/powerpoint/2010/main" val="39442817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C8A8B-74B8-D04B-B102-6C2557C82661}"/>
              </a:ext>
            </a:extLst>
          </p:cNvPr>
          <p:cNvSpPr>
            <a:spLocks noGrp="1"/>
          </p:cNvSpPr>
          <p:nvPr>
            <p:ph type="title"/>
          </p:nvPr>
        </p:nvSpPr>
        <p:spPr/>
        <p:txBody>
          <a:bodyPr/>
          <a:lstStyle/>
          <a:p>
            <a:r>
              <a:rPr lang="en-US" sz="6600" b="1" u="sng" dirty="0">
                <a:latin typeface="Optima" panose="02000503060000020004" pitchFamily="2" charset="0"/>
              </a:rPr>
              <a:t>POLITICS</a:t>
            </a:r>
          </a:p>
        </p:txBody>
      </p:sp>
      <p:sp>
        <p:nvSpPr>
          <p:cNvPr id="3" name="Content Placeholder 2">
            <a:extLst>
              <a:ext uri="{FF2B5EF4-FFF2-40B4-BE49-F238E27FC236}">
                <a16:creationId xmlns:a16="http://schemas.microsoft.com/office/drawing/2014/main" id="{C03A62CB-F9B2-A54B-8A5D-AFDBF7366ADD}"/>
              </a:ext>
            </a:extLst>
          </p:cNvPr>
          <p:cNvSpPr>
            <a:spLocks noGrp="1"/>
          </p:cNvSpPr>
          <p:nvPr>
            <p:ph idx="1"/>
          </p:nvPr>
        </p:nvSpPr>
        <p:spPr>
          <a:xfrm>
            <a:off x="628650" y="1714500"/>
            <a:ext cx="7886700" cy="3262312"/>
          </a:xfrm>
        </p:spPr>
        <p:txBody>
          <a:bodyPr/>
          <a:lstStyle/>
          <a:p>
            <a:pPr marL="0" indent="0">
              <a:buNone/>
            </a:pPr>
            <a:r>
              <a:rPr lang="en-US" sz="4800" dirty="0"/>
              <a:t>Don’t Let Personal Politics Influence Your Investment Decisions.</a:t>
            </a:r>
          </a:p>
        </p:txBody>
      </p:sp>
    </p:spTree>
    <p:extLst>
      <p:ext uri="{BB962C8B-B14F-4D97-AF65-F5344CB8AC3E}">
        <p14:creationId xmlns:p14="http://schemas.microsoft.com/office/powerpoint/2010/main" val="10460632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6D335-FB32-D994-126C-42BD768B0F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3A4E32-1571-6F09-5413-16EB19E67185}"/>
              </a:ext>
            </a:extLst>
          </p:cNvPr>
          <p:cNvSpPr>
            <a:spLocks noGrp="1"/>
          </p:cNvSpPr>
          <p:nvPr>
            <p:ph type="title"/>
          </p:nvPr>
        </p:nvSpPr>
        <p:spPr/>
        <p:txBody>
          <a:bodyPr/>
          <a:lstStyle/>
          <a:p>
            <a:r>
              <a:rPr lang="en-US" sz="5400" b="1" u="sng" dirty="0">
                <a:latin typeface="Optima" panose="02000503060000020004" pitchFamily="2" charset="0"/>
              </a:rPr>
              <a:t>LAST 50 YEAR RETURNS </a:t>
            </a:r>
            <a:br>
              <a:rPr lang="en-US" sz="5400" b="1" u="sng" dirty="0">
                <a:latin typeface="Optima" panose="02000503060000020004" pitchFamily="2" charset="0"/>
              </a:rPr>
            </a:br>
            <a:r>
              <a:rPr lang="en-US" sz="4800" b="1" dirty="0">
                <a:latin typeface="Optima" panose="02000503060000020004" pitchFamily="2" charset="0"/>
              </a:rPr>
              <a:t>(S&amp;P 500)</a:t>
            </a:r>
          </a:p>
        </p:txBody>
      </p:sp>
      <p:sp>
        <p:nvSpPr>
          <p:cNvPr id="4" name="TextBox 3">
            <a:extLst>
              <a:ext uri="{FF2B5EF4-FFF2-40B4-BE49-F238E27FC236}">
                <a16:creationId xmlns:a16="http://schemas.microsoft.com/office/drawing/2014/main" id="{858D02E2-A400-9AD6-7972-AD5249D03ED4}"/>
              </a:ext>
            </a:extLst>
          </p:cNvPr>
          <p:cNvSpPr txBox="1"/>
          <p:nvPr/>
        </p:nvSpPr>
        <p:spPr>
          <a:xfrm>
            <a:off x="228600" y="1623120"/>
            <a:ext cx="8686800" cy="3539430"/>
          </a:xfrm>
          <a:prstGeom prst="rect">
            <a:avLst/>
          </a:prstGeom>
          <a:noFill/>
        </p:spPr>
        <p:txBody>
          <a:bodyPr wrap="square" rtlCol="0">
            <a:spAutoFit/>
          </a:bodyPr>
          <a:lstStyle/>
          <a:p>
            <a:pPr marL="2114550" lvl="4" indent="-285750">
              <a:buFont typeface="Arial" panose="020B0604020202020204" pitchFamily="34" charset="0"/>
              <a:buChar char="•"/>
            </a:pPr>
            <a:r>
              <a:rPr lang="en-US" sz="2800" dirty="0">
                <a:solidFill>
                  <a:srgbClr val="0070C0"/>
                </a:solidFill>
              </a:rPr>
              <a:t>Bill Clinton 		</a:t>
            </a:r>
            <a:r>
              <a:rPr lang="en-US" sz="2800" dirty="0"/>
              <a:t>+15.2%</a:t>
            </a:r>
          </a:p>
          <a:p>
            <a:pPr marL="2114550" lvl="4" indent="-285750">
              <a:buFont typeface="Arial" panose="020B0604020202020204" pitchFamily="34" charset="0"/>
              <a:buChar char="•"/>
            </a:pPr>
            <a:r>
              <a:rPr lang="en-US" sz="2800" dirty="0">
                <a:solidFill>
                  <a:srgbClr val="FF0000"/>
                </a:solidFill>
              </a:rPr>
              <a:t>Donald Trump</a:t>
            </a:r>
            <a:r>
              <a:rPr lang="en-US" sz="2800" dirty="0"/>
              <a:t>		+14.1%</a:t>
            </a:r>
          </a:p>
          <a:p>
            <a:pPr marL="2114550" lvl="4" indent="-285750">
              <a:buFont typeface="Arial" panose="020B0604020202020204" pitchFamily="34" charset="0"/>
              <a:buChar char="•"/>
            </a:pPr>
            <a:r>
              <a:rPr lang="en-US" sz="2800" dirty="0">
                <a:solidFill>
                  <a:srgbClr val="0070C0"/>
                </a:solidFill>
              </a:rPr>
              <a:t>Barack Obama	 	</a:t>
            </a:r>
            <a:r>
              <a:rPr lang="en-US" sz="2800" dirty="0"/>
              <a:t>+13.8%</a:t>
            </a:r>
          </a:p>
          <a:p>
            <a:pPr marL="2114550" lvl="4" indent="-285750">
              <a:buFont typeface="Arial" panose="020B0604020202020204" pitchFamily="34" charset="0"/>
              <a:buChar char="•"/>
            </a:pPr>
            <a:r>
              <a:rPr lang="en-US" sz="2800" dirty="0">
                <a:solidFill>
                  <a:srgbClr val="0070C0"/>
                </a:solidFill>
              </a:rPr>
              <a:t>Joe Biden			</a:t>
            </a:r>
            <a:r>
              <a:rPr lang="en-US" sz="2800" dirty="0">
                <a:solidFill>
                  <a:schemeClr val="tx1"/>
                </a:solidFill>
              </a:rPr>
              <a:t>+11.1%</a:t>
            </a:r>
          </a:p>
          <a:p>
            <a:pPr marL="2114550" lvl="4" indent="-285750">
              <a:buFont typeface="Arial" panose="020B0604020202020204" pitchFamily="34" charset="0"/>
              <a:buChar char="•"/>
            </a:pPr>
            <a:r>
              <a:rPr lang="en-US" sz="2800" dirty="0">
                <a:solidFill>
                  <a:srgbClr val="FF0000"/>
                </a:solidFill>
              </a:rPr>
              <a:t>George H.W. Bush 	</a:t>
            </a:r>
            <a:r>
              <a:rPr lang="en-US" sz="2800" dirty="0"/>
              <a:t>+10.9%</a:t>
            </a:r>
          </a:p>
          <a:p>
            <a:pPr marL="2114550" lvl="4" indent="-285750">
              <a:buFont typeface="Arial" panose="020B0604020202020204" pitchFamily="34" charset="0"/>
              <a:buChar char="•"/>
            </a:pPr>
            <a:r>
              <a:rPr lang="en-US" sz="2800" dirty="0">
                <a:solidFill>
                  <a:srgbClr val="FF0000"/>
                </a:solidFill>
              </a:rPr>
              <a:t>Ronald Reagan 		</a:t>
            </a:r>
            <a:r>
              <a:rPr lang="en-US" sz="2800" dirty="0"/>
              <a:t>+10.2%</a:t>
            </a:r>
          </a:p>
          <a:p>
            <a:pPr marL="2114550" lvl="4" indent="-285750">
              <a:buFont typeface="Arial" panose="020B0604020202020204" pitchFamily="34" charset="0"/>
              <a:buChar char="•"/>
            </a:pPr>
            <a:r>
              <a:rPr lang="en-US" sz="2800" dirty="0">
                <a:solidFill>
                  <a:srgbClr val="0070C0"/>
                </a:solidFill>
              </a:rPr>
              <a:t>Jimmy Carter 		</a:t>
            </a:r>
            <a:r>
              <a:rPr lang="en-US" sz="2800" dirty="0"/>
              <a:t>+  6.3%</a:t>
            </a:r>
          </a:p>
          <a:p>
            <a:pPr marL="2114550" lvl="4" indent="-285750">
              <a:buFont typeface="Arial" panose="020B0604020202020204" pitchFamily="34" charset="0"/>
              <a:buChar char="•"/>
            </a:pPr>
            <a:r>
              <a:rPr lang="en-US" sz="2800" dirty="0">
                <a:solidFill>
                  <a:srgbClr val="FF0000"/>
                </a:solidFill>
              </a:rPr>
              <a:t>George W. Bush 		</a:t>
            </a:r>
            <a:r>
              <a:rPr lang="en-US" sz="2800" dirty="0"/>
              <a:t>-   6.2%</a:t>
            </a:r>
          </a:p>
        </p:txBody>
      </p:sp>
    </p:spTree>
    <p:extLst>
      <p:ext uri="{BB962C8B-B14F-4D97-AF65-F5344CB8AC3E}">
        <p14:creationId xmlns:p14="http://schemas.microsoft.com/office/powerpoint/2010/main" val="22175726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1">
            <a:extLst>
              <a:ext uri="{FF2B5EF4-FFF2-40B4-BE49-F238E27FC236}">
                <a16:creationId xmlns:a16="http://schemas.microsoft.com/office/drawing/2014/main" id="{EB9F2505-58A3-7142-8DF2-A3B5303AE138}"/>
              </a:ext>
            </a:extLst>
          </p:cNvPr>
          <p:cNvSpPr>
            <a:spLocks noGrp="1"/>
          </p:cNvSpPr>
          <p:nvPr>
            <p:ph type="title"/>
          </p:nvPr>
        </p:nvSpPr>
        <p:spPr>
          <a:xfrm>
            <a:off x="685800" y="207963"/>
            <a:ext cx="8229600" cy="762000"/>
          </a:xfrm>
        </p:spPr>
        <p:txBody>
          <a:bodyPr/>
          <a:lstStyle/>
          <a:p>
            <a:pPr defTabSz="685800" eaLnBrk="1"/>
            <a:r>
              <a:rPr lang="en-US" altLang="en-US" sz="5400" b="1" u="sng" dirty="0">
                <a:latin typeface="Optima" panose="02000503060000020004" pitchFamily="2" charset="0"/>
              </a:rPr>
              <a:t>OUR ECONOMY</a:t>
            </a:r>
            <a:endParaRPr lang="en-US" altLang="en-US" sz="5400" b="1" dirty="0">
              <a:latin typeface="Optima" panose="02000503060000020004" pitchFamily="2" charset="0"/>
            </a:endParaRPr>
          </a:p>
        </p:txBody>
      </p:sp>
      <p:graphicFrame>
        <p:nvGraphicFramePr>
          <p:cNvPr id="133122" name="Object 2">
            <a:extLst>
              <a:ext uri="{FF2B5EF4-FFF2-40B4-BE49-F238E27FC236}">
                <a16:creationId xmlns:a16="http://schemas.microsoft.com/office/drawing/2014/main" id="{A7B0D110-0494-694B-9CFD-60B213C3C7BA}"/>
              </a:ext>
            </a:extLst>
          </p:cNvPr>
          <p:cNvGraphicFramePr>
            <a:graphicFrameLocks noChangeAspect="1"/>
          </p:cNvGraphicFramePr>
          <p:nvPr/>
        </p:nvGraphicFramePr>
        <p:xfrm>
          <a:off x="1738497" y="1547813"/>
          <a:ext cx="2787650" cy="2787650"/>
        </p:xfrm>
        <a:graphic>
          <a:graphicData uri="http://schemas.openxmlformats.org/presentationml/2006/ole">
            <mc:AlternateContent xmlns:mc="http://schemas.openxmlformats.org/markup-compatibility/2006">
              <mc:Choice xmlns:v="urn:schemas-microsoft-com:vml" Requires="v">
                <p:oleObj name="Chart" r:id="rId2" imgW="2901950" imgH="2901950" progId="MSGraph.Chart.8">
                  <p:embed/>
                </p:oleObj>
              </mc:Choice>
              <mc:Fallback>
                <p:oleObj name="Chart" r:id="rId2" imgW="2901950" imgH="2901950" progId="MSGraph.Chart.8">
                  <p:embed/>
                  <p:pic>
                    <p:nvPicPr>
                      <p:cNvPr id="133122" name="Object 2">
                        <a:extLst>
                          <a:ext uri="{FF2B5EF4-FFF2-40B4-BE49-F238E27FC236}">
                            <a16:creationId xmlns:a16="http://schemas.microsoft.com/office/drawing/2014/main" id="{A7B0D110-0494-694B-9CFD-60B213C3C7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8497" y="1547813"/>
                        <a:ext cx="2787650" cy="2787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123" name="Text Box 3">
            <a:extLst>
              <a:ext uri="{FF2B5EF4-FFF2-40B4-BE49-F238E27FC236}">
                <a16:creationId xmlns:a16="http://schemas.microsoft.com/office/drawing/2014/main" id="{95138EDA-E51D-664C-9F69-1DBCBD6275CF}"/>
              </a:ext>
            </a:extLst>
          </p:cNvPr>
          <p:cNvSpPr txBox="1">
            <a:spLocks/>
          </p:cNvSpPr>
          <p:nvPr/>
        </p:nvSpPr>
        <p:spPr bwMode="auto">
          <a:xfrm>
            <a:off x="4617855" y="1885951"/>
            <a:ext cx="2392546" cy="15144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spcBef>
                <a:spcPts val="600"/>
              </a:spcBef>
              <a:buClr>
                <a:schemeClr val="accent2"/>
              </a:buClr>
              <a:buSzPct val="100000"/>
            </a:pPr>
            <a:r>
              <a:rPr lang="en-US" altLang="en-US" sz="3600" dirty="0">
                <a:latin typeface="Optima" panose="02000503060000020004" pitchFamily="2" charset="0"/>
                <a:ea typeface="Candara" panose="020E0502030303020204" pitchFamily="34" charset="0"/>
                <a:cs typeface="Candara" panose="020E0502030303020204" pitchFamily="34" charset="0"/>
                <a:sym typeface="Candara" panose="020E0502030303020204" pitchFamily="34" charset="0"/>
              </a:rPr>
              <a:t>70</a:t>
            </a:r>
            <a:r>
              <a:rPr lang="en-US" altLang="en-US" sz="3600" b="1" dirty="0">
                <a:latin typeface="Optima" panose="02000503060000020004" pitchFamily="2" charset="0"/>
                <a:ea typeface="Candara" panose="020E0502030303020204" pitchFamily="34" charset="0"/>
                <a:cs typeface="Candara" panose="020E0502030303020204" pitchFamily="34" charset="0"/>
                <a:sym typeface="Candara" panose="020E0502030303020204" pitchFamily="34" charset="0"/>
              </a:rPr>
              <a:t>% </a:t>
            </a:r>
            <a:r>
              <a:rPr lang="en-US" altLang="en-US" sz="3600" dirty="0">
                <a:latin typeface="Optima" panose="02000503060000020004" pitchFamily="2" charset="0"/>
                <a:ea typeface="Candara" panose="020E0502030303020204" pitchFamily="34" charset="0"/>
                <a:cs typeface="Candara" panose="020E0502030303020204" pitchFamily="34" charset="0"/>
                <a:sym typeface="Candara" panose="020E0502030303020204" pitchFamily="34" charset="0"/>
              </a:rPr>
              <a:t>Consumer</a:t>
            </a:r>
            <a:r>
              <a:rPr lang="en-US" altLang="en-US" sz="28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 </a:t>
            </a:r>
            <a:r>
              <a:rPr lang="en-US" altLang="en-US" sz="3600" dirty="0">
                <a:latin typeface="Optima" panose="02000503060000020004" pitchFamily="2" charset="0"/>
                <a:ea typeface="Candara" panose="020E0502030303020204" pitchFamily="34" charset="0"/>
                <a:cs typeface="Candara" panose="020E0502030303020204" pitchFamily="34" charset="0"/>
                <a:sym typeface="Candara" panose="020E0502030303020204" pitchFamily="34" charset="0"/>
              </a:rPr>
              <a:t>Driven   </a:t>
            </a:r>
            <a:r>
              <a:rPr lang="en-US" altLang="en-US" sz="3600" dirty="0">
                <a:latin typeface="Candara" panose="020E0502030303020204" pitchFamily="34" charset="0"/>
                <a:ea typeface="Candara" panose="020E0502030303020204" pitchFamily="34" charset="0"/>
                <a:cs typeface="Candara" panose="020E0502030303020204" pitchFamily="34" charset="0"/>
                <a:sym typeface="Candara" panose="020E0502030303020204" pitchFamily="34" charset="0"/>
              </a:rPr>
              <a:t>    </a:t>
            </a:r>
            <a:endParaRPr lang="en-US" altLang="en-US" sz="2800" dirty="0">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endParaRPr>
          </a:p>
        </p:txBody>
      </p:sp>
      <p:sp>
        <p:nvSpPr>
          <p:cNvPr id="133124" name="Line 4">
            <a:extLst>
              <a:ext uri="{FF2B5EF4-FFF2-40B4-BE49-F238E27FC236}">
                <a16:creationId xmlns:a16="http://schemas.microsoft.com/office/drawing/2014/main" id="{D228E9E4-B505-F140-B524-879BA0B42FC5}"/>
              </a:ext>
            </a:extLst>
          </p:cNvPr>
          <p:cNvSpPr>
            <a:spLocks noChangeShapeType="1"/>
          </p:cNvSpPr>
          <p:nvPr/>
        </p:nvSpPr>
        <p:spPr bwMode="auto">
          <a:xfrm flipH="1" flipV="1">
            <a:off x="4734628" y="3757613"/>
            <a:ext cx="1079500" cy="9525"/>
          </a:xfrm>
          <a:prstGeom prst="line">
            <a:avLst/>
          </a:prstGeom>
          <a:noFill/>
          <a:ln w="571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lstStyle/>
          <a:p>
            <a:endParaRPr lang="en-US"/>
          </a:p>
        </p:txBody>
      </p:sp>
      <p:sp>
        <p:nvSpPr>
          <p:cNvPr id="133125" name="Text Box 5">
            <a:extLst>
              <a:ext uri="{FF2B5EF4-FFF2-40B4-BE49-F238E27FC236}">
                <a16:creationId xmlns:a16="http://schemas.microsoft.com/office/drawing/2014/main" id="{D0090613-DBE1-DD48-9386-533173873F0F}"/>
              </a:ext>
            </a:extLst>
          </p:cNvPr>
          <p:cNvSpPr txBox="1">
            <a:spLocks/>
          </p:cNvSpPr>
          <p:nvPr/>
        </p:nvSpPr>
        <p:spPr bwMode="auto">
          <a:xfrm>
            <a:off x="1447800" y="4335463"/>
            <a:ext cx="615315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2400" u="sng">
                <a:latin typeface="Optima" panose="02000503060000020004" pitchFamily="2" charset="0"/>
                <a:ea typeface="Candara" panose="020E0502030303020204" pitchFamily="34" charset="0"/>
                <a:cs typeface="Candara" panose="020E0502030303020204" pitchFamily="34" charset="0"/>
                <a:sym typeface="Candara" panose="020E0502030303020204" pitchFamily="34" charset="0"/>
              </a:rPr>
              <a:t>Middle class consumers are the job creators.    </a:t>
            </a:r>
            <a:endParaRPr lang="en-US" altLang="en-US" sz="2400">
              <a:latin typeface="Optima" panose="02000503060000020004" pitchFamily="2" charset="0"/>
            </a:endParaRP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93B90-5020-0446-9C7E-804F0E3D2F36}"/>
              </a:ext>
            </a:extLst>
          </p:cNvPr>
          <p:cNvSpPr>
            <a:spLocks noGrp="1"/>
          </p:cNvSpPr>
          <p:nvPr>
            <p:ph type="title"/>
          </p:nvPr>
        </p:nvSpPr>
        <p:spPr/>
        <p:txBody>
          <a:bodyPr/>
          <a:lstStyle/>
          <a:p>
            <a:r>
              <a:rPr lang="en-US" sz="6000" b="1" dirty="0"/>
              <a:t>  </a:t>
            </a:r>
            <a:r>
              <a:rPr lang="en-US" sz="6600" u="sng" dirty="0">
                <a:latin typeface="Optima" panose="02000503060000020004" pitchFamily="2" charset="0"/>
              </a:rPr>
              <a:t>DEMOGRAPHICS</a:t>
            </a:r>
          </a:p>
        </p:txBody>
      </p:sp>
      <p:sp>
        <p:nvSpPr>
          <p:cNvPr id="3" name="Content Placeholder 2">
            <a:extLst>
              <a:ext uri="{FF2B5EF4-FFF2-40B4-BE49-F238E27FC236}">
                <a16:creationId xmlns:a16="http://schemas.microsoft.com/office/drawing/2014/main" id="{0F0F2894-A0BD-0948-8183-A5D5C9851EA5}"/>
              </a:ext>
            </a:extLst>
          </p:cNvPr>
          <p:cNvSpPr>
            <a:spLocks noGrp="1"/>
          </p:cNvSpPr>
          <p:nvPr>
            <p:ph idx="1"/>
          </p:nvPr>
        </p:nvSpPr>
        <p:spPr>
          <a:xfrm>
            <a:off x="990600" y="1352550"/>
            <a:ext cx="7886700" cy="3262312"/>
          </a:xfrm>
        </p:spPr>
        <p:txBody>
          <a:bodyPr/>
          <a:lstStyle/>
          <a:p>
            <a:endParaRPr lang="en-US" dirty="0"/>
          </a:p>
          <a:p>
            <a:r>
              <a:rPr lang="en-US" sz="4400" dirty="0">
                <a:latin typeface="Optima" panose="02000503060000020004" pitchFamily="2" charset="0"/>
              </a:rPr>
              <a:t>Without immigration the U.S. population of working age people shrinks.</a:t>
            </a:r>
          </a:p>
          <a:p>
            <a:r>
              <a:rPr lang="en-US" sz="4400" dirty="0">
                <a:latin typeface="Optima" panose="02000503060000020004" pitchFamily="2" charset="0"/>
              </a:rPr>
              <a:t>(See Japan, Italy, etc.)</a:t>
            </a:r>
          </a:p>
        </p:txBody>
      </p:sp>
    </p:spTree>
    <p:extLst>
      <p:ext uri="{BB962C8B-B14F-4D97-AF65-F5344CB8AC3E}">
        <p14:creationId xmlns:p14="http://schemas.microsoft.com/office/powerpoint/2010/main" val="42408336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109C41B-79B0-221F-152A-5ABEBC46B0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9321"/>
          <a:stretch/>
        </p:blipFill>
        <p:spPr bwMode="auto">
          <a:xfrm>
            <a:off x="2562621" y="153710"/>
            <a:ext cx="4018757" cy="4856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91040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FB863-630F-5041-366B-A7B1F80A3B53}"/>
              </a:ext>
            </a:extLst>
          </p:cNvPr>
          <p:cNvSpPr>
            <a:spLocks noGrp="1"/>
          </p:cNvSpPr>
          <p:nvPr>
            <p:ph type="title"/>
          </p:nvPr>
        </p:nvSpPr>
        <p:spPr/>
        <p:txBody>
          <a:bodyPr/>
          <a:lstStyle/>
          <a:p>
            <a:r>
              <a:rPr lang="en-US" sz="6600" b="1" u="sng" dirty="0">
                <a:latin typeface="Optima" panose="02000503060000020004" pitchFamily="2" charset="0"/>
              </a:rPr>
              <a:t>LABOR SHORTAGES</a:t>
            </a:r>
          </a:p>
        </p:txBody>
      </p:sp>
      <p:sp>
        <p:nvSpPr>
          <p:cNvPr id="3" name="Content Placeholder 2">
            <a:extLst>
              <a:ext uri="{FF2B5EF4-FFF2-40B4-BE49-F238E27FC236}">
                <a16:creationId xmlns:a16="http://schemas.microsoft.com/office/drawing/2014/main" id="{E413EB14-C59F-54C4-4F6A-06937F89906F}"/>
              </a:ext>
            </a:extLst>
          </p:cNvPr>
          <p:cNvSpPr>
            <a:spLocks noGrp="1"/>
          </p:cNvSpPr>
          <p:nvPr>
            <p:ph idx="1"/>
          </p:nvPr>
        </p:nvSpPr>
        <p:spPr>
          <a:xfrm>
            <a:off x="619125" y="1885950"/>
            <a:ext cx="7905750" cy="2593974"/>
          </a:xfrm>
        </p:spPr>
        <p:txBody>
          <a:bodyPr/>
          <a:lstStyle/>
          <a:p>
            <a:r>
              <a:rPr lang="en-US" sz="3600" dirty="0">
                <a:latin typeface="Optima" panose="02000503060000020004" pitchFamily="2" charset="0"/>
              </a:rPr>
              <a:t>Workers at Nursing Homes and Retirement Centers</a:t>
            </a:r>
          </a:p>
          <a:p>
            <a:r>
              <a:rPr lang="en-US" sz="8000" dirty="0">
                <a:latin typeface="Optima" panose="02000503060000020004" pitchFamily="2" charset="0"/>
              </a:rPr>
              <a:t>OH, NO.</a:t>
            </a:r>
          </a:p>
        </p:txBody>
      </p:sp>
      <p:pic>
        <p:nvPicPr>
          <p:cNvPr id="5" name="Picture 4">
            <a:extLst>
              <a:ext uri="{FF2B5EF4-FFF2-40B4-BE49-F238E27FC236}">
                <a16:creationId xmlns:a16="http://schemas.microsoft.com/office/drawing/2014/main" id="{DD69CE28-2450-F36F-5986-B8BFB4ADEBE3}"/>
              </a:ext>
            </a:extLst>
          </p:cNvPr>
          <p:cNvPicPr>
            <a:picLocks noChangeAspect="1"/>
          </p:cNvPicPr>
          <p:nvPr/>
        </p:nvPicPr>
        <p:blipFill>
          <a:blip r:embed="rId3"/>
          <a:stretch>
            <a:fillRect/>
          </a:stretch>
        </p:blipFill>
        <p:spPr>
          <a:xfrm>
            <a:off x="5638800" y="2799320"/>
            <a:ext cx="3276600" cy="2191780"/>
          </a:xfrm>
          <a:prstGeom prst="rect">
            <a:avLst/>
          </a:prstGeom>
        </p:spPr>
      </p:pic>
    </p:spTree>
    <p:extLst>
      <p:ext uri="{BB962C8B-B14F-4D97-AF65-F5344CB8AC3E}">
        <p14:creationId xmlns:p14="http://schemas.microsoft.com/office/powerpoint/2010/main" val="28075333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1">
            <a:extLst>
              <a:ext uri="{FF2B5EF4-FFF2-40B4-BE49-F238E27FC236}">
                <a16:creationId xmlns:a16="http://schemas.microsoft.com/office/drawing/2014/main" id="{86017B3F-EA09-A141-94FA-D7FA01008389}"/>
              </a:ext>
            </a:extLst>
          </p:cNvPr>
          <p:cNvSpPr>
            <a:spLocks noGrp="1"/>
          </p:cNvSpPr>
          <p:nvPr>
            <p:ph type="title"/>
          </p:nvPr>
        </p:nvSpPr>
        <p:spPr>
          <a:xfrm>
            <a:off x="844550" y="171450"/>
            <a:ext cx="7613650" cy="742950"/>
          </a:xfrm>
        </p:spPr>
        <p:txBody>
          <a:bodyPr/>
          <a:lstStyle/>
          <a:p>
            <a:pPr defTabSz="876300" eaLnBrk="1"/>
            <a:r>
              <a:rPr lang="en-US" altLang="en-US" sz="5400" b="1" u="sng" dirty="0">
                <a:latin typeface="Optima" panose="02000503060000020004" pitchFamily="2" charset="0"/>
              </a:rPr>
              <a:t>THE KIDS ARE ALRIGHT</a:t>
            </a:r>
            <a:endParaRPr lang="en-US" altLang="en-US" sz="5400" b="1" dirty="0">
              <a:latin typeface="Optima" panose="02000503060000020004" pitchFamily="2" charset="0"/>
            </a:endParaRPr>
          </a:p>
        </p:txBody>
      </p:sp>
      <p:sp>
        <p:nvSpPr>
          <p:cNvPr id="131074" name="Rectangle 2">
            <a:extLst>
              <a:ext uri="{FF2B5EF4-FFF2-40B4-BE49-F238E27FC236}">
                <a16:creationId xmlns:a16="http://schemas.microsoft.com/office/drawing/2014/main" id="{BDA0FC47-2BC3-4F4D-8D47-FE68A2B61F14}"/>
              </a:ext>
            </a:extLst>
          </p:cNvPr>
          <p:cNvSpPr>
            <a:spLocks noGrp="1"/>
          </p:cNvSpPr>
          <p:nvPr>
            <p:ph type="body" idx="1"/>
          </p:nvPr>
        </p:nvSpPr>
        <p:spPr>
          <a:xfrm>
            <a:off x="381000" y="2266949"/>
            <a:ext cx="9043988" cy="3606925"/>
          </a:xfrm>
        </p:spPr>
        <p:txBody>
          <a:bodyPr/>
          <a:lstStyle/>
          <a:p>
            <a:pPr marL="0" indent="0" eaLnBrk="1">
              <a:buNone/>
            </a:pPr>
            <a:r>
              <a:rPr lang="en-US" altLang="en-US" sz="3200" dirty="0">
                <a:latin typeface="Optima" panose="02000503060000020004" pitchFamily="2" charset="0"/>
              </a:rPr>
              <a:t>This generation is smarter </a:t>
            </a:r>
          </a:p>
          <a:p>
            <a:pPr marL="152400" indent="-152400" eaLnBrk="1">
              <a:buSzTx/>
              <a:buFont typeface="Arial" panose="020B0604020202020204" pitchFamily="34" charset="0"/>
              <a:buNone/>
            </a:pPr>
            <a:r>
              <a:rPr lang="en-US" altLang="en-US" sz="3200" dirty="0">
                <a:latin typeface="Optima" panose="02000503060000020004" pitchFamily="2" charset="0"/>
              </a:rPr>
              <a:t>and more community minded. </a:t>
            </a:r>
          </a:p>
          <a:p>
            <a:pPr marL="0" indent="0" eaLnBrk="1">
              <a:buNone/>
            </a:pPr>
            <a:r>
              <a:rPr lang="en-US" altLang="en-US" sz="3200" dirty="0">
                <a:latin typeface="Optima" panose="02000503060000020004" pitchFamily="2" charset="0"/>
              </a:rPr>
              <a:t>More mobile, more urban and </a:t>
            </a:r>
          </a:p>
          <a:p>
            <a:pPr marL="0" indent="0" eaLnBrk="1">
              <a:buNone/>
            </a:pPr>
            <a:r>
              <a:rPr lang="en-US" altLang="en-US" sz="3200" dirty="0">
                <a:latin typeface="Optima" panose="02000503060000020004" pitchFamily="2" charset="0"/>
              </a:rPr>
              <a:t>starting families later</a:t>
            </a:r>
            <a:r>
              <a:rPr lang="en-US" altLang="en-US" sz="3200" dirty="0">
                <a:latin typeface="Optima" panose="02000503060000020004" pitchFamily="2" charset="0"/>
                <a:ea typeface="Candara" panose="020E0502030303020204" pitchFamily="34" charset="0"/>
                <a:cs typeface="Candara" panose="020E0502030303020204" pitchFamily="34" charset="0"/>
                <a:sym typeface="Candara" panose="020E0502030303020204" pitchFamily="34" charset="0"/>
              </a:rPr>
              <a:t>.</a:t>
            </a:r>
          </a:p>
          <a:p>
            <a:pPr marL="152400" indent="-152400" eaLnBrk="1"/>
            <a:endParaRPr lang="en-US" altLang="en-US" sz="2000" dirty="0">
              <a:latin typeface="Optima" panose="02000503060000020004" pitchFamily="2" charset="0"/>
            </a:endParaRPr>
          </a:p>
          <a:p>
            <a:pPr marL="152400" indent="-152400" eaLnBrk="1"/>
            <a:endParaRPr lang="en-US" altLang="en-US" dirty="0">
              <a:latin typeface="Optima" panose="02000503060000020004" pitchFamily="2" charset="0"/>
            </a:endParaRPr>
          </a:p>
        </p:txBody>
      </p:sp>
      <p:sp>
        <p:nvSpPr>
          <p:cNvPr id="131075" name="Text Box 3">
            <a:extLst>
              <a:ext uri="{FF2B5EF4-FFF2-40B4-BE49-F238E27FC236}">
                <a16:creationId xmlns:a16="http://schemas.microsoft.com/office/drawing/2014/main" id="{758A00C0-227A-394D-A3E2-434F53BBF058}"/>
              </a:ext>
            </a:extLst>
          </p:cNvPr>
          <p:cNvSpPr txBox="1">
            <a:spLocks/>
          </p:cNvSpPr>
          <p:nvPr/>
        </p:nvSpPr>
        <p:spPr bwMode="auto">
          <a:xfrm>
            <a:off x="7315200" y="4705476"/>
            <a:ext cx="1343025"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720" rIns="45720">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i="1" dirty="0">
                <a:latin typeface="Candara" panose="020E0502030303020204" pitchFamily="34" charset="0"/>
                <a:ea typeface="Candara" panose="020E0502030303020204" pitchFamily="34" charset="0"/>
                <a:cs typeface="Candara" panose="020E0502030303020204" pitchFamily="34" charset="0"/>
                <a:sym typeface="Candara" panose="020E0502030303020204" pitchFamily="34" charset="0"/>
              </a:rPr>
              <a:t>Source: BARRONS</a:t>
            </a:r>
            <a:endParaRPr lang="en-US" altLang="en-US" sz="1200" b="1" dirty="0">
              <a:solidFill>
                <a:srgbClr val="FFFFFF"/>
              </a:solidFill>
              <a:latin typeface="Times New Roman" panose="02020603050405020304" pitchFamily="18" charset="0"/>
              <a:ea typeface="Times New Roman" panose="02020603050405020304" pitchFamily="18" charset="0"/>
              <a:cs typeface="Times New Roman" panose="02020603050405020304" pitchFamily="18" charset="0"/>
              <a:sym typeface="Times New Roman" panose="02020603050405020304" pitchFamily="18" charset="0"/>
            </a:endParaRPr>
          </a:p>
        </p:txBody>
      </p:sp>
      <p:pic>
        <p:nvPicPr>
          <p:cNvPr id="131076" name="Picture 4">
            <a:extLst>
              <a:ext uri="{FF2B5EF4-FFF2-40B4-BE49-F238E27FC236}">
                <a16:creationId xmlns:a16="http://schemas.microsoft.com/office/drawing/2014/main" id="{E4E1144B-F01A-0642-986E-59CF179088A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1657350"/>
            <a:ext cx="2519363" cy="2305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1AB56-DF12-59F4-22B9-2E13C9477A32}"/>
              </a:ext>
            </a:extLst>
          </p:cNvPr>
          <p:cNvSpPr>
            <a:spLocks noGrp="1"/>
          </p:cNvSpPr>
          <p:nvPr>
            <p:ph type="title"/>
          </p:nvPr>
        </p:nvSpPr>
        <p:spPr/>
        <p:txBody>
          <a:bodyPr/>
          <a:lstStyle/>
          <a:p>
            <a:r>
              <a:rPr lang="en-US" sz="6000" u="sng" dirty="0">
                <a:latin typeface="Optima" panose="02000503060000020004" pitchFamily="2" charset="0"/>
              </a:rPr>
              <a:t>UNIVERSITIES</a:t>
            </a:r>
          </a:p>
        </p:txBody>
      </p:sp>
      <p:sp>
        <p:nvSpPr>
          <p:cNvPr id="3" name="Content Placeholder 2">
            <a:extLst>
              <a:ext uri="{FF2B5EF4-FFF2-40B4-BE49-F238E27FC236}">
                <a16:creationId xmlns:a16="http://schemas.microsoft.com/office/drawing/2014/main" id="{70C0ABA4-A56E-F5D5-4D9C-AB0E7AF58DE5}"/>
              </a:ext>
            </a:extLst>
          </p:cNvPr>
          <p:cNvSpPr>
            <a:spLocks noGrp="1"/>
          </p:cNvSpPr>
          <p:nvPr>
            <p:ph idx="1"/>
          </p:nvPr>
        </p:nvSpPr>
        <p:spPr>
          <a:xfrm>
            <a:off x="762000" y="1657349"/>
            <a:ext cx="7753350" cy="2974975"/>
          </a:xfrm>
        </p:spPr>
        <p:txBody>
          <a:bodyPr/>
          <a:lstStyle/>
          <a:p>
            <a:r>
              <a:rPr lang="en-US" dirty="0"/>
              <a:t>U.S universities are #1, the envy of THE WORLD.</a:t>
            </a:r>
          </a:p>
          <a:p>
            <a:r>
              <a:rPr lang="en-US" dirty="0"/>
              <a:t>Magnets for the the best and the brightest.</a:t>
            </a:r>
          </a:p>
          <a:p>
            <a:r>
              <a:rPr lang="en-US" dirty="0"/>
              <a:t>The edge the U.S. needs to stay competitive. </a:t>
            </a:r>
          </a:p>
          <a:p>
            <a:pPr marL="0" indent="0">
              <a:buNone/>
            </a:pPr>
            <a:r>
              <a:rPr lang="en-US" dirty="0"/>
              <a:t>Creating advancements in science, advanced                </a:t>
            </a:r>
            <a:r>
              <a:rPr lang="en-US"/>
              <a:t>	manufacturing, </a:t>
            </a:r>
            <a:r>
              <a:rPr lang="en-US" dirty="0"/>
              <a:t>medicine and business.</a:t>
            </a:r>
          </a:p>
          <a:p>
            <a:pPr marL="0" indent="0">
              <a:buNone/>
            </a:pPr>
            <a:endParaRPr lang="en-US" dirty="0"/>
          </a:p>
        </p:txBody>
      </p:sp>
    </p:spTree>
    <p:extLst>
      <p:ext uri="{BB962C8B-B14F-4D97-AF65-F5344CB8AC3E}">
        <p14:creationId xmlns:p14="http://schemas.microsoft.com/office/powerpoint/2010/main" val="37748189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2A40C-5EA1-6CEE-9ACE-FD2ABAA01210}"/>
              </a:ext>
            </a:extLst>
          </p:cNvPr>
          <p:cNvSpPr>
            <a:spLocks noGrp="1"/>
          </p:cNvSpPr>
          <p:nvPr>
            <p:ph type="title"/>
          </p:nvPr>
        </p:nvSpPr>
        <p:spPr/>
        <p:txBody>
          <a:bodyPr/>
          <a:lstStyle/>
          <a:p>
            <a:r>
              <a:rPr lang="en-US" sz="6000" u="sng" dirty="0">
                <a:latin typeface="Optima" panose="02000503060000020004" pitchFamily="2" charset="0"/>
              </a:rPr>
              <a:t>PONZI SCHEMES</a:t>
            </a:r>
          </a:p>
        </p:txBody>
      </p:sp>
      <p:sp>
        <p:nvSpPr>
          <p:cNvPr id="3" name="TextBox 2">
            <a:extLst>
              <a:ext uri="{FF2B5EF4-FFF2-40B4-BE49-F238E27FC236}">
                <a16:creationId xmlns:a16="http://schemas.microsoft.com/office/drawing/2014/main" id="{A6F02E33-E0CA-C0F3-6FDC-C12B923BA5EE}"/>
              </a:ext>
            </a:extLst>
          </p:cNvPr>
          <p:cNvSpPr txBox="1"/>
          <p:nvPr/>
        </p:nvSpPr>
        <p:spPr>
          <a:xfrm>
            <a:off x="438150" y="2419350"/>
            <a:ext cx="5486400" cy="1569660"/>
          </a:xfrm>
          <a:prstGeom prst="rect">
            <a:avLst/>
          </a:prstGeom>
          <a:noFill/>
        </p:spPr>
        <p:txBody>
          <a:bodyPr wrap="square" rtlCol="0">
            <a:spAutoFit/>
          </a:bodyPr>
          <a:lstStyle/>
          <a:p>
            <a:r>
              <a:rPr lang="en-US" sz="3200" dirty="0"/>
              <a:t>Social Security And Medicare Require More (Young) People Entering The Plan.</a:t>
            </a:r>
          </a:p>
        </p:txBody>
      </p:sp>
      <p:pic>
        <p:nvPicPr>
          <p:cNvPr id="4" name="Picture 3">
            <a:extLst>
              <a:ext uri="{FF2B5EF4-FFF2-40B4-BE49-F238E27FC236}">
                <a16:creationId xmlns:a16="http://schemas.microsoft.com/office/drawing/2014/main" id="{26E40958-B9D5-2892-1F6B-958428094DC5}"/>
              </a:ext>
            </a:extLst>
          </p:cNvPr>
          <p:cNvPicPr>
            <a:picLocks noChangeAspect="1"/>
          </p:cNvPicPr>
          <p:nvPr/>
        </p:nvPicPr>
        <p:blipFill>
          <a:blip r:embed="rId2"/>
          <a:stretch>
            <a:fillRect/>
          </a:stretch>
        </p:blipFill>
        <p:spPr>
          <a:xfrm>
            <a:off x="6172200" y="1440035"/>
            <a:ext cx="2743200" cy="3553923"/>
          </a:xfrm>
          <a:prstGeom prst="rect">
            <a:avLst/>
          </a:prstGeom>
        </p:spPr>
      </p:pic>
    </p:spTree>
    <p:extLst>
      <p:ext uri="{BB962C8B-B14F-4D97-AF65-F5344CB8AC3E}">
        <p14:creationId xmlns:p14="http://schemas.microsoft.com/office/powerpoint/2010/main" val="21318865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162BA-6464-7F3D-6B3D-5C557CF8D538}"/>
              </a:ext>
            </a:extLst>
          </p:cNvPr>
          <p:cNvSpPr>
            <a:spLocks noGrp="1"/>
          </p:cNvSpPr>
          <p:nvPr>
            <p:ph type="title"/>
          </p:nvPr>
        </p:nvSpPr>
        <p:spPr/>
        <p:txBody>
          <a:bodyPr/>
          <a:lstStyle/>
          <a:p>
            <a:r>
              <a:rPr lang="en-US" sz="5400" u="sng" dirty="0">
                <a:latin typeface="Optima" panose="02000503060000020004" pitchFamily="2" charset="0"/>
              </a:rPr>
              <a:t>DANTE’S INFERNO</a:t>
            </a:r>
          </a:p>
        </p:txBody>
      </p:sp>
      <p:sp>
        <p:nvSpPr>
          <p:cNvPr id="3" name="Content Placeholder 2">
            <a:extLst>
              <a:ext uri="{FF2B5EF4-FFF2-40B4-BE49-F238E27FC236}">
                <a16:creationId xmlns:a16="http://schemas.microsoft.com/office/drawing/2014/main" id="{A0A18090-A452-24DE-F45C-3D6D5C8741EC}"/>
              </a:ext>
            </a:extLst>
          </p:cNvPr>
          <p:cNvSpPr>
            <a:spLocks noGrp="1"/>
          </p:cNvSpPr>
          <p:nvPr>
            <p:ph idx="1"/>
          </p:nvPr>
        </p:nvSpPr>
        <p:spPr>
          <a:xfrm>
            <a:off x="762000" y="1885950"/>
            <a:ext cx="7753350" cy="2746374"/>
          </a:xfrm>
        </p:spPr>
        <p:txBody>
          <a:bodyPr/>
          <a:lstStyle/>
          <a:p>
            <a:r>
              <a:rPr lang="en-US" sz="4000" dirty="0">
                <a:latin typeface="Optima" panose="02000503060000020004" pitchFamily="2" charset="0"/>
              </a:rPr>
              <a:t>The Hottest Places In Hell Are Reserved For Those, Who In Times Of Great Moral Crisis, Preserve Their Neutrality.</a:t>
            </a:r>
          </a:p>
        </p:txBody>
      </p:sp>
    </p:spTree>
    <p:extLst>
      <p:ext uri="{BB962C8B-B14F-4D97-AF65-F5344CB8AC3E}">
        <p14:creationId xmlns:p14="http://schemas.microsoft.com/office/powerpoint/2010/main" val="38130766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1">
            <a:extLst>
              <a:ext uri="{FF2B5EF4-FFF2-40B4-BE49-F238E27FC236}">
                <a16:creationId xmlns:a16="http://schemas.microsoft.com/office/drawing/2014/main" id="{4A7ABF72-78F0-1B44-8669-64294BE5E276}"/>
              </a:ext>
            </a:extLst>
          </p:cNvPr>
          <p:cNvSpPr>
            <a:spLocks noGrp="1"/>
          </p:cNvSpPr>
          <p:nvPr>
            <p:ph type="title"/>
          </p:nvPr>
        </p:nvSpPr>
        <p:spPr>
          <a:xfrm>
            <a:off x="381000" y="349250"/>
            <a:ext cx="8521700" cy="762000"/>
          </a:xfrm>
        </p:spPr>
        <p:txBody>
          <a:bodyPr/>
          <a:lstStyle/>
          <a:p>
            <a:pPr defTabSz="839788" eaLnBrk="1"/>
            <a:r>
              <a:rPr lang="en-US" altLang="en-US" sz="6600" b="1" u="sng" dirty="0">
                <a:latin typeface="Optima" panose="02000503060000020004" pitchFamily="2" charset="0"/>
              </a:rPr>
              <a:t>RECESSIONS </a:t>
            </a:r>
            <a:endParaRPr lang="en-US" altLang="en-US" sz="6600" b="1" dirty="0">
              <a:latin typeface="Optima" panose="02000503060000020004" pitchFamily="2" charset="0"/>
            </a:endParaRPr>
          </a:p>
        </p:txBody>
      </p:sp>
      <p:sp>
        <p:nvSpPr>
          <p:cNvPr id="115714" name="Rectangle 2">
            <a:extLst>
              <a:ext uri="{FF2B5EF4-FFF2-40B4-BE49-F238E27FC236}">
                <a16:creationId xmlns:a16="http://schemas.microsoft.com/office/drawing/2014/main" id="{45726790-FF51-0742-AB66-80E35E2C9F69}"/>
              </a:ext>
            </a:extLst>
          </p:cNvPr>
          <p:cNvSpPr>
            <a:spLocks noGrp="1"/>
          </p:cNvSpPr>
          <p:nvPr>
            <p:ph idx="1"/>
          </p:nvPr>
        </p:nvSpPr>
        <p:spPr>
          <a:xfrm>
            <a:off x="1676400" y="1352549"/>
            <a:ext cx="8442325" cy="3687763"/>
          </a:xfrm>
        </p:spPr>
        <p:txBody>
          <a:bodyPr/>
          <a:lstStyle/>
          <a:p>
            <a:pPr marL="377825" indent="-377825" defTabSz="465138" eaLnBrk="1">
              <a:lnSpc>
                <a:spcPct val="80000"/>
              </a:lnSpc>
              <a:spcBef>
                <a:spcPts val="300"/>
              </a:spcBef>
              <a:buSzTx/>
              <a:buFont typeface="Arial" panose="020B0604020202020204" pitchFamily="34" charset="0"/>
              <a:buNone/>
              <a:defRPr/>
            </a:pPr>
            <a:r>
              <a:rPr lang="en-US" altLang="en-US" sz="300" dirty="0"/>
              <a:t>   </a:t>
            </a:r>
            <a:r>
              <a:rPr lang="en-US" altLang="en-US" b="1" u="sng" dirty="0">
                <a:latin typeface="Optima" panose="02000503060000020004" pitchFamily="2" charset="0"/>
              </a:rPr>
              <a:t> </a:t>
            </a:r>
            <a:endParaRPr lang="en-US" altLang="en-US" dirty="0">
              <a:latin typeface="Optima" panose="02000503060000020004" pitchFamily="2" charset="0"/>
            </a:endParaRPr>
          </a:p>
          <a:p>
            <a:pPr marL="0" indent="0" defTabSz="465138" eaLnBrk="1">
              <a:lnSpc>
                <a:spcPct val="80000"/>
              </a:lnSpc>
              <a:spcBef>
                <a:spcPts val="300"/>
              </a:spcBef>
              <a:buNone/>
              <a:defRPr/>
            </a:pPr>
            <a:r>
              <a:rPr lang="en-US" altLang="en-US" dirty="0">
                <a:latin typeface="Optima" panose="02000503060000020004" pitchFamily="2" charset="0"/>
              </a:rPr>
              <a:t>    November 1973			16 months</a:t>
            </a:r>
          </a:p>
          <a:p>
            <a:pPr marL="377825" indent="-377825" defTabSz="465138" eaLnBrk="1">
              <a:lnSpc>
                <a:spcPct val="80000"/>
              </a:lnSpc>
              <a:spcBef>
                <a:spcPts val="300"/>
              </a:spcBef>
              <a:defRPr/>
            </a:pPr>
            <a:r>
              <a:rPr lang="en-US" altLang="en-US" dirty="0">
                <a:latin typeface="Optima" panose="02000503060000020004" pitchFamily="2" charset="0"/>
              </a:rPr>
              <a:t>January 1980			  	  6 months</a:t>
            </a:r>
          </a:p>
          <a:p>
            <a:pPr marL="377825" indent="-377825" defTabSz="465138" eaLnBrk="1">
              <a:lnSpc>
                <a:spcPct val="80000"/>
              </a:lnSpc>
              <a:spcBef>
                <a:spcPts val="300"/>
              </a:spcBef>
              <a:defRPr/>
            </a:pPr>
            <a:r>
              <a:rPr lang="en-US" altLang="en-US" dirty="0">
                <a:latin typeface="Optima" panose="02000503060000020004" pitchFamily="2" charset="0"/>
              </a:rPr>
              <a:t>July 1981						16 months</a:t>
            </a:r>
          </a:p>
          <a:p>
            <a:pPr marL="377825" indent="-377825" defTabSz="465138" eaLnBrk="1">
              <a:lnSpc>
                <a:spcPct val="80000"/>
              </a:lnSpc>
              <a:spcBef>
                <a:spcPts val="300"/>
              </a:spcBef>
              <a:defRPr/>
            </a:pPr>
            <a:r>
              <a:rPr lang="en-US" altLang="en-US" dirty="0">
                <a:latin typeface="Optima" panose="02000503060000020004" pitchFamily="2" charset="0"/>
              </a:rPr>
              <a:t>July 1990				  		  8 months</a:t>
            </a:r>
          </a:p>
          <a:p>
            <a:pPr marL="377825" indent="-377825" defTabSz="465138" eaLnBrk="1">
              <a:lnSpc>
                <a:spcPct val="80000"/>
              </a:lnSpc>
              <a:spcBef>
                <a:spcPts val="300"/>
              </a:spcBef>
              <a:defRPr/>
            </a:pPr>
            <a:r>
              <a:rPr lang="en-US" altLang="en-US" dirty="0">
                <a:latin typeface="Optima" panose="02000503060000020004" pitchFamily="2" charset="0"/>
              </a:rPr>
              <a:t>March 2001				  	  8 months</a:t>
            </a:r>
          </a:p>
          <a:p>
            <a:pPr marL="377825" indent="-377825" defTabSz="465138" eaLnBrk="1">
              <a:lnSpc>
                <a:spcPct val="80000"/>
              </a:lnSpc>
              <a:spcBef>
                <a:spcPts val="300"/>
              </a:spcBef>
              <a:defRPr/>
            </a:pPr>
            <a:r>
              <a:rPr lang="en-US" altLang="en-US" dirty="0">
                <a:latin typeface="Optima" panose="02000503060000020004" pitchFamily="2" charset="0"/>
              </a:rPr>
              <a:t>December 2007			18 months</a:t>
            </a:r>
          </a:p>
          <a:p>
            <a:pPr marL="0" indent="0" defTabSz="465138" eaLnBrk="1">
              <a:lnSpc>
                <a:spcPct val="80000"/>
              </a:lnSpc>
              <a:spcBef>
                <a:spcPts val="300"/>
              </a:spcBef>
              <a:buNone/>
              <a:defRPr/>
            </a:pPr>
            <a:r>
              <a:rPr lang="en-US" altLang="en-US" dirty="0">
                <a:latin typeface="Optima" panose="02000503060000020004" pitchFamily="2" charset="0"/>
              </a:rPr>
              <a:t>    March 2020  			       2 months</a:t>
            </a:r>
          </a:p>
          <a:p>
            <a:pPr marL="377825" indent="-377825" defTabSz="465138" eaLnBrk="1">
              <a:lnSpc>
                <a:spcPct val="80000"/>
              </a:lnSpc>
              <a:spcBef>
                <a:spcPts val="300"/>
              </a:spcBef>
              <a:defRPr/>
            </a:pPr>
            <a:endParaRPr lang="en-US" altLang="en-US" dirty="0">
              <a:latin typeface="Optima" panose="02000503060000020004" pitchFamily="2" charset="0"/>
            </a:endParaRPr>
          </a:p>
          <a:p>
            <a:pPr marL="377825" indent="-377825" defTabSz="465138" eaLnBrk="1">
              <a:lnSpc>
                <a:spcPct val="80000"/>
              </a:lnSpc>
              <a:spcBef>
                <a:spcPts val="300"/>
              </a:spcBef>
              <a:buSzTx/>
              <a:buFont typeface="Arial" panose="020B0604020202020204" pitchFamily="34" charset="0"/>
              <a:buNone/>
              <a:defRPr/>
            </a:pPr>
            <a:r>
              <a:rPr lang="en-US" altLang="en-US" sz="1200" dirty="0"/>
              <a:t>   </a:t>
            </a:r>
            <a:endParaRPr lang="en-US" altLang="en-US" sz="300" dirty="0"/>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undefined">
            <a:extLst>
              <a:ext uri="{FF2B5EF4-FFF2-40B4-BE49-F238E27FC236}">
                <a16:creationId xmlns:a16="http://schemas.microsoft.com/office/drawing/2014/main" id="{4A4A333E-1B9A-AB53-6BD2-BB16A45067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603" b="12920"/>
          <a:stretch/>
        </p:blipFill>
        <p:spPr bwMode="auto">
          <a:xfrm>
            <a:off x="74578" y="1508125"/>
            <a:ext cx="8993222" cy="330596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CC591CB-E3CF-08B7-08F3-45A86111E30E}"/>
              </a:ext>
            </a:extLst>
          </p:cNvPr>
          <p:cNvSpPr>
            <a:spLocks noGrp="1"/>
          </p:cNvSpPr>
          <p:nvPr>
            <p:ph type="title"/>
          </p:nvPr>
        </p:nvSpPr>
        <p:spPr/>
        <p:txBody>
          <a:bodyPr/>
          <a:lstStyle/>
          <a:p>
            <a:r>
              <a:rPr lang="en-US" sz="4800" u="sng" dirty="0">
                <a:latin typeface="Optima" panose="02000503060000020004" pitchFamily="2" charset="0"/>
              </a:rPr>
              <a:t>WHICH INNING?</a:t>
            </a:r>
          </a:p>
        </p:txBody>
      </p:sp>
      <p:sp>
        <p:nvSpPr>
          <p:cNvPr id="3" name="Content Placeholder 2">
            <a:extLst>
              <a:ext uri="{FF2B5EF4-FFF2-40B4-BE49-F238E27FC236}">
                <a16:creationId xmlns:a16="http://schemas.microsoft.com/office/drawing/2014/main" id="{8E736F55-22FD-29AB-54D2-8DBE5A74C6F5}"/>
              </a:ext>
            </a:extLst>
          </p:cNvPr>
          <p:cNvSpPr>
            <a:spLocks noGrp="1"/>
          </p:cNvSpPr>
          <p:nvPr>
            <p:ph idx="1"/>
          </p:nvPr>
        </p:nvSpPr>
        <p:spPr>
          <a:xfrm>
            <a:off x="628650" y="2343150"/>
            <a:ext cx="8151778" cy="2195512"/>
          </a:xfrm>
        </p:spPr>
        <p:txBody>
          <a:bodyPr/>
          <a:lstStyle/>
          <a:p>
            <a:pPr marL="1828800" lvl="4" indent="0">
              <a:buNone/>
            </a:pPr>
            <a:r>
              <a:rPr lang="en-US" sz="2400" dirty="0">
                <a:solidFill>
                  <a:schemeClr val="bg1"/>
                </a:solidFill>
                <a:latin typeface="Optima" panose="02000503060000020004" pitchFamily="2" charset="0"/>
              </a:rPr>
              <a:t>Average expansion, 5-7 years</a:t>
            </a:r>
          </a:p>
          <a:p>
            <a:pPr lvl="2"/>
            <a:r>
              <a:rPr lang="en-US" sz="2400" dirty="0">
                <a:solidFill>
                  <a:schemeClr val="bg1"/>
                </a:solidFill>
                <a:latin typeface="Optima" panose="02000503060000020004" pitchFamily="2" charset="0"/>
              </a:rPr>
              <a:t>       Average recession,1 year</a:t>
            </a:r>
          </a:p>
          <a:p>
            <a:endParaRPr lang="en-US" dirty="0">
              <a:solidFill>
                <a:schemeClr val="bg1"/>
              </a:solidFill>
            </a:endParaRPr>
          </a:p>
        </p:txBody>
      </p:sp>
    </p:spTree>
    <p:extLst>
      <p:ext uri="{BB962C8B-B14F-4D97-AF65-F5344CB8AC3E}">
        <p14:creationId xmlns:p14="http://schemas.microsoft.com/office/powerpoint/2010/main" val="11489034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Content Placeholder 8" descr="A chart of a company's portfolio&#10;&#10;Description automatically generated">
            <a:extLst>
              <a:ext uri="{FF2B5EF4-FFF2-40B4-BE49-F238E27FC236}">
                <a16:creationId xmlns:a16="http://schemas.microsoft.com/office/drawing/2014/main" id="{C737C6A2-9F6D-B253-7FB8-3A5A6E0D89C2}"/>
              </a:ext>
            </a:extLst>
          </p:cNvPr>
          <p:cNvPicPr>
            <a:picLocks noGrp="1" noChangeAspect="1"/>
          </p:cNvPicPr>
          <p:nvPr>
            <p:ph idx="1"/>
          </p:nvPr>
        </p:nvPicPr>
        <p:blipFill>
          <a:blip r:embed="rId2"/>
          <a:stretch>
            <a:fillRect/>
          </a:stretch>
        </p:blipFill>
        <p:spPr>
          <a:xfrm>
            <a:off x="1777151" y="482600"/>
            <a:ext cx="5589697" cy="4178299"/>
          </a:xfrm>
          <a:prstGeom prst="rect">
            <a:avLst/>
          </a:prstGeom>
        </p:spPr>
      </p:pic>
    </p:spTree>
    <p:extLst>
      <p:ext uri="{BB962C8B-B14F-4D97-AF65-F5344CB8AC3E}">
        <p14:creationId xmlns:p14="http://schemas.microsoft.com/office/powerpoint/2010/main" val="26937535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A202F-BB33-9B4A-9138-21EDA62A46C9}"/>
              </a:ext>
            </a:extLst>
          </p:cNvPr>
          <p:cNvSpPr>
            <a:spLocks noGrp="1"/>
          </p:cNvSpPr>
          <p:nvPr>
            <p:ph type="title"/>
          </p:nvPr>
        </p:nvSpPr>
        <p:spPr>
          <a:xfrm>
            <a:off x="457200" y="136071"/>
            <a:ext cx="8229600" cy="1374775"/>
          </a:xfrm>
        </p:spPr>
        <p:txBody>
          <a:bodyPr/>
          <a:lstStyle/>
          <a:p>
            <a:r>
              <a:rPr lang="en-US" sz="5400" dirty="0">
                <a:latin typeface="Optima" panose="02000503060000020004" pitchFamily="2" charset="0"/>
              </a:rPr>
              <a:t> </a:t>
            </a:r>
            <a:r>
              <a:rPr lang="en-US" sz="6000" b="1" u="sng" dirty="0">
                <a:latin typeface="Optima" panose="02000503060000020004" pitchFamily="2" charset="0"/>
              </a:rPr>
              <a:t>INVESTING FOCUS</a:t>
            </a:r>
            <a:endParaRPr lang="en-US" sz="6000" b="1" dirty="0">
              <a:latin typeface="Optima" panose="02000503060000020004" pitchFamily="2" charset="0"/>
            </a:endParaRPr>
          </a:p>
        </p:txBody>
      </p:sp>
      <p:sp>
        <p:nvSpPr>
          <p:cNvPr id="3" name="Content Placeholder 2">
            <a:extLst>
              <a:ext uri="{FF2B5EF4-FFF2-40B4-BE49-F238E27FC236}">
                <a16:creationId xmlns:a16="http://schemas.microsoft.com/office/drawing/2014/main" id="{5DF4EF9E-E446-3740-8695-C5D64D8F5D5E}"/>
              </a:ext>
            </a:extLst>
          </p:cNvPr>
          <p:cNvSpPr>
            <a:spLocks noGrp="1"/>
          </p:cNvSpPr>
          <p:nvPr>
            <p:ph idx="1"/>
          </p:nvPr>
        </p:nvSpPr>
        <p:spPr>
          <a:xfrm>
            <a:off x="628650" y="1747838"/>
            <a:ext cx="7886700" cy="3262312"/>
          </a:xfrm>
        </p:spPr>
        <p:txBody>
          <a:bodyPr/>
          <a:lstStyle/>
          <a:p>
            <a:r>
              <a:rPr lang="en-US" sz="4400" dirty="0"/>
              <a:t>Infrastructure</a:t>
            </a:r>
          </a:p>
          <a:p>
            <a:pPr marL="0" indent="0">
              <a:buNone/>
            </a:pPr>
            <a:r>
              <a:rPr lang="en-US" sz="4400" dirty="0"/>
              <a:t>  -Rebuilding Electric Grid</a:t>
            </a:r>
          </a:p>
          <a:p>
            <a:r>
              <a:rPr lang="en-US" sz="4400" dirty="0"/>
              <a:t>Aging Population</a:t>
            </a:r>
          </a:p>
          <a:p>
            <a:r>
              <a:rPr lang="en-US" sz="4400" dirty="0"/>
              <a:t>Applied Technology</a:t>
            </a:r>
          </a:p>
          <a:p>
            <a:endParaRPr lang="en-US" dirty="0"/>
          </a:p>
          <a:p>
            <a:endParaRPr lang="en-US" dirty="0"/>
          </a:p>
        </p:txBody>
      </p:sp>
    </p:spTree>
    <p:extLst>
      <p:ext uri="{BB962C8B-B14F-4D97-AF65-F5344CB8AC3E}">
        <p14:creationId xmlns:p14="http://schemas.microsoft.com/office/powerpoint/2010/main" val="27131072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6497" name="Picture 1">
            <a:extLst>
              <a:ext uri="{FF2B5EF4-FFF2-40B4-BE49-F238E27FC236}">
                <a16:creationId xmlns:a16="http://schemas.microsoft.com/office/drawing/2014/main" id="{FC689D7C-D8FA-534A-BA2E-E0D0C819B05C}"/>
              </a:ext>
            </a:extLst>
          </p:cNvPr>
          <p:cNvPicPr>
            <a:picLocks noChangeAspect="1"/>
          </p:cNvPicPr>
          <p:nvPr/>
        </p:nvPicPr>
        <p:blipFill>
          <a:blip r:embed="rId2">
            <a:extLst>
              <a:ext uri="{28A0092B-C50C-407E-A947-70E740481C1C}">
                <a14:useLocalDpi xmlns:a14="http://schemas.microsoft.com/office/drawing/2010/main" val="0"/>
              </a:ext>
            </a:extLst>
          </a:blip>
          <a:srcRect t="39713" b="25000"/>
          <a:stretch>
            <a:fillRect/>
          </a:stretch>
        </p:blipFill>
        <p:spPr bwMode="auto">
          <a:xfrm>
            <a:off x="947738" y="1538288"/>
            <a:ext cx="6765925" cy="142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6498" name="Text Box 2">
            <a:extLst>
              <a:ext uri="{FF2B5EF4-FFF2-40B4-BE49-F238E27FC236}">
                <a16:creationId xmlns:a16="http://schemas.microsoft.com/office/drawing/2014/main" id="{F9A32D7E-72C4-DC49-B43E-0EE88EA097BB}"/>
              </a:ext>
            </a:extLst>
          </p:cNvPr>
          <p:cNvSpPr txBox="1">
            <a:spLocks/>
          </p:cNvSpPr>
          <p:nvPr/>
        </p:nvSpPr>
        <p:spPr bwMode="auto">
          <a:xfrm>
            <a:off x="1162050" y="114300"/>
            <a:ext cx="6629400"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6000" b="1" u="sng" dirty="0">
                <a:solidFill>
                  <a:srgbClr val="FFFFFF"/>
                </a:solidFill>
                <a:latin typeface="Optima" panose="02000503060000020004" pitchFamily="2" charset="0"/>
                <a:ea typeface="Tahoma Bold" charset="0"/>
                <a:cs typeface="Tahoma Bold" charset="0"/>
                <a:sym typeface="Tahoma Bold" charset="0"/>
              </a:rPr>
              <a:t>BUSINESS CYCLES</a:t>
            </a:r>
            <a:endParaRPr lang="en-US" altLang="en-US" sz="6000" b="1" dirty="0">
              <a:latin typeface="Optima" panose="02000503060000020004" pitchFamily="2" charset="0"/>
            </a:endParaRPr>
          </a:p>
        </p:txBody>
      </p:sp>
      <p:sp>
        <p:nvSpPr>
          <p:cNvPr id="106499" name="Text Box 3">
            <a:extLst>
              <a:ext uri="{FF2B5EF4-FFF2-40B4-BE49-F238E27FC236}">
                <a16:creationId xmlns:a16="http://schemas.microsoft.com/office/drawing/2014/main" id="{083165A7-AD57-AF40-9D94-3556DEFB97C2}"/>
              </a:ext>
            </a:extLst>
          </p:cNvPr>
          <p:cNvSpPr txBox="1">
            <a:spLocks/>
          </p:cNvSpPr>
          <p:nvPr/>
        </p:nvSpPr>
        <p:spPr bwMode="auto">
          <a:xfrm>
            <a:off x="1096963" y="3111500"/>
            <a:ext cx="1755775" cy="1106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marL="153988" indent="-153988">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buSzPct val="100000"/>
              <a:buFont typeface="Arial" panose="020B0604020202020204" pitchFamily="34" charset="0"/>
              <a:buChar char="•"/>
            </a:pPr>
            <a:r>
              <a:rPr lang="en-US" altLang="en-US" sz="1300">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rPr>
              <a:t>Fiscal and Monetary Stimulus </a:t>
            </a:r>
          </a:p>
          <a:p>
            <a:pPr eaLnBrk="1">
              <a:buSzPct val="100000"/>
              <a:buFont typeface="Arial" panose="020B0604020202020204" pitchFamily="34" charset="0"/>
              <a:buChar char="•"/>
            </a:pPr>
            <a:r>
              <a:rPr lang="en-US" altLang="en-US" sz="1300">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rPr>
              <a:t>Economic Growth Starts To Increase</a:t>
            </a:r>
          </a:p>
        </p:txBody>
      </p:sp>
      <p:sp>
        <p:nvSpPr>
          <p:cNvPr id="106500" name="Text Box 4">
            <a:extLst>
              <a:ext uri="{FF2B5EF4-FFF2-40B4-BE49-F238E27FC236}">
                <a16:creationId xmlns:a16="http://schemas.microsoft.com/office/drawing/2014/main" id="{72C74BF4-A76B-1648-91C4-C25AAFDEFA91}"/>
              </a:ext>
            </a:extLst>
          </p:cNvPr>
          <p:cNvSpPr txBox="1">
            <a:spLocks/>
          </p:cNvSpPr>
          <p:nvPr/>
        </p:nvSpPr>
        <p:spPr bwMode="auto">
          <a:xfrm>
            <a:off x="2749550" y="3127375"/>
            <a:ext cx="1831975" cy="192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marL="30163" indent="-30163">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buSzPct val="100000"/>
              <a:buFont typeface="Arial" panose="020B0604020202020204" pitchFamily="34" charset="0"/>
              <a:buChar char="•"/>
            </a:pPr>
            <a:r>
              <a:rPr lang="en-US" altLang="en-US" sz="1300">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rPr>
              <a:t>Margins Start to Peak and Management Begins to </a:t>
            </a:r>
          </a:p>
          <a:p>
            <a:pPr eaLnBrk="1"/>
            <a:r>
              <a:rPr lang="en-US" altLang="en-US" sz="1300">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rPr>
              <a:t>    Increase</a:t>
            </a:r>
          </a:p>
          <a:p>
            <a:pPr eaLnBrk="1"/>
            <a:r>
              <a:rPr lang="en-US" altLang="en-US" sz="1300">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rPr>
              <a:t>    Share   </a:t>
            </a:r>
          </a:p>
          <a:p>
            <a:pPr eaLnBrk="1"/>
            <a:r>
              <a:rPr lang="en-US" altLang="en-US" sz="1300">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rPr>
              <a:t>    Repurchases To                         </a:t>
            </a:r>
          </a:p>
          <a:p>
            <a:pPr eaLnBrk="1"/>
            <a:r>
              <a:rPr lang="en-US" altLang="en-US" sz="1300">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rPr>
              <a:t>    Boost Profits</a:t>
            </a:r>
          </a:p>
        </p:txBody>
      </p:sp>
      <p:sp>
        <p:nvSpPr>
          <p:cNvPr id="106501" name="Text Box 5">
            <a:extLst>
              <a:ext uri="{FF2B5EF4-FFF2-40B4-BE49-F238E27FC236}">
                <a16:creationId xmlns:a16="http://schemas.microsoft.com/office/drawing/2014/main" id="{CBD0D1E6-8A82-1841-89B9-C91197A2E6A3}"/>
              </a:ext>
            </a:extLst>
          </p:cNvPr>
          <p:cNvSpPr txBox="1">
            <a:spLocks/>
          </p:cNvSpPr>
          <p:nvPr/>
        </p:nvSpPr>
        <p:spPr bwMode="auto">
          <a:xfrm>
            <a:off x="6143625" y="3111500"/>
            <a:ext cx="1570038" cy="2122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marL="153988" indent="-153988">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buSzPct val="100000"/>
              <a:buFont typeface="Arial" panose="020B0604020202020204" pitchFamily="34" charset="0"/>
              <a:buChar char="•"/>
            </a:pPr>
            <a:r>
              <a:rPr lang="en-US" altLang="en-US" sz="1300">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rPr>
              <a:t>Economic Contraction, Falling Manufacturer and Retail Activity</a:t>
            </a:r>
          </a:p>
          <a:p>
            <a:pPr eaLnBrk="1">
              <a:buSzPct val="100000"/>
              <a:buFont typeface="Arial" panose="020B0604020202020204" pitchFamily="34" charset="0"/>
              <a:buChar char="•"/>
            </a:pPr>
            <a:r>
              <a:rPr lang="en-US" altLang="en-US" sz="1300">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rPr>
              <a:t>Earnings and Credit Lending Drop Quickly</a:t>
            </a:r>
          </a:p>
        </p:txBody>
      </p:sp>
      <p:sp>
        <p:nvSpPr>
          <p:cNvPr id="106502" name="Text Box 6">
            <a:extLst>
              <a:ext uri="{FF2B5EF4-FFF2-40B4-BE49-F238E27FC236}">
                <a16:creationId xmlns:a16="http://schemas.microsoft.com/office/drawing/2014/main" id="{19C090D7-7D5D-E340-805D-F2A5D72E5F0A}"/>
              </a:ext>
            </a:extLst>
          </p:cNvPr>
          <p:cNvSpPr txBox="1">
            <a:spLocks/>
          </p:cNvSpPr>
          <p:nvPr/>
        </p:nvSpPr>
        <p:spPr bwMode="auto">
          <a:xfrm>
            <a:off x="4476750" y="3006725"/>
            <a:ext cx="1593850" cy="192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marL="153988" indent="-153988">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buSzPct val="100000"/>
              <a:buFont typeface="Arial" panose="020B0604020202020204" pitchFamily="34" charset="0"/>
              <a:buChar char="•"/>
            </a:pPr>
            <a:r>
              <a:rPr lang="en-US" altLang="en-US" sz="1300">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rPr>
              <a:t>Fiscal and Monetary Restrictions</a:t>
            </a:r>
          </a:p>
          <a:p>
            <a:pPr eaLnBrk="1">
              <a:buSzPct val="100000"/>
              <a:buFont typeface="Arial" panose="020B0604020202020204" pitchFamily="34" charset="0"/>
              <a:buChar char="•"/>
            </a:pPr>
            <a:r>
              <a:rPr lang="en-US" altLang="en-US" sz="1300">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rPr>
              <a:t>Employers Have Trouble Finding Available Workers and Wages Increase</a:t>
            </a:r>
          </a:p>
        </p:txBody>
      </p:sp>
      <p:pic>
        <p:nvPicPr>
          <p:cNvPr id="106503" name="Picture 7" descr="Related image">
            <a:extLst>
              <a:ext uri="{FF2B5EF4-FFF2-40B4-BE49-F238E27FC236}">
                <a16:creationId xmlns:a16="http://schemas.microsoft.com/office/drawing/2014/main" id="{FEA521FD-D115-5641-9148-72309467FAA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708025"/>
            <a:ext cx="1520825" cy="1322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1">
            <a:extLst>
              <a:ext uri="{FF2B5EF4-FFF2-40B4-BE49-F238E27FC236}">
                <a16:creationId xmlns:a16="http://schemas.microsoft.com/office/drawing/2014/main" id="{43D07B4E-279A-B645-A4AD-9D5E3A150CCC}"/>
              </a:ext>
            </a:extLst>
          </p:cNvPr>
          <p:cNvSpPr>
            <a:spLocks noGrp="1"/>
          </p:cNvSpPr>
          <p:nvPr>
            <p:ph type="title"/>
          </p:nvPr>
        </p:nvSpPr>
        <p:spPr>
          <a:xfrm>
            <a:off x="457200" y="361950"/>
            <a:ext cx="8229600" cy="762000"/>
          </a:xfrm>
        </p:spPr>
        <p:txBody>
          <a:bodyPr/>
          <a:lstStyle/>
          <a:p>
            <a:pPr defTabSz="839788" eaLnBrk="1"/>
            <a:r>
              <a:rPr lang="en-US" altLang="en-US" sz="6000" b="1" u="sng" dirty="0">
                <a:latin typeface="Optima" panose="02000503060000020004" pitchFamily="2" charset="0"/>
              </a:rPr>
              <a:t>SAVING CAPITALISM</a:t>
            </a:r>
            <a:endParaRPr lang="en-US" altLang="en-US" sz="6000" b="1" dirty="0">
              <a:latin typeface="Optima" panose="02000503060000020004" pitchFamily="2" charset="0"/>
            </a:endParaRPr>
          </a:p>
        </p:txBody>
      </p:sp>
      <p:sp>
        <p:nvSpPr>
          <p:cNvPr id="143362" name="Text Box 2">
            <a:extLst>
              <a:ext uri="{FF2B5EF4-FFF2-40B4-BE49-F238E27FC236}">
                <a16:creationId xmlns:a16="http://schemas.microsoft.com/office/drawing/2014/main" id="{1AC7AB5C-C66D-394B-92FD-4D27341C7001}"/>
              </a:ext>
            </a:extLst>
          </p:cNvPr>
          <p:cNvSpPr txBox="1">
            <a:spLocks/>
          </p:cNvSpPr>
          <p:nvPr/>
        </p:nvSpPr>
        <p:spPr bwMode="auto">
          <a:xfrm>
            <a:off x="152400" y="1809750"/>
            <a:ext cx="5756275" cy="3108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marL="390525" indent="-390525">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buSzPct val="100000"/>
              <a:buFont typeface="Arial" panose="020B0604020202020204" pitchFamily="34" charset="0"/>
              <a:buChar char="•"/>
            </a:pPr>
            <a:r>
              <a:rPr lang="en-US" altLang="en-US" sz="28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At the time of the French Revolution (1789) the top 3% of French “Elites” commanded </a:t>
            </a:r>
            <a:r>
              <a:rPr lang="en-US" altLang="en-US" sz="2800" u="sng"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30%</a:t>
            </a:r>
            <a:r>
              <a:rPr lang="en-US" altLang="en-US" sz="28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 of the country’s wealth.  </a:t>
            </a:r>
          </a:p>
          <a:p>
            <a:pPr eaLnBrk="1">
              <a:buSzPct val="100000"/>
              <a:buFont typeface="Arial" panose="020B0604020202020204" pitchFamily="34" charset="0"/>
              <a:buChar char="•"/>
            </a:pPr>
            <a:endParaRPr lang="en-US" altLang="en-US" sz="28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endParaRPr>
          </a:p>
          <a:p>
            <a:pPr eaLnBrk="1">
              <a:buSzPct val="100000"/>
              <a:buFont typeface="Arial" panose="020B0604020202020204" pitchFamily="34" charset="0"/>
              <a:buChar char="•"/>
            </a:pPr>
            <a:r>
              <a:rPr lang="en-US" altLang="en-US" sz="28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Today, the top </a:t>
            </a:r>
            <a:r>
              <a:rPr lang="en-US" altLang="en-US" sz="2800" u="sng"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3%</a:t>
            </a:r>
            <a:r>
              <a:rPr lang="en-US" altLang="en-US" sz="28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 in the U.S. own </a:t>
            </a:r>
            <a:r>
              <a:rPr lang="en-US" altLang="en-US" sz="2800" u="sng"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52 % </a:t>
            </a:r>
            <a:r>
              <a:rPr lang="en-US" altLang="en-US" sz="28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of the nation’s wealth.   </a:t>
            </a:r>
          </a:p>
        </p:txBody>
      </p:sp>
      <p:pic>
        <p:nvPicPr>
          <p:cNvPr id="3" name="Picture 2" descr="A picture containing window&#10;&#10;Description automatically generated">
            <a:extLst>
              <a:ext uri="{FF2B5EF4-FFF2-40B4-BE49-F238E27FC236}">
                <a16:creationId xmlns:a16="http://schemas.microsoft.com/office/drawing/2014/main" id="{6401E715-9C20-3A44-ADD6-56E4AC039377}"/>
              </a:ext>
            </a:extLst>
          </p:cNvPr>
          <p:cNvPicPr>
            <a:picLocks noChangeAspect="1"/>
          </p:cNvPicPr>
          <p:nvPr/>
        </p:nvPicPr>
        <p:blipFill>
          <a:blip r:embed="rId3"/>
          <a:stretch>
            <a:fillRect/>
          </a:stretch>
        </p:blipFill>
        <p:spPr>
          <a:xfrm>
            <a:off x="6172200" y="2114550"/>
            <a:ext cx="2670507" cy="2000554"/>
          </a:xfrm>
          <a:prstGeom prst="rect">
            <a:avLst/>
          </a:prstGeom>
        </p:spPr>
      </p:pic>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23B46-92BC-7A16-F8FA-109771DAB213}"/>
              </a:ext>
            </a:extLst>
          </p:cNvPr>
          <p:cNvSpPr>
            <a:spLocks noGrp="1"/>
          </p:cNvSpPr>
          <p:nvPr>
            <p:ph type="title"/>
          </p:nvPr>
        </p:nvSpPr>
        <p:spPr/>
        <p:txBody>
          <a:bodyPr/>
          <a:lstStyle/>
          <a:p>
            <a:r>
              <a:rPr lang="en-US" u="sng" dirty="0">
                <a:latin typeface="Optima" panose="02000503060000020004" pitchFamily="2" charset="0"/>
              </a:rPr>
              <a:t>LEAST EXPENSIVE COST OF LIVING</a:t>
            </a:r>
          </a:p>
        </p:txBody>
      </p:sp>
      <p:sp>
        <p:nvSpPr>
          <p:cNvPr id="3" name="Content Placeholder 2">
            <a:extLst>
              <a:ext uri="{FF2B5EF4-FFF2-40B4-BE49-F238E27FC236}">
                <a16:creationId xmlns:a16="http://schemas.microsoft.com/office/drawing/2014/main" id="{7BAEAE7B-937C-723B-D1CE-D153A1604CFF}"/>
              </a:ext>
            </a:extLst>
          </p:cNvPr>
          <p:cNvSpPr>
            <a:spLocks noGrp="1"/>
          </p:cNvSpPr>
          <p:nvPr>
            <p:ph idx="1"/>
          </p:nvPr>
        </p:nvSpPr>
        <p:spPr>
          <a:xfrm>
            <a:off x="762000" y="2038349"/>
            <a:ext cx="7753350" cy="2593975"/>
          </a:xfrm>
        </p:spPr>
        <p:txBody>
          <a:bodyPr/>
          <a:lstStyle/>
          <a:p>
            <a:r>
              <a:rPr lang="en-US" sz="4000" dirty="0">
                <a:latin typeface="Optima" panose="02000503060000020004" pitchFamily="2" charset="0"/>
              </a:rPr>
              <a:t>Arkansas</a:t>
            </a:r>
          </a:p>
          <a:p>
            <a:r>
              <a:rPr lang="en-US" sz="4000" dirty="0">
                <a:latin typeface="Optima" panose="02000503060000020004" pitchFamily="2" charset="0"/>
              </a:rPr>
              <a:t>Louisiana</a:t>
            </a:r>
          </a:p>
          <a:p>
            <a:r>
              <a:rPr lang="en-US" sz="4000" dirty="0">
                <a:latin typeface="Optima" panose="02000503060000020004" pitchFamily="2" charset="0"/>
              </a:rPr>
              <a:t>Mississippi</a:t>
            </a:r>
          </a:p>
          <a:p>
            <a:endParaRPr lang="en-US" dirty="0"/>
          </a:p>
          <a:p>
            <a:endParaRPr lang="en-US" dirty="0"/>
          </a:p>
        </p:txBody>
      </p:sp>
    </p:spTree>
    <p:extLst>
      <p:ext uri="{BB962C8B-B14F-4D97-AF65-F5344CB8AC3E}">
        <p14:creationId xmlns:p14="http://schemas.microsoft.com/office/powerpoint/2010/main" val="29184871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5BD2D-CF49-664D-9AB4-D70F91A26EAF}"/>
              </a:ext>
            </a:extLst>
          </p:cNvPr>
          <p:cNvSpPr>
            <a:spLocks noGrp="1"/>
          </p:cNvSpPr>
          <p:nvPr>
            <p:ph type="title"/>
          </p:nvPr>
        </p:nvSpPr>
        <p:spPr/>
        <p:txBody>
          <a:bodyPr>
            <a:norm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r>
              <a:rPr lang="en-US" sz="5400" b="1" u="sng" dirty="0">
                <a:solidFill>
                  <a:schemeClr val="bg1"/>
                </a:solidFill>
                <a:latin typeface="Optima" panose="02000503060000020004" pitchFamily="2" charset="0"/>
                <a:ea typeface="Tahoma" panose="020B0604030504040204" pitchFamily="34" charset="0"/>
                <a:cs typeface="Tahoma" panose="020B0604030504040204" pitchFamily="34" charset="0"/>
              </a:rPr>
              <a:t>K SHAPED RECOVERY ???</a:t>
            </a:r>
            <a:endParaRPr lang="en-US" sz="5400" b="1" u="sng" dirty="0">
              <a:solidFill>
                <a:schemeClr val="bg1"/>
              </a:solidFill>
              <a:latin typeface="Optima" panose="02000503060000020004" pitchFamily="2" charset="0"/>
            </a:endParaRPr>
          </a:p>
        </p:txBody>
      </p:sp>
      <p:cxnSp>
        <p:nvCxnSpPr>
          <p:cNvPr id="5" name="Straight Connector 4">
            <a:extLst>
              <a:ext uri="{FF2B5EF4-FFF2-40B4-BE49-F238E27FC236}">
                <a16:creationId xmlns:a16="http://schemas.microsoft.com/office/drawing/2014/main" id="{587A1CDD-28E1-4BFD-BD11-FB00A93414C0}"/>
              </a:ext>
            </a:extLst>
          </p:cNvPr>
          <p:cNvCxnSpPr/>
          <p:nvPr/>
        </p:nvCxnSpPr>
        <p:spPr>
          <a:xfrm>
            <a:off x="407101" y="2126178"/>
            <a:ext cx="1175657" cy="0"/>
          </a:xfrm>
          <a:prstGeom prst="line">
            <a:avLst/>
          </a:prstGeom>
          <a:ln w="101600"/>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093E9EE9-FA05-4373-A9C5-E8676C8DB11B}"/>
              </a:ext>
            </a:extLst>
          </p:cNvPr>
          <p:cNvCxnSpPr>
            <a:cxnSpLocks/>
          </p:cNvCxnSpPr>
          <p:nvPr/>
        </p:nvCxnSpPr>
        <p:spPr>
          <a:xfrm>
            <a:off x="1543051" y="2108319"/>
            <a:ext cx="850199" cy="1291442"/>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C86BCF5-5A7E-415B-AED7-323DFE51A2E2}"/>
              </a:ext>
            </a:extLst>
          </p:cNvPr>
          <p:cNvCxnSpPr>
            <a:cxnSpLocks/>
          </p:cNvCxnSpPr>
          <p:nvPr/>
        </p:nvCxnSpPr>
        <p:spPr>
          <a:xfrm flipV="1">
            <a:off x="2350387" y="2469357"/>
            <a:ext cx="1311133" cy="930404"/>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6D322F7-856D-4FE1-ADDF-C4669475CBF5}"/>
              </a:ext>
            </a:extLst>
          </p:cNvPr>
          <p:cNvCxnSpPr/>
          <p:nvPr/>
        </p:nvCxnSpPr>
        <p:spPr>
          <a:xfrm>
            <a:off x="2387892" y="3392619"/>
            <a:ext cx="1273628" cy="1193470"/>
          </a:xfrm>
          <a:prstGeom prst="line">
            <a:avLst/>
          </a:prstGeom>
          <a:ln w="101600"/>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2C7427E-B09C-487E-9732-D4211F04F049}"/>
              </a:ext>
            </a:extLst>
          </p:cNvPr>
          <p:cNvSpPr txBox="1"/>
          <p:nvPr/>
        </p:nvSpPr>
        <p:spPr>
          <a:xfrm>
            <a:off x="3699024" y="4447589"/>
            <a:ext cx="2121092" cy="369332"/>
          </a:xfrm>
          <a:prstGeom prst="rect">
            <a:avLst/>
          </a:prstGeom>
          <a:noFill/>
        </p:spPr>
        <p:txBody>
          <a:bodyPr wrap="square" rtlCol="0">
            <a:spAutoFit/>
          </a:bodyPr>
          <a:lstStyle/>
          <a:p>
            <a:r>
              <a:rPr lang="en-US" dirty="0">
                <a:solidFill>
                  <a:srgbClr val="FF0000"/>
                </a:solidFill>
                <a:latin typeface="Tahoma" panose="020B0604030504040204" pitchFamily="34" charset="0"/>
                <a:ea typeface="Tahoma" panose="020B0604030504040204" pitchFamily="34" charset="0"/>
                <a:cs typeface="Tahoma" panose="020B0604030504040204" pitchFamily="34" charset="0"/>
              </a:rPr>
              <a:t>Middle/lower class</a:t>
            </a:r>
          </a:p>
        </p:txBody>
      </p:sp>
      <p:sp>
        <p:nvSpPr>
          <p:cNvPr id="19" name="TextBox 18">
            <a:extLst>
              <a:ext uri="{FF2B5EF4-FFF2-40B4-BE49-F238E27FC236}">
                <a16:creationId xmlns:a16="http://schemas.microsoft.com/office/drawing/2014/main" id="{0DD8FFA5-C8B1-41C2-9EC5-CD605C0B6A16}"/>
              </a:ext>
            </a:extLst>
          </p:cNvPr>
          <p:cNvSpPr txBox="1"/>
          <p:nvPr/>
        </p:nvSpPr>
        <p:spPr>
          <a:xfrm>
            <a:off x="3699024" y="2277446"/>
            <a:ext cx="1311133" cy="646331"/>
          </a:xfrm>
          <a:prstGeom prst="rect">
            <a:avLst/>
          </a:prstGeom>
          <a:noFill/>
        </p:spPr>
        <p:txBody>
          <a:bodyPr wrap="square" rtlCol="0">
            <a:spAutoFit/>
          </a:bodyPr>
          <a:lstStyle/>
          <a:p>
            <a:r>
              <a:rPr lang="en-US" dirty="0">
                <a:solidFill>
                  <a:srgbClr val="FF0000"/>
                </a:solidFill>
                <a:latin typeface="Tahoma" panose="020B0604030504040204" pitchFamily="34" charset="0"/>
                <a:ea typeface="Tahoma" panose="020B0604030504040204" pitchFamily="34" charset="0"/>
                <a:cs typeface="Tahoma" panose="020B0604030504040204" pitchFamily="34" charset="0"/>
              </a:rPr>
              <a:t>Upper class</a:t>
            </a:r>
          </a:p>
        </p:txBody>
      </p:sp>
      <p:pic>
        <p:nvPicPr>
          <p:cNvPr id="1026" name="Picture 2" descr="Lagi bokek - Home | Facebook">
            <a:extLst>
              <a:ext uri="{FF2B5EF4-FFF2-40B4-BE49-F238E27FC236}">
                <a16:creationId xmlns:a16="http://schemas.microsoft.com/office/drawing/2014/main" id="{42B0ABEA-FDE8-4AB0-B6DF-F6F90453E6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2358" y="1888384"/>
            <a:ext cx="2121092" cy="2905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86911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1A11D-677D-0170-D20E-E943AD3729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B369DE-4FB2-166B-95F8-7CD14BE12B97}"/>
              </a:ext>
            </a:extLst>
          </p:cNvPr>
          <p:cNvSpPr>
            <a:spLocks noGrp="1"/>
          </p:cNvSpPr>
          <p:nvPr>
            <p:ph type="title"/>
          </p:nvPr>
        </p:nvSpPr>
        <p:spPr/>
        <p:txBody>
          <a:bodyPr/>
          <a:lstStyle/>
          <a:p>
            <a:r>
              <a:rPr lang="en-US" sz="6000" b="1" u="sng" dirty="0">
                <a:latin typeface="Optima" panose="02000503060000020004" pitchFamily="2" charset="0"/>
              </a:rPr>
              <a:t>IMPORTANT MATH </a:t>
            </a:r>
          </a:p>
        </p:txBody>
      </p:sp>
      <p:sp>
        <p:nvSpPr>
          <p:cNvPr id="3" name="Content Placeholder 2">
            <a:extLst>
              <a:ext uri="{FF2B5EF4-FFF2-40B4-BE49-F238E27FC236}">
                <a16:creationId xmlns:a16="http://schemas.microsoft.com/office/drawing/2014/main" id="{F41ECDED-C4EF-0D37-0CA2-E6C20CF0E404}"/>
              </a:ext>
            </a:extLst>
          </p:cNvPr>
          <p:cNvSpPr>
            <a:spLocks noGrp="1"/>
          </p:cNvSpPr>
          <p:nvPr>
            <p:ph idx="1"/>
          </p:nvPr>
        </p:nvSpPr>
        <p:spPr>
          <a:xfrm>
            <a:off x="533400" y="1809750"/>
            <a:ext cx="8534400" cy="3200400"/>
          </a:xfrm>
        </p:spPr>
        <p:txBody>
          <a:bodyPr/>
          <a:lstStyle/>
          <a:p>
            <a:pPr marL="0" indent="0">
              <a:buNone/>
            </a:pPr>
            <a:r>
              <a:rPr lang="en-US" sz="4400" dirty="0">
                <a:latin typeface="Optima" panose="02000503060000020004" pitchFamily="2" charset="0"/>
              </a:rPr>
              <a:t>If The market (or an individual stock) falls 50%. You’ll need a 100% increase to get back where you started.</a:t>
            </a:r>
          </a:p>
        </p:txBody>
      </p:sp>
    </p:spTree>
    <p:extLst>
      <p:ext uri="{BB962C8B-B14F-4D97-AF65-F5344CB8AC3E}">
        <p14:creationId xmlns:p14="http://schemas.microsoft.com/office/powerpoint/2010/main" val="24074183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1">
            <a:extLst>
              <a:ext uri="{FF2B5EF4-FFF2-40B4-BE49-F238E27FC236}">
                <a16:creationId xmlns:a16="http://schemas.microsoft.com/office/drawing/2014/main" id="{1E82C97C-A517-DD40-8933-DA52F90212C9}"/>
              </a:ext>
            </a:extLst>
          </p:cNvPr>
          <p:cNvSpPr>
            <a:spLocks noGrp="1"/>
          </p:cNvSpPr>
          <p:nvPr>
            <p:ph type="title"/>
          </p:nvPr>
        </p:nvSpPr>
        <p:spPr>
          <a:xfrm>
            <a:off x="609600" y="438150"/>
            <a:ext cx="7924800" cy="742950"/>
          </a:xfrm>
        </p:spPr>
        <p:txBody>
          <a:bodyPr/>
          <a:lstStyle/>
          <a:p>
            <a:pPr defTabSz="803275" eaLnBrk="1"/>
            <a:r>
              <a:rPr lang="en-US" altLang="en-US" sz="6000" b="1" u="sng" dirty="0">
                <a:latin typeface="Optima" panose="02000503060000020004" pitchFamily="2" charset="0"/>
              </a:rPr>
              <a:t>NEW AND IMPROVED </a:t>
            </a:r>
            <a:endParaRPr lang="en-US" altLang="en-US" sz="6000" b="1" dirty="0">
              <a:latin typeface="Optima" panose="02000503060000020004" pitchFamily="2" charset="0"/>
            </a:endParaRPr>
          </a:p>
        </p:txBody>
      </p:sp>
      <p:sp>
        <p:nvSpPr>
          <p:cNvPr id="152578" name="Rectangle 2">
            <a:extLst>
              <a:ext uri="{FF2B5EF4-FFF2-40B4-BE49-F238E27FC236}">
                <a16:creationId xmlns:a16="http://schemas.microsoft.com/office/drawing/2014/main" id="{80792941-E4F3-274C-9BE9-6B26B7E6B34C}"/>
              </a:ext>
            </a:extLst>
          </p:cNvPr>
          <p:cNvSpPr>
            <a:spLocks noGrp="1" noChangeArrowheads="1"/>
          </p:cNvSpPr>
          <p:nvPr>
            <p:ph idx="1"/>
          </p:nvPr>
        </p:nvSpPr>
        <p:spPr bwMode="auto">
          <a:xfrm>
            <a:off x="304800" y="1885950"/>
            <a:ext cx="8686800" cy="3371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1" eaLnBrk="1">
              <a:buClrTx/>
              <a:buFont typeface="Arial" panose="020B0604020202020204" pitchFamily="34" charset="0"/>
              <a:buChar char="•"/>
            </a:pPr>
            <a:r>
              <a:rPr lang="en-US" altLang="en-US" sz="2600" dirty="0">
                <a:latin typeface="Optima" panose="02000503060000020004" pitchFamily="2" charset="0"/>
              </a:rPr>
              <a:t>Things are getting better for most of us.  </a:t>
            </a:r>
          </a:p>
          <a:p>
            <a:pPr lvl="1" eaLnBrk="1">
              <a:buClrTx/>
              <a:buFont typeface="Arial" panose="020B0604020202020204" pitchFamily="34" charset="0"/>
              <a:buChar char="•"/>
            </a:pPr>
            <a:r>
              <a:rPr lang="en-US" altLang="en-US" sz="2600" dirty="0">
                <a:latin typeface="Optima" panose="02000503060000020004" pitchFamily="2" charset="0"/>
              </a:rPr>
              <a:t>The babies born in America today are the luckiest crop in history (Warren Buffett) </a:t>
            </a:r>
          </a:p>
          <a:p>
            <a:pPr lvl="1" eaLnBrk="1">
              <a:buClrTx/>
              <a:buFont typeface="Arial" panose="020B0604020202020204" pitchFamily="34" charset="0"/>
              <a:buChar char="•"/>
            </a:pPr>
            <a:r>
              <a:rPr lang="en-US" altLang="en-US" sz="2600" dirty="0">
                <a:latin typeface="Optima" panose="02000503060000020004" pitchFamily="2" charset="0"/>
              </a:rPr>
              <a:t>The average American today enjoys access to better transportation, entertainment, communications and medical services than the robber barons did in the 1930’s. </a:t>
            </a:r>
          </a:p>
        </p:txBody>
      </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ext Box 1">
            <a:extLst>
              <a:ext uri="{FF2B5EF4-FFF2-40B4-BE49-F238E27FC236}">
                <a16:creationId xmlns:a16="http://schemas.microsoft.com/office/drawing/2014/main" id="{AC7C64BC-D49C-6B46-9918-ADD9EB106C4D}"/>
              </a:ext>
            </a:extLst>
          </p:cNvPr>
          <p:cNvSpPr txBox="1">
            <a:spLocks/>
          </p:cNvSpPr>
          <p:nvPr/>
        </p:nvSpPr>
        <p:spPr bwMode="auto">
          <a:xfrm>
            <a:off x="138113" y="160338"/>
            <a:ext cx="8786812" cy="1120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6600" b="1" u="sng" dirty="0">
                <a:solidFill>
                  <a:srgbClr val="FFFFFF"/>
                </a:solidFill>
                <a:latin typeface="Optima" panose="02000503060000020004" pitchFamily="2" charset="0"/>
                <a:ea typeface="Tahoma Bold" charset="0"/>
                <a:cs typeface="Tahoma Bold" charset="0"/>
                <a:sym typeface="Tahoma Bold" charset="0"/>
              </a:rPr>
              <a:t>THINK DENTISTR</a:t>
            </a:r>
            <a:r>
              <a:rPr lang="en-US" altLang="en-US" sz="6600" b="1" u="sng" dirty="0">
                <a:solidFill>
                  <a:srgbClr val="FFFFFF"/>
                </a:solidFill>
                <a:latin typeface="Optima" panose="02000503060000020004" pitchFamily="2" charset="0"/>
                <a:ea typeface="Candara" panose="020E0502030303020204" pitchFamily="34" charset="0"/>
                <a:cs typeface="Candara" panose="020E0502030303020204" pitchFamily="34" charset="0"/>
                <a:sym typeface="Candara" panose="020E0502030303020204" pitchFamily="34" charset="0"/>
              </a:rPr>
              <a:t>Y </a:t>
            </a:r>
            <a:endParaRPr lang="en-US" altLang="en-US" sz="4400" b="1" dirty="0">
              <a:solidFill>
                <a:schemeClr val="accent2"/>
              </a:solidFill>
              <a:latin typeface="Optima" panose="02000503060000020004" pitchFamily="2" charset="0"/>
            </a:endParaRPr>
          </a:p>
        </p:txBody>
      </p:sp>
      <p:pic>
        <p:nvPicPr>
          <p:cNvPr id="153602" name="Picture 2">
            <a:extLst>
              <a:ext uri="{FF2B5EF4-FFF2-40B4-BE49-F238E27FC236}">
                <a16:creationId xmlns:a16="http://schemas.microsoft.com/office/drawing/2014/main" id="{4D1E091D-B44D-3C4F-ADCB-59C3FF7CB9B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1088" y="1633538"/>
            <a:ext cx="6981825" cy="3351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FD6BD-1AA9-31F1-315B-C6372D25AAFE}"/>
              </a:ext>
            </a:extLst>
          </p:cNvPr>
          <p:cNvSpPr>
            <a:spLocks noGrp="1"/>
          </p:cNvSpPr>
          <p:nvPr>
            <p:ph type="title"/>
          </p:nvPr>
        </p:nvSpPr>
        <p:spPr/>
        <p:txBody>
          <a:bodyPr/>
          <a:lstStyle/>
          <a:p>
            <a:r>
              <a:rPr lang="en-US" sz="6600" u="sng" dirty="0">
                <a:latin typeface="Optima" panose="02000503060000020004" pitchFamily="2" charset="0"/>
              </a:rPr>
              <a:t>HIGH SCHOOL</a:t>
            </a:r>
          </a:p>
        </p:txBody>
      </p:sp>
      <p:pic>
        <p:nvPicPr>
          <p:cNvPr id="2050" name="Picture 2">
            <a:extLst>
              <a:ext uri="{FF2B5EF4-FFF2-40B4-BE49-F238E27FC236}">
                <a16:creationId xmlns:a16="http://schemas.microsoft.com/office/drawing/2014/main" id="{2A1C6D38-AAC5-A220-96BC-FEFF6C02E47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11843" y="3028950"/>
            <a:ext cx="5032157" cy="208112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395ADFE-4220-F7BB-EE62-F128EB78CBCC}"/>
              </a:ext>
            </a:extLst>
          </p:cNvPr>
          <p:cNvSpPr txBox="1"/>
          <p:nvPr/>
        </p:nvSpPr>
        <p:spPr>
          <a:xfrm>
            <a:off x="457200" y="2367429"/>
            <a:ext cx="8077200" cy="1938992"/>
          </a:xfrm>
          <a:prstGeom prst="rect">
            <a:avLst/>
          </a:prstGeom>
          <a:noFill/>
        </p:spPr>
        <p:txBody>
          <a:bodyPr wrap="square" rtlCol="0">
            <a:spAutoFit/>
          </a:bodyPr>
          <a:lstStyle/>
          <a:p>
            <a:pPr marL="285750" indent="-285750">
              <a:buFont typeface="Arial" panose="020B0604020202020204" pitchFamily="34" charset="0"/>
              <a:buChar char="•"/>
            </a:pPr>
            <a:r>
              <a:rPr lang="en-US" sz="4000" dirty="0"/>
              <a:t>Financial literacy</a:t>
            </a:r>
          </a:p>
          <a:p>
            <a:pPr marL="285750" indent="-285750">
              <a:buFont typeface="Arial" panose="020B0604020202020204" pitchFamily="34" charset="0"/>
              <a:buChar char="•"/>
            </a:pPr>
            <a:r>
              <a:rPr lang="en-US" sz="4000" dirty="0"/>
              <a:t>Critical thinking</a:t>
            </a:r>
          </a:p>
          <a:p>
            <a:pPr marL="285750" indent="-285750">
              <a:buFont typeface="Arial" panose="020B0604020202020204" pitchFamily="34" charset="0"/>
              <a:buChar char="•"/>
            </a:pPr>
            <a:r>
              <a:rPr lang="en-US" sz="4000" dirty="0"/>
              <a:t>Statistics</a:t>
            </a:r>
          </a:p>
        </p:txBody>
      </p:sp>
    </p:spTree>
    <p:extLst>
      <p:ext uri="{BB962C8B-B14F-4D97-AF65-F5344CB8AC3E}">
        <p14:creationId xmlns:p14="http://schemas.microsoft.com/office/powerpoint/2010/main" val="11862547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6F714-C940-914E-266D-CB8930310B05}"/>
              </a:ext>
            </a:extLst>
          </p:cNvPr>
          <p:cNvSpPr>
            <a:spLocks noGrp="1"/>
          </p:cNvSpPr>
          <p:nvPr>
            <p:ph type="title"/>
          </p:nvPr>
        </p:nvSpPr>
        <p:spPr/>
        <p:txBody>
          <a:bodyPr/>
          <a:lstStyle/>
          <a:p>
            <a:r>
              <a:rPr lang="en-US" sz="8000" u="sng" dirty="0">
                <a:latin typeface="Optima" panose="02000503060000020004" pitchFamily="2" charset="0"/>
              </a:rPr>
              <a:t>FOMO?</a:t>
            </a:r>
          </a:p>
        </p:txBody>
      </p:sp>
      <p:sp>
        <p:nvSpPr>
          <p:cNvPr id="3" name="Content Placeholder 2">
            <a:extLst>
              <a:ext uri="{FF2B5EF4-FFF2-40B4-BE49-F238E27FC236}">
                <a16:creationId xmlns:a16="http://schemas.microsoft.com/office/drawing/2014/main" id="{06CF9BEC-D1F2-F445-8E67-0097AA5C411E}"/>
              </a:ext>
            </a:extLst>
          </p:cNvPr>
          <p:cNvSpPr>
            <a:spLocks noGrp="1"/>
          </p:cNvSpPr>
          <p:nvPr>
            <p:ph idx="1"/>
          </p:nvPr>
        </p:nvSpPr>
        <p:spPr>
          <a:xfrm>
            <a:off x="628650" y="1747838"/>
            <a:ext cx="7886700" cy="3262312"/>
          </a:xfrm>
        </p:spPr>
        <p:txBody>
          <a:bodyPr/>
          <a:lstStyle/>
          <a:p>
            <a:r>
              <a:rPr lang="en-US" sz="4800" dirty="0">
                <a:latin typeface="Optima" panose="02000503060000020004" pitchFamily="2" charset="0"/>
              </a:rPr>
              <a:t>CBD?</a:t>
            </a:r>
          </a:p>
          <a:p>
            <a:r>
              <a:rPr lang="en-US" sz="4800" dirty="0">
                <a:latin typeface="Optima" panose="02000503060000020004" pitchFamily="2" charset="0"/>
              </a:rPr>
              <a:t>Bitcoin?</a:t>
            </a:r>
          </a:p>
          <a:p>
            <a:r>
              <a:rPr lang="en-US" sz="4800" dirty="0">
                <a:latin typeface="Optima" panose="02000503060000020004" pitchFamily="2" charset="0"/>
              </a:rPr>
              <a:t>NFT?</a:t>
            </a:r>
          </a:p>
          <a:p>
            <a:r>
              <a:rPr lang="en-US" sz="4800" dirty="0">
                <a:latin typeface="Optima" panose="02000503060000020004" pitchFamily="2" charset="0"/>
              </a:rPr>
              <a:t>AI?</a:t>
            </a:r>
          </a:p>
        </p:txBody>
      </p:sp>
    </p:spTree>
    <p:extLst>
      <p:ext uri="{BB962C8B-B14F-4D97-AF65-F5344CB8AC3E}">
        <p14:creationId xmlns:p14="http://schemas.microsoft.com/office/powerpoint/2010/main" val="163756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C4582-6A56-9B7C-9206-D245E72B6EE7}"/>
              </a:ext>
            </a:extLst>
          </p:cNvPr>
          <p:cNvSpPr>
            <a:spLocks noGrp="1"/>
          </p:cNvSpPr>
          <p:nvPr>
            <p:ph type="title"/>
          </p:nvPr>
        </p:nvSpPr>
        <p:spPr>
          <a:xfrm>
            <a:off x="-228600" y="206375"/>
            <a:ext cx="9601200" cy="1374775"/>
          </a:xfrm>
        </p:spPr>
        <p:txBody>
          <a:bodyPr/>
          <a:lstStyle/>
          <a:p>
            <a:r>
              <a:rPr lang="en-US" sz="6000" u="sng" dirty="0">
                <a:latin typeface="Optima" panose="02000503060000020004" pitchFamily="2" charset="0"/>
              </a:rPr>
              <a:t>SHRINKAGE</a:t>
            </a:r>
          </a:p>
        </p:txBody>
      </p:sp>
      <p:sp>
        <p:nvSpPr>
          <p:cNvPr id="3" name="Content Placeholder 2">
            <a:extLst>
              <a:ext uri="{FF2B5EF4-FFF2-40B4-BE49-F238E27FC236}">
                <a16:creationId xmlns:a16="http://schemas.microsoft.com/office/drawing/2014/main" id="{A6E5BE1D-6ACB-D467-7CD4-4A70287D14F1}"/>
              </a:ext>
            </a:extLst>
          </p:cNvPr>
          <p:cNvSpPr>
            <a:spLocks noGrp="1"/>
          </p:cNvSpPr>
          <p:nvPr>
            <p:ph idx="1"/>
          </p:nvPr>
        </p:nvSpPr>
        <p:spPr>
          <a:xfrm>
            <a:off x="628650" y="1685071"/>
            <a:ext cx="7886700" cy="3262312"/>
          </a:xfrm>
        </p:spPr>
        <p:txBody>
          <a:bodyPr/>
          <a:lstStyle/>
          <a:p>
            <a:pPr marL="0" indent="0" algn="ctr">
              <a:buNone/>
            </a:pPr>
            <a:r>
              <a:rPr lang="en-US" sz="3600" i="1" dirty="0">
                <a:latin typeface="Optima" panose="02000503060000020004" pitchFamily="2" charset="0"/>
              </a:rPr>
              <a:t>1990: </a:t>
            </a:r>
          </a:p>
          <a:p>
            <a:pPr marL="0" indent="0" algn="ctr">
              <a:buNone/>
            </a:pPr>
            <a:r>
              <a:rPr lang="en-US" sz="3600" dirty="0">
                <a:latin typeface="Optima" panose="02000503060000020004" pitchFamily="2" charset="0"/>
              </a:rPr>
              <a:t>7,000 Publicly Traded Companies</a:t>
            </a:r>
          </a:p>
          <a:p>
            <a:pPr marL="0" indent="0" algn="ctr">
              <a:buNone/>
            </a:pPr>
            <a:r>
              <a:rPr lang="en-US" sz="3600" i="1" dirty="0">
                <a:latin typeface="Optima" panose="02000503060000020004" pitchFamily="2" charset="0"/>
              </a:rPr>
              <a:t>2026: 4,00</a:t>
            </a:r>
            <a:r>
              <a:rPr lang="en-US" sz="3600" dirty="0">
                <a:latin typeface="Optima" panose="02000503060000020004" pitchFamily="2" charset="0"/>
              </a:rPr>
              <a:t>0 Publicly Traded Companies</a:t>
            </a:r>
          </a:p>
          <a:p>
            <a:pPr marL="0" indent="0">
              <a:buNone/>
            </a:pPr>
            <a:endParaRPr lang="en-US" dirty="0"/>
          </a:p>
        </p:txBody>
      </p:sp>
    </p:spTree>
    <p:extLst>
      <p:ext uri="{BB962C8B-B14F-4D97-AF65-F5344CB8AC3E}">
        <p14:creationId xmlns:p14="http://schemas.microsoft.com/office/powerpoint/2010/main" val="31066286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A811E-CAE5-9BD0-72CE-849DC64FA4AB}"/>
              </a:ext>
            </a:extLst>
          </p:cNvPr>
          <p:cNvSpPr>
            <a:spLocks noGrp="1"/>
          </p:cNvSpPr>
          <p:nvPr>
            <p:ph type="title"/>
          </p:nvPr>
        </p:nvSpPr>
        <p:spPr/>
        <p:txBody>
          <a:bodyPr/>
          <a:lstStyle/>
          <a:p>
            <a:r>
              <a:rPr lang="en-US" sz="5400" u="sng" dirty="0">
                <a:latin typeface="Optima" panose="02000503060000020004" pitchFamily="2" charset="0"/>
              </a:rPr>
              <a:t>FURTHERMORE …</a:t>
            </a:r>
          </a:p>
        </p:txBody>
      </p:sp>
      <p:sp>
        <p:nvSpPr>
          <p:cNvPr id="3" name="Content Placeholder 2">
            <a:extLst>
              <a:ext uri="{FF2B5EF4-FFF2-40B4-BE49-F238E27FC236}">
                <a16:creationId xmlns:a16="http://schemas.microsoft.com/office/drawing/2014/main" id="{B4F2EFA2-9B6E-91D5-7691-9B1C341CABE0}"/>
              </a:ext>
            </a:extLst>
          </p:cNvPr>
          <p:cNvSpPr>
            <a:spLocks noGrp="1"/>
          </p:cNvSpPr>
          <p:nvPr>
            <p:ph idx="1"/>
          </p:nvPr>
        </p:nvSpPr>
        <p:spPr>
          <a:xfrm>
            <a:off x="685800" y="1733549"/>
            <a:ext cx="7829550" cy="2898775"/>
          </a:xfrm>
        </p:spPr>
        <p:txBody>
          <a:bodyPr/>
          <a:lstStyle/>
          <a:p>
            <a:r>
              <a:rPr lang="en-US" sz="3200" dirty="0">
                <a:latin typeface="Optima" panose="02000503060000020004" pitchFamily="2" charset="0"/>
              </a:rPr>
              <a:t>Since 2020 U.S. public companies have bought back more than $1 trillion of stock each year.</a:t>
            </a:r>
          </a:p>
          <a:p>
            <a:endParaRPr lang="en-US" sz="3200" dirty="0">
              <a:latin typeface="Optima" panose="02000503060000020004" pitchFamily="2" charset="0"/>
            </a:endParaRPr>
          </a:p>
          <a:p>
            <a:r>
              <a:rPr lang="en-US" u="sng" dirty="0">
                <a:latin typeface="Optima" panose="02000503060000020004" pitchFamily="2" charset="0"/>
              </a:rPr>
              <a:t>Profits			   = Earnings </a:t>
            </a:r>
          </a:p>
          <a:p>
            <a:r>
              <a:rPr lang="en-US" dirty="0">
                <a:latin typeface="Optima" panose="02000503060000020004" pitchFamily="2" charset="0"/>
              </a:rPr>
              <a:t>Shares Outstanding	      Per Share</a:t>
            </a:r>
          </a:p>
        </p:txBody>
      </p:sp>
    </p:spTree>
    <p:extLst>
      <p:ext uri="{BB962C8B-B14F-4D97-AF65-F5344CB8AC3E}">
        <p14:creationId xmlns:p14="http://schemas.microsoft.com/office/powerpoint/2010/main" val="35886325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602A876-4F25-9C3C-B1DB-7BF5A8F056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FDF23E-A2B7-32D4-99B3-37733512A175}"/>
              </a:ext>
            </a:extLst>
          </p:cNvPr>
          <p:cNvSpPr>
            <a:spLocks noGrp="1"/>
          </p:cNvSpPr>
          <p:nvPr>
            <p:ph type="title"/>
          </p:nvPr>
        </p:nvSpPr>
        <p:spPr>
          <a:xfrm>
            <a:off x="152400" y="133350"/>
            <a:ext cx="8839200" cy="1374775"/>
          </a:xfrm>
        </p:spPr>
        <p:txBody>
          <a:bodyPr/>
          <a:lstStyle/>
          <a:p>
            <a:r>
              <a:rPr lang="en-US" sz="4800" b="1" u="sng" dirty="0">
                <a:latin typeface="Optima" panose="02000503060000020004" pitchFamily="2" charset="0"/>
              </a:rPr>
              <a:t>STOCKS ARE REAL ASSETS</a:t>
            </a:r>
          </a:p>
        </p:txBody>
      </p:sp>
      <p:sp>
        <p:nvSpPr>
          <p:cNvPr id="5" name="Content Placeholder 4">
            <a:extLst>
              <a:ext uri="{FF2B5EF4-FFF2-40B4-BE49-F238E27FC236}">
                <a16:creationId xmlns:a16="http://schemas.microsoft.com/office/drawing/2014/main" id="{3779B801-778B-4FE9-287D-3FADC3AF6066}"/>
              </a:ext>
            </a:extLst>
          </p:cNvPr>
          <p:cNvSpPr>
            <a:spLocks noGrp="1"/>
          </p:cNvSpPr>
          <p:nvPr>
            <p:ph idx="1"/>
          </p:nvPr>
        </p:nvSpPr>
        <p:spPr>
          <a:xfrm>
            <a:off x="76200" y="1809750"/>
            <a:ext cx="8991600" cy="2514600"/>
          </a:xfrm>
        </p:spPr>
        <p:txBody>
          <a:bodyPr/>
          <a:lstStyle/>
          <a:p>
            <a:pPr marL="914400" lvl="2" indent="0">
              <a:buNone/>
            </a:pPr>
            <a:r>
              <a:rPr lang="en-US" dirty="0">
                <a:latin typeface="Optima" panose="02000503060000020004" pitchFamily="2" charset="0"/>
              </a:rPr>
              <a:t>THE ELECTED BOARD OF DIRECTORS DECIDE:</a:t>
            </a:r>
          </a:p>
          <a:p>
            <a:pPr marL="914400" lvl="2" indent="0">
              <a:buNone/>
            </a:pPr>
            <a:r>
              <a:rPr lang="en-US" dirty="0">
                <a:latin typeface="Optima" panose="02000503060000020004" pitchFamily="2" charset="0"/>
              </a:rPr>
              <a:t>	</a:t>
            </a:r>
          </a:p>
          <a:p>
            <a:pPr marL="914400" lvl="2" indent="0">
              <a:buNone/>
            </a:pPr>
            <a:r>
              <a:rPr lang="en-US" dirty="0">
                <a:latin typeface="Optima" panose="02000503060000020004" pitchFamily="2" charset="0"/>
              </a:rPr>
              <a:t>	-pay down debt</a:t>
            </a:r>
          </a:p>
          <a:p>
            <a:pPr marL="0" indent="0">
              <a:buNone/>
            </a:pPr>
            <a:r>
              <a:rPr lang="en-US" dirty="0">
                <a:latin typeface="Optima" panose="02000503060000020004" pitchFamily="2" charset="0"/>
              </a:rPr>
              <a:t>      		-declare dividends</a:t>
            </a:r>
          </a:p>
          <a:p>
            <a:pPr marL="0" indent="0">
              <a:buNone/>
            </a:pPr>
            <a:r>
              <a:rPr lang="en-US" dirty="0">
                <a:latin typeface="Optima" panose="02000503060000020004" pitchFamily="2" charset="0"/>
              </a:rPr>
              <a:t>       		-buy back stock</a:t>
            </a:r>
          </a:p>
          <a:p>
            <a:pPr marL="0" indent="0">
              <a:buNone/>
            </a:pPr>
            <a:r>
              <a:rPr lang="en-US" dirty="0">
                <a:latin typeface="Optima" panose="02000503060000020004" pitchFamily="2" charset="0"/>
              </a:rPr>
              <a:t>       		-pursue M&amp;A opportunities</a:t>
            </a:r>
          </a:p>
          <a:p>
            <a:endParaRPr lang="en-US" sz="3200" dirty="0"/>
          </a:p>
          <a:p>
            <a:endParaRPr lang="en-US" dirty="0"/>
          </a:p>
          <a:p>
            <a:endParaRPr lang="en-US" dirty="0"/>
          </a:p>
        </p:txBody>
      </p:sp>
    </p:spTree>
    <p:extLst>
      <p:ext uri="{BB962C8B-B14F-4D97-AF65-F5344CB8AC3E}">
        <p14:creationId xmlns:p14="http://schemas.microsoft.com/office/powerpoint/2010/main" val="11323071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A350E-CA61-2D0A-BD52-B031FB27B15B}"/>
              </a:ext>
            </a:extLst>
          </p:cNvPr>
          <p:cNvSpPr>
            <a:spLocks noGrp="1"/>
          </p:cNvSpPr>
          <p:nvPr>
            <p:ph type="title"/>
          </p:nvPr>
        </p:nvSpPr>
        <p:spPr/>
        <p:txBody>
          <a:bodyPr/>
          <a:lstStyle/>
          <a:p>
            <a:r>
              <a:rPr lang="en-US" sz="6000" u="sng" dirty="0">
                <a:latin typeface="Optima" panose="02000503060000020004" pitchFamily="2" charset="0"/>
              </a:rPr>
              <a:t>A.I.</a:t>
            </a:r>
          </a:p>
        </p:txBody>
      </p:sp>
      <p:sp>
        <p:nvSpPr>
          <p:cNvPr id="3" name="Content Placeholder 2">
            <a:extLst>
              <a:ext uri="{FF2B5EF4-FFF2-40B4-BE49-F238E27FC236}">
                <a16:creationId xmlns:a16="http://schemas.microsoft.com/office/drawing/2014/main" id="{9BDD5BD5-1490-AB38-8659-EF01DF910A5F}"/>
              </a:ext>
            </a:extLst>
          </p:cNvPr>
          <p:cNvSpPr>
            <a:spLocks noGrp="1"/>
          </p:cNvSpPr>
          <p:nvPr>
            <p:ph idx="1"/>
          </p:nvPr>
        </p:nvSpPr>
        <p:spPr>
          <a:xfrm>
            <a:off x="685800" y="1657349"/>
            <a:ext cx="7829550" cy="2974975"/>
          </a:xfrm>
        </p:spPr>
        <p:txBody>
          <a:bodyPr/>
          <a:lstStyle/>
          <a:p>
            <a:endParaRPr lang="en-US" dirty="0"/>
          </a:p>
          <a:p>
            <a:r>
              <a:rPr lang="en-US" dirty="0"/>
              <a:t>Pretty Proficient?</a:t>
            </a:r>
          </a:p>
          <a:p>
            <a:endParaRPr lang="en-US" dirty="0"/>
          </a:p>
          <a:p>
            <a:r>
              <a:rPr lang="en-US" dirty="0"/>
              <a:t>Use It As If It Were Google?</a:t>
            </a:r>
          </a:p>
        </p:txBody>
      </p:sp>
    </p:spTree>
    <p:extLst>
      <p:ext uri="{BB962C8B-B14F-4D97-AF65-F5344CB8AC3E}">
        <p14:creationId xmlns:p14="http://schemas.microsoft.com/office/powerpoint/2010/main" val="25058444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664868"/>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Content Placeholder 4">
            <a:extLst>
              <a:ext uri="{FF2B5EF4-FFF2-40B4-BE49-F238E27FC236}">
                <a16:creationId xmlns:a16="http://schemas.microsoft.com/office/drawing/2014/main" id="{26199224-983D-6E3A-3598-EF7C63764B16}"/>
              </a:ext>
            </a:extLst>
          </p:cNvPr>
          <p:cNvPicPr>
            <a:picLocks noGrp="1" noChangeAspect="1"/>
          </p:cNvPicPr>
          <p:nvPr>
            <p:ph idx="1"/>
          </p:nvPr>
        </p:nvPicPr>
        <p:blipFill>
          <a:blip r:embed="rId2"/>
          <a:stretch>
            <a:fillRect/>
          </a:stretch>
        </p:blipFill>
        <p:spPr>
          <a:xfrm rot="5400000">
            <a:off x="2612437" y="721313"/>
            <a:ext cx="4094099" cy="3070574"/>
          </a:xfrm>
          <a:prstGeom prst="rect">
            <a:avLst/>
          </a:prstGeom>
        </p:spPr>
      </p:pic>
    </p:spTree>
    <p:extLst>
      <p:ext uri="{BB962C8B-B14F-4D97-AF65-F5344CB8AC3E}">
        <p14:creationId xmlns:p14="http://schemas.microsoft.com/office/powerpoint/2010/main" val="15787748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21CE4-A458-22E6-7CCD-B5076EE48571}"/>
              </a:ext>
            </a:extLst>
          </p:cNvPr>
          <p:cNvSpPr>
            <a:spLocks noGrp="1"/>
          </p:cNvSpPr>
          <p:nvPr>
            <p:ph type="title"/>
          </p:nvPr>
        </p:nvSpPr>
        <p:spPr/>
        <p:txBody>
          <a:bodyPr/>
          <a:lstStyle/>
          <a:p>
            <a:r>
              <a:rPr lang="en-US" sz="4800" u="sng" dirty="0">
                <a:latin typeface="Optima" panose="02000503060000020004" pitchFamily="2" charset="0"/>
              </a:rPr>
              <a:t>IT’S ALL ABOUT A.I.</a:t>
            </a:r>
          </a:p>
        </p:txBody>
      </p:sp>
      <p:sp>
        <p:nvSpPr>
          <p:cNvPr id="3" name="Content Placeholder 2">
            <a:extLst>
              <a:ext uri="{FF2B5EF4-FFF2-40B4-BE49-F238E27FC236}">
                <a16:creationId xmlns:a16="http://schemas.microsoft.com/office/drawing/2014/main" id="{DA141A6F-634C-4A1A-DE58-DC4C329DE67E}"/>
              </a:ext>
            </a:extLst>
          </p:cNvPr>
          <p:cNvSpPr>
            <a:spLocks noGrp="1"/>
          </p:cNvSpPr>
          <p:nvPr>
            <p:ph idx="1"/>
          </p:nvPr>
        </p:nvSpPr>
        <p:spPr>
          <a:xfrm>
            <a:off x="685800" y="1733549"/>
            <a:ext cx="7829550" cy="2898775"/>
          </a:xfrm>
        </p:spPr>
        <p:txBody>
          <a:bodyPr/>
          <a:lstStyle/>
          <a:p>
            <a:r>
              <a:rPr lang="en-US" dirty="0"/>
              <a:t>The Financial Markets.</a:t>
            </a:r>
          </a:p>
          <a:p>
            <a:endParaRPr lang="en-US" dirty="0"/>
          </a:p>
          <a:p>
            <a:r>
              <a:rPr lang="en-US" dirty="0"/>
              <a:t>OVERWEIGHTED. About +30% of the S&amp;P 500 is weighted by 7 tech companies</a:t>
            </a:r>
          </a:p>
          <a:p>
            <a:r>
              <a:rPr lang="en-US" dirty="0"/>
              <a:t>Nearly every public company will be able to increase its profits by using A.I..</a:t>
            </a:r>
          </a:p>
        </p:txBody>
      </p:sp>
    </p:spTree>
    <p:extLst>
      <p:ext uri="{BB962C8B-B14F-4D97-AF65-F5344CB8AC3E}">
        <p14:creationId xmlns:p14="http://schemas.microsoft.com/office/powerpoint/2010/main" val="4164408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65437-450F-CCEB-6494-FA6994C1E7B8}"/>
              </a:ext>
            </a:extLst>
          </p:cNvPr>
          <p:cNvSpPr>
            <a:spLocks noGrp="1"/>
          </p:cNvSpPr>
          <p:nvPr>
            <p:ph type="title"/>
          </p:nvPr>
        </p:nvSpPr>
        <p:spPr/>
        <p:txBody>
          <a:bodyPr/>
          <a:lstStyle/>
          <a:p>
            <a:r>
              <a:rPr lang="en-US" sz="4800" u="sng" dirty="0">
                <a:latin typeface="Optima" panose="02000503060000020004" pitchFamily="2" charset="0"/>
              </a:rPr>
              <a:t>A.I.’S IMPACT ON GDP</a:t>
            </a:r>
          </a:p>
        </p:txBody>
      </p:sp>
      <p:sp>
        <p:nvSpPr>
          <p:cNvPr id="5" name="TextBox 4">
            <a:extLst>
              <a:ext uri="{FF2B5EF4-FFF2-40B4-BE49-F238E27FC236}">
                <a16:creationId xmlns:a16="http://schemas.microsoft.com/office/drawing/2014/main" id="{7184DCDC-F2DB-4F11-A786-4AAE6BC12ED2}"/>
              </a:ext>
            </a:extLst>
          </p:cNvPr>
          <p:cNvSpPr txBox="1"/>
          <p:nvPr/>
        </p:nvSpPr>
        <p:spPr>
          <a:xfrm>
            <a:off x="457200" y="1828800"/>
            <a:ext cx="8991600" cy="2554545"/>
          </a:xfrm>
          <a:prstGeom prst="rect">
            <a:avLst/>
          </a:prstGeom>
          <a:noFill/>
        </p:spPr>
        <p:txBody>
          <a:bodyPr wrap="square" rtlCol="0">
            <a:spAutoFit/>
          </a:bodyPr>
          <a:lstStyle/>
          <a:p>
            <a:r>
              <a:rPr lang="en-US" sz="3200" dirty="0">
                <a:latin typeface="Optima" panose="02000503060000020004" pitchFamily="2" charset="0"/>
              </a:rPr>
              <a:t>The U.S. economy is currently growing at 2.1%</a:t>
            </a:r>
          </a:p>
          <a:p>
            <a:r>
              <a:rPr lang="en-US" sz="3200" dirty="0">
                <a:latin typeface="Optima" panose="02000503060000020004" pitchFamily="2" charset="0"/>
              </a:rPr>
              <a:t>A.I. accounts for .50%</a:t>
            </a:r>
          </a:p>
          <a:p>
            <a:endParaRPr lang="en-US" sz="3200" dirty="0">
              <a:latin typeface="Optima" panose="02000503060000020004" pitchFamily="2" charset="0"/>
            </a:endParaRPr>
          </a:p>
          <a:p>
            <a:r>
              <a:rPr lang="en-US" sz="3200" dirty="0">
                <a:latin typeface="Optima" panose="02000503060000020004" pitchFamily="2" charset="0"/>
              </a:rPr>
              <a:t>So, without A.I. the U.S. economy is growing at only about 1.6%</a:t>
            </a:r>
          </a:p>
        </p:txBody>
      </p:sp>
    </p:spTree>
    <p:extLst>
      <p:ext uri="{BB962C8B-B14F-4D97-AF65-F5344CB8AC3E}">
        <p14:creationId xmlns:p14="http://schemas.microsoft.com/office/powerpoint/2010/main" val="87629462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391FF-C3B3-760B-3E91-0D04881EF282}"/>
              </a:ext>
            </a:extLst>
          </p:cNvPr>
          <p:cNvSpPr>
            <a:spLocks noGrp="1"/>
          </p:cNvSpPr>
          <p:nvPr>
            <p:ph type="title"/>
          </p:nvPr>
        </p:nvSpPr>
        <p:spPr/>
        <p:txBody>
          <a:bodyPr/>
          <a:lstStyle/>
          <a:p>
            <a:r>
              <a:rPr lang="en-US" sz="5400" u="sng" dirty="0">
                <a:latin typeface="Optima" panose="02000503060000020004" pitchFamily="2" charset="0"/>
              </a:rPr>
              <a:t>A.I. JOBS</a:t>
            </a:r>
          </a:p>
        </p:txBody>
      </p:sp>
      <p:sp>
        <p:nvSpPr>
          <p:cNvPr id="3" name="Content Placeholder 2">
            <a:extLst>
              <a:ext uri="{FF2B5EF4-FFF2-40B4-BE49-F238E27FC236}">
                <a16:creationId xmlns:a16="http://schemas.microsoft.com/office/drawing/2014/main" id="{66A12A2A-FFB3-9256-1103-EF03C6BE4E52}"/>
              </a:ext>
            </a:extLst>
          </p:cNvPr>
          <p:cNvSpPr>
            <a:spLocks noGrp="1"/>
          </p:cNvSpPr>
          <p:nvPr>
            <p:ph idx="1"/>
          </p:nvPr>
        </p:nvSpPr>
        <p:spPr>
          <a:xfrm>
            <a:off x="685800" y="1733550"/>
            <a:ext cx="7829550" cy="2822575"/>
          </a:xfrm>
        </p:spPr>
        <p:txBody>
          <a:bodyPr/>
          <a:lstStyle/>
          <a:p>
            <a:r>
              <a:rPr lang="en-US" sz="3200" dirty="0">
                <a:latin typeface="Optima" panose="02000503060000020004" pitchFamily="2" charset="0"/>
              </a:rPr>
              <a:t>There will be millions of jobs lost, … </a:t>
            </a:r>
          </a:p>
          <a:p>
            <a:endParaRPr lang="en-US" sz="3200" dirty="0">
              <a:latin typeface="Optima" panose="02000503060000020004" pitchFamily="2" charset="0"/>
            </a:endParaRPr>
          </a:p>
          <a:p>
            <a:r>
              <a:rPr lang="en-US" sz="3200" dirty="0">
                <a:latin typeface="Optima" panose="02000503060000020004" pitchFamily="2" charset="0"/>
              </a:rPr>
              <a:t>But, Historically Technology Has Created More Jobs Than It Has Eliminated</a:t>
            </a:r>
          </a:p>
          <a:p>
            <a:pPr marL="0" indent="0">
              <a:buNone/>
            </a:pPr>
            <a:endParaRPr lang="en-US" sz="3200" dirty="0">
              <a:latin typeface="Optima" panose="02000503060000020004" pitchFamily="2" charset="0"/>
            </a:endParaRPr>
          </a:p>
        </p:txBody>
      </p:sp>
    </p:spTree>
    <p:extLst>
      <p:ext uri="{BB962C8B-B14F-4D97-AF65-F5344CB8AC3E}">
        <p14:creationId xmlns:p14="http://schemas.microsoft.com/office/powerpoint/2010/main" val="12555777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2A830-D5D6-8153-1DF2-F2E0CAA491B0}"/>
              </a:ext>
            </a:extLst>
          </p:cNvPr>
          <p:cNvSpPr>
            <a:spLocks noGrp="1"/>
          </p:cNvSpPr>
          <p:nvPr>
            <p:ph type="title"/>
          </p:nvPr>
        </p:nvSpPr>
        <p:spPr/>
        <p:txBody>
          <a:bodyPr/>
          <a:lstStyle/>
          <a:p>
            <a:r>
              <a:rPr lang="en-US" u="sng" dirty="0">
                <a:latin typeface="Optima" panose="02000503060000020004" pitchFamily="2" charset="0"/>
              </a:rPr>
              <a:t>BENEFICIARIES OF PRODUCTIVITY</a:t>
            </a:r>
          </a:p>
        </p:txBody>
      </p:sp>
      <p:sp>
        <p:nvSpPr>
          <p:cNvPr id="4" name="TextBox 3">
            <a:extLst>
              <a:ext uri="{FF2B5EF4-FFF2-40B4-BE49-F238E27FC236}">
                <a16:creationId xmlns:a16="http://schemas.microsoft.com/office/drawing/2014/main" id="{D259E7C9-C2D7-1C24-FF9C-A299FF7770ED}"/>
              </a:ext>
            </a:extLst>
          </p:cNvPr>
          <p:cNvSpPr txBox="1"/>
          <p:nvPr/>
        </p:nvSpPr>
        <p:spPr>
          <a:xfrm>
            <a:off x="228600" y="1962150"/>
            <a:ext cx="7620000" cy="3170099"/>
          </a:xfrm>
          <a:prstGeom prst="rect">
            <a:avLst/>
          </a:prstGeom>
          <a:noFill/>
        </p:spPr>
        <p:txBody>
          <a:bodyPr wrap="square" rtlCol="0">
            <a:spAutoFit/>
          </a:bodyPr>
          <a:lstStyle/>
          <a:p>
            <a:r>
              <a:rPr lang="en-US" sz="4000" dirty="0">
                <a:latin typeface="Optima" panose="02000503060000020004" pitchFamily="2" charset="0"/>
              </a:rPr>
              <a:t>Companies-Higher Profits (EPS)?</a:t>
            </a:r>
          </a:p>
          <a:p>
            <a:endParaRPr lang="en-US" sz="4000" dirty="0">
              <a:latin typeface="Optima" panose="02000503060000020004" pitchFamily="2" charset="0"/>
            </a:endParaRPr>
          </a:p>
          <a:p>
            <a:r>
              <a:rPr lang="en-US" sz="4000" dirty="0">
                <a:latin typeface="Optima" panose="02000503060000020004" pitchFamily="2" charset="0"/>
              </a:rPr>
              <a:t>Employees-Higher Pay?</a:t>
            </a:r>
          </a:p>
          <a:p>
            <a:endParaRPr lang="en-US" sz="4000" dirty="0">
              <a:latin typeface="Optima" panose="02000503060000020004" pitchFamily="2" charset="0"/>
            </a:endParaRPr>
          </a:p>
          <a:p>
            <a:r>
              <a:rPr lang="en-US" sz="4000" dirty="0">
                <a:latin typeface="Optima" panose="02000503060000020004" pitchFamily="2" charset="0"/>
              </a:rPr>
              <a:t>Customers-Lower Prices?</a:t>
            </a:r>
          </a:p>
        </p:txBody>
      </p:sp>
    </p:spTree>
    <p:extLst>
      <p:ext uri="{BB962C8B-B14F-4D97-AF65-F5344CB8AC3E}">
        <p14:creationId xmlns:p14="http://schemas.microsoft.com/office/powerpoint/2010/main" val="17944223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8001" name="Text Box 1">
            <a:extLst>
              <a:ext uri="{FF2B5EF4-FFF2-40B4-BE49-F238E27FC236}">
                <a16:creationId xmlns:a16="http://schemas.microsoft.com/office/drawing/2014/main" id="{2D5FFDE1-9643-A047-8D8A-D4C2074F3322}"/>
              </a:ext>
            </a:extLst>
          </p:cNvPr>
          <p:cNvSpPr txBox="1">
            <a:spLocks/>
          </p:cNvSpPr>
          <p:nvPr/>
        </p:nvSpPr>
        <p:spPr bwMode="auto">
          <a:xfrm>
            <a:off x="756444" y="33704"/>
            <a:ext cx="7631112" cy="1230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r>
              <a:rPr lang="en-US" altLang="en-US" dirty="0"/>
            </a:br>
            <a:r>
              <a:rPr lang="en-US" altLang="en-US" sz="5600" b="1" u="sng" dirty="0">
                <a:solidFill>
                  <a:srgbClr val="FFFFFF"/>
                </a:solidFill>
                <a:latin typeface="Optima" panose="02000503060000020004" pitchFamily="2" charset="0"/>
                <a:ea typeface="Tahoma Bold" charset="0"/>
                <a:cs typeface="Tahoma Bold" charset="0"/>
                <a:sym typeface="Tahoma Bold" charset="0"/>
              </a:rPr>
              <a:t>BLACK HIGHLIGHTERS</a:t>
            </a:r>
            <a:endParaRPr lang="en-US" altLang="en-US" sz="5600" b="1" dirty="0">
              <a:latin typeface="Optima" panose="02000503060000020004" pitchFamily="2" charset="0"/>
            </a:endParaRPr>
          </a:p>
        </p:txBody>
      </p:sp>
      <p:pic>
        <p:nvPicPr>
          <p:cNvPr id="128002" name="Picture 2">
            <a:extLst>
              <a:ext uri="{FF2B5EF4-FFF2-40B4-BE49-F238E27FC236}">
                <a16:creationId xmlns:a16="http://schemas.microsoft.com/office/drawing/2014/main" id="{CC391FDF-E533-D24F-AFC4-59140CAD26D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1988" y="1352550"/>
            <a:ext cx="5280025" cy="3411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8003" name="Text Box 3">
            <a:extLst>
              <a:ext uri="{FF2B5EF4-FFF2-40B4-BE49-F238E27FC236}">
                <a16:creationId xmlns:a16="http://schemas.microsoft.com/office/drawing/2014/main" id="{A34878BE-2B78-9E41-90E6-D3FDB0D4FF77}"/>
              </a:ext>
            </a:extLst>
          </p:cNvPr>
          <p:cNvSpPr txBox="1">
            <a:spLocks/>
          </p:cNvSpPr>
          <p:nvPr/>
        </p:nvSpPr>
        <p:spPr bwMode="auto">
          <a:xfrm>
            <a:off x="512763" y="4373563"/>
            <a:ext cx="914400" cy="29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300" i="1">
                <a:latin typeface="Optima" panose="02000503060000020004" pitchFamily="2" charset="0"/>
                <a:ea typeface="Candara" panose="020E0502030303020204" pitchFamily="34" charset="0"/>
                <a:cs typeface="Candara" panose="020E0502030303020204" pitchFamily="34" charset="0"/>
                <a:sym typeface="Candara" panose="020E0502030303020204" pitchFamily="34" charset="0"/>
              </a:rPr>
              <a:t>The Onion</a:t>
            </a:r>
          </a:p>
        </p:txBody>
      </p:sp>
    </p:spTree>
    <p:extLst>
      <p:ext uri="{BB962C8B-B14F-4D97-AF65-F5344CB8AC3E}">
        <p14:creationId xmlns:p14="http://schemas.microsoft.com/office/powerpoint/2010/main" val="121546509"/>
      </p:ext>
    </p:extLst>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AE90B6D-602D-6B97-6804-397FB2B42B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AB8814-EAA1-712C-9421-A3EE73EFF21F}"/>
              </a:ext>
            </a:extLst>
          </p:cNvPr>
          <p:cNvSpPr>
            <a:spLocks noGrp="1"/>
          </p:cNvSpPr>
          <p:nvPr>
            <p:ph type="title"/>
          </p:nvPr>
        </p:nvSpPr>
        <p:spPr/>
        <p:txBody>
          <a:bodyPr/>
          <a:lstStyle/>
          <a:p>
            <a:r>
              <a:rPr lang="en-US" sz="4800" u="sng" dirty="0"/>
              <a:t>HERE, IN LOUISIANA</a:t>
            </a:r>
          </a:p>
        </p:txBody>
      </p:sp>
      <p:sp>
        <p:nvSpPr>
          <p:cNvPr id="3" name="Content Placeholder 2">
            <a:extLst>
              <a:ext uri="{FF2B5EF4-FFF2-40B4-BE49-F238E27FC236}">
                <a16:creationId xmlns:a16="http://schemas.microsoft.com/office/drawing/2014/main" id="{6700BB40-F093-7254-208B-9C14312C5A24}"/>
              </a:ext>
            </a:extLst>
          </p:cNvPr>
          <p:cNvSpPr>
            <a:spLocks noGrp="1"/>
          </p:cNvSpPr>
          <p:nvPr>
            <p:ph idx="1"/>
          </p:nvPr>
        </p:nvSpPr>
        <p:spPr>
          <a:xfrm>
            <a:off x="685800" y="1885949"/>
            <a:ext cx="7829550" cy="2746375"/>
          </a:xfrm>
        </p:spPr>
        <p:txBody>
          <a:bodyPr/>
          <a:lstStyle/>
          <a:p>
            <a:r>
              <a:rPr lang="en-US" dirty="0"/>
              <a:t>2024 (U.S. Census)</a:t>
            </a:r>
          </a:p>
          <a:p>
            <a:endParaRPr lang="en-US" dirty="0"/>
          </a:p>
          <a:p>
            <a:r>
              <a:rPr lang="en-US" dirty="0"/>
              <a:t>Louisiana’s Total Population rose a bit but,</a:t>
            </a:r>
          </a:p>
          <a:p>
            <a:endParaRPr lang="en-US" dirty="0"/>
          </a:p>
          <a:p>
            <a:r>
              <a:rPr lang="en-US" sz="3600" dirty="0"/>
              <a:t>43 Of 64 Parishes Lost Population.</a:t>
            </a:r>
          </a:p>
        </p:txBody>
      </p:sp>
    </p:spTree>
    <p:extLst>
      <p:ext uri="{BB962C8B-B14F-4D97-AF65-F5344CB8AC3E}">
        <p14:creationId xmlns:p14="http://schemas.microsoft.com/office/powerpoint/2010/main" val="39150265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B223C2A-725F-FDEA-B028-C160EB1EA39A}"/>
            </a:ext>
          </a:extLst>
        </p:cNvPr>
        <p:cNvGrpSpPr/>
        <p:nvPr/>
      </p:nvGrpSpPr>
      <p:grpSpPr>
        <a:xfrm>
          <a:off x="0" y="0"/>
          <a:ext cx="0" cy="0"/>
          <a:chOff x="0" y="0"/>
          <a:chExt cx="0" cy="0"/>
        </a:xfrm>
      </p:grpSpPr>
      <p:sp>
        <p:nvSpPr>
          <p:cNvPr id="100353" name="Rectangle 1">
            <a:extLst>
              <a:ext uri="{FF2B5EF4-FFF2-40B4-BE49-F238E27FC236}">
                <a16:creationId xmlns:a16="http://schemas.microsoft.com/office/drawing/2014/main" id="{1CDC7600-4052-1829-7AB0-606CA50F5D8C}"/>
              </a:ext>
            </a:extLst>
          </p:cNvPr>
          <p:cNvSpPr>
            <a:spLocks noGrp="1"/>
          </p:cNvSpPr>
          <p:nvPr>
            <p:ph type="title"/>
          </p:nvPr>
        </p:nvSpPr>
        <p:spPr>
          <a:xfrm>
            <a:off x="76201" y="0"/>
            <a:ext cx="8915400" cy="1504950"/>
          </a:xfrm>
        </p:spPr>
        <p:txBody>
          <a:bodyPr/>
          <a:lstStyle/>
          <a:p>
            <a:pPr defTabSz="639763" eaLnBrk="1"/>
            <a:r>
              <a:rPr lang="en-US" altLang="en-US" sz="5400" b="1" u="sng" dirty="0">
                <a:latin typeface="Optima" panose="02000503060000020004" pitchFamily="2" charset="0"/>
              </a:rPr>
              <a:t>MANUFACTURING MYTH  </a:t>
            </a:r>
            <a:endParaRPr lang="en-US" altLang="en-US" sz="5400" b="1" dirty="0">
              <a:latin typeface="Optima" panose="02000503060000020004" pitchFamily="2" charset="0"/>
            </a:endParaRPr>
          </a:p>
        </p:txBody>
      </p:sp>
      <p:sp>
        <p:nvSpPr>
          <p:cNvPr id="112642" name="Text Box 2">
            <a:extLst>
              <a:ext uri="{FF2B5EF4-FFF2-40B4-BE49-F238E27FC236}">
                <a16:creationId xmlns:a16="http://schemas.microsoft.com/office/drawing/2014/main" id="{82336385-B9B7-D719-8448-78E220A5F9FA}"/>
              </a:ext>
            </a:extLst>
          </p:cNvPr>
          <p:cNvSpPr txBox="1">
            <a:spLocks/>
          </p:cNvSpPr>
          <p:nvPr/>
        </p:nvSpPr>
        <p:spPr bwMode="auto">
          <a:xfrm>
            <a:off x="76201" y="1804923"/>
            <a:ext cx="7242175" cy="2893100"/>
          </a:xfrm>
          <a:prstGeom prst="rect">
            <a:avLst/>
          </a:prstGeom>
          <a:noFill/>
          <a:ln>
            <a:noFill/>
          </a:ln>
          <a:effectLst/>
        </p:spPr>
        <p:txBody>
          <a:bodyPr lIns="45720" rIns="45720">
            <a:spAutoFit/>
          </a:bodyPr>
          <a:lstStyle>
            <a:lvl1pPr marL="471488" indent="-471488">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marL="457200" indent="-457200" algn="ctr" eaLnBrk="1">
              <a:buFont typeface="Arial" panose="020B0604020202020204" pitchFamily="34" charset="0"/>
              <a:buChar char="•"/>
              <a:defRPr/>
            </a:pPr>
            <a:r>
              <a:rPr lang="en-US" altLang="en-US" sz="2600" i="1"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 We don’t manufacture much in this country.”</a:t>
            </a:r>
          </a:p>
          <a:p>
            <a:pPr algn="ctr" eaLnBrk="1">
              <a:defRPr/>
            </a:pPr>
            <a:endParaRPr lang="en-US" altLang="en-US" sz="2600" i="1"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endParaRPr>
          </a:p>
          <a:p>
            <a:pPr marL="457200" indent="-457200" algn="ctr" eaLnBrk="1">
              <a:buClr>
                <a:srgbClr val="FF9900"/>
              </a:buClr>
              <a:buSzPct val="100000"/>
              <a:buFont typeface="Arial" panose="020B0604020202020204" pitchFamily="34" charset="0"/>
              <a:buChar char="•"/>
              <a:defRPr/>
            </a:pPr>
            <a:r>
              <a:rPr lang="en-US" altLang="en-US" sz="26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The U.S. has been manufacturing at its highest    level ever, but with far fewer workers</a:t>
            </a:r>
          </a:p>
          <a:p>
            <a:pPr marL="0" indent="0" algn="ctr" eaLnBrk="1">
              <a:buClr>
                <a:srgbClr val="FF9900"/>
              </a:buClr>
              <a:buSzPct val="100000"/>
              <a:defRPr/>
            </a:pPr>
            <a:endParaRPr lang="en-US" altLang="en-US" sz="26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endParaRPr>
          </a:p>
          <a:p>
            <a:pPr marL="457200" indent="-457200" algn="ctr" eaLnBrk="1">
              <a:buClr>
                <a:srgbClr val="FF9900"/>
              </a:buClr>
              <a:buSzPct val="100000"/>
              <a:buFont typeface="Arial" panose="020B0604020202020204" pitchFamily="34" charset="0"/>
              <a:buChar char="•"/>
              <a:defRPr/>
            </a:pPr>
            <a:r>
              <a:rPr lang="en-US" altLang="en-US" sz="26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About 90% of job losses in manufacturing are due to efficiencies automation/robotics.*</a:t>
            </a:r>
            <a:endParaRPr lang="en-US" altLang="en-US" sz="2600" dirty="0">
              <a:latin typeface="Optima" panose="02000503060000020004" pitchFamily="2" charset="0"/>
            </a:endParaRPr>
          </a:p>
        </p:txBody>
      </p:sp>
      <p:sp>
        <p:nvSpPr>
          <p:cNvPr id="100355" name="Text Box 3">
            <a:extLst>
              <a:ext uri="{FF2B5EF4-FFF2-40B4-BE49-F238E27FC236}">
                <a16:creationId xmlns:a16="http://schemas.microsoft.com/office/drawing/2014/main" id="{90C6245D-AB68-6D67-E344-48387F64B21B}"/>
              </a:ext>
            </a:extLst>
          </p:cNvPr>
          <p:cNvSpPr txBox="1">
            <a:spLocks/>
          </p:cNvSpPr>
          <p:nvPr/>
        </p:nvSpPr>
        <p:spPr bwMode="auto">
          <a:xfrm>
            <a:off x="7315200" y="4581525"/>
            <a:ext cx="1485900" cy="247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000" dirty="0">
                <a:latin typeface="Optima" panose="02000503060000020004" pitchFamily="2" charset="0"/>
                <a:ea typeface="Candara" panose="020E0502030303020204" pitchFamily="34" charset="0"/>
                <a:cs typeface="Candara" panose="020E0502030303020204" pitchFamily="34" charset="0"/>
                <a:sym typeface="Candara" panose="020E0502030303020204" pitchFamily="34" charset="0"/>
              </a:rPr>
              <a:t>*Ball State University </a:t>
            </a:r>
            <a:endParaRPr lang="en-US" altLang="en-US" dirty="0">
              <a:latin typeface="Optima" panose="02000503060000020004" pitchFamily="2" charset="0"/>
            </a:endParaRPr>
          </a:p>
        </p:txBody>
      </p:sp>
    </p:spTree>
    <p:extLst>
      <p:ext uri="{BB962C8B-B14F-4D97-AF65-F5344CB8AC3E}">
        <p14:creationId xmlns:p14="http://schemas.microsoft.com/office/powerpoint/2010/main" val="1394032814"/>
      </p:ext>
    </p:extLst>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DDC23-0981-977D-3D0B-6D3B99487DCD}"/>
            </a:ext>
          </a:extLst>
        </p:cNvPr>
        <p:cNvGrpSpPr/>
        <p:nvPr/>
      </p:nvGrpSpPr>
      <p:grpSpPr>
        <a:xfrm>
          <a:off x="0" y="0"/>
          <a:ext cx="0" cy="0"/>
          <a:chOff x="0" y="0"/>
          <a:chExt cx="0" cy="0"/>
        </a:xfrm>
      </p:grpSpPr>
      <p:sp>
        <p:nvSpPr>
          <p:cNvPr id="101377" name="Rectangle 1">
            <a:extLst>
              <a:ext uri="{FF2B5EF4-FFF2-40B4-BE49-F238E27FC236}">
                <a16:creationId xmlns:a16="http://schemas.microsoft.com/office/drawing/2014/main" id="{97B011AB-06E1-C1CD-07F4-DFFA7176D23C}"/>
              </a:ext>
            </a:extLst>
          </p:cNvPr>
          <p:cNvSpPr>
            <a:spLocks noGrp="1"/>
          </p:cNvSpPr>
          <p:nvPr>
            <p:ph type="title"/>
          </p:nvPr>
        </p:nvSpPr>
        <p:spPr>
          <a:xfrm>
            <a:off x="1216025" y="361950"/>
            <a:ext cx="6858000" cy="742950"/>
          </a:xfrm>
        </p:spPr>
        <p:txBody>
          <a:bodyPr/>
          <a:lstStyle/>
          <a:p>
            <a:pPr defTabSz="647700" eaLnBrk="1"/>
            <a:r>
              <a:rPr lang="en-US" altLang="en-US" sz="5400" b="1" u="sng" dirty="0">
                <a:latin typeface="Optima" panose="02000503060000020004" pitchFamily="2" charset="0"/>
              </a:rPr>
              <a:t>U.S. LEADERSHIP</a:t>
            </a:r>
            <a:endParaRPr lang="en-US" altLang="en-US" sz="5400" b="1" dirty="0">
              <a:latin typeface="Optima" panose="02000503060000020004" pitchFamily="2" charset="0"/>
            </a:endParaRPr>
          </a:p>
        </p:txBody>
      </p:sp>
      <p:sp>
        <p:nvSpPr>
          <p:cNvPr id="113666" name="Rectangle 2">
            <a:extLst>
              <a:ext uri="{FF2B5EF4-FFF2-40B4-BE49-F238E27FC236}">
                <a16:creationId xmlns:a16="http://schemas.microsoft.com/office/drawing/2014/main" id="{72745C8C-CBA8-116E-4802-EFAE240E9928}"/>
              </a:ext>
            </a:extLst>
          </p:cNvPr>
          <p:cNvSpPr>
            <a:spLocks noGrp="1"/>
          </p:cNvSpPr>
          <p:nvPr>
            <p:ph idx="1"/>
          </p:nvPr>
        </p:nvSpPr>
        <p:spPr>
          <a:xfrm>
            <a:off x="152401" y="366346"/>
            <a:ext cx="8991599" cy="4419600"/>
          </a:xfrm>
        </p:spPr>
        <p:txBody>
          <a:bodyPr/>
          <a:lstStyle/>
          <a:p>
            <a:pPr marL="0" indent="0" algn="ctr" eaLnBrk="1">
              <a:buFont typeface="Arial" panose="020B0604020202020204" pitchFamily="34" charset="0"/>
              <a:buNone/>
              <a:defRPr/>
            </a:pPr>
            <a:endParaRPr lang="en-US" altLang="en-US" dirty="0">
              <a:latin typeface="Optima" panose="02000503060000020004" pitchFamily="2" charset="0"/>
            </a:endParaRPr>
          </a:p>
          <a:p>
            <a:pPr marL="0" indent="0" algn="ctr" eaLnBrk="1">
              <a:buFont typeface="Arial" panose="020B0604020202020204" pitchFamily="34" charset="0"/>
              <a:buNone/>
              <a:defRPr/>
            </a:pPr>
            <a:endParaRPr lang="en-US" altLang="en-US" dirty="0">
              <a:latin typeface="Optima" panose="02000503060000020004" pitchFamily="2" charset="0"/>
            </a:endParaRPr>
          </a:p>
          <a:p>
            <a:pPr marL="0" indent="0" algn="ctr" eaLnBrk="1">
              <a:buFont typeface="Arial" panose="020B0604020202020204" pitchFamily="34" charset="0"/>
              <a:buNone/>
              <a:defRPr/>
            </a:pPr>
            <a:endParaRPr lang="en-US" altLang="en-US" sz="3000" dirty="0">
              <a:latin typeface="Optima" panose="02000503060000020004" pitchFamily="2" charset="0"/>
            </a:endParaRPr>
          </a:p>
          <a:p>
            <a:pPr marL="0" indent="0" algn="ctr" eaLnBrk="1">
              <a:buFont typeface="Arial" panose="020B0604020202020204" pitchFamily="34" charset="0"/>
              <a:buNone/>
              <a:defRPr/>
            </a:pPr>
            <a:r>
              <a:rPr lang="en-US" altLang="en-US" dirty="0">
                <a:latin typeface="Optima" panose="02000503060000020004" pitchFamily="2" charset="0"/>
              </a:rPr>
              <a:t>The U.S. is becoming a science-led economic juggernaut.</a:t>
            </a:r>
          </a:p>
          <a:p>
            <a:pPr marL="0" indent="0" algn="ctr" eaLnBrk="1">
              <a:buNone/>
              <a:defRPr/>
            </a:pPr>
            <a:r>
              <a:rPr lang="en-US" altLang="en-US" dirty="0">
                <a:latin typeface="Optima" panose="02000503060000020004" pitchFamily="2" charset="0"/>
              </a:rPr>
              <a:t>Energy, Technology, Life Sciences.</a:t>
            </a:r>
          </a:p>
          <a:p>
            <a:pPr marL="171450" indent="-171450" algn="ctr" eaLnBrk="1">
              <a:buSzTx/>
              <a:buFont typeface="Arial" panose="020B0604020202020204" pitchFamily="34" charset="0"/>
              <a:buNone/>
              <a:defRPr/>
            </a:pPr>
            <a:r>
              <a:rPr lang="en-US" altLang="en-US" dirty="0">
                <a:latin typeface="Optima" panose="02000503060000020004" pitchFamily="2" charset="0"/>
              </a:rPr>
              <a:t>  Although SOMEHOW science skeptics get all the attention; climate change, vaccinations, ….even the group that thinks we staged the moon landing. </a:t>
            </a:r>
          </a:p>
        </p:txBody>
      </p:sp>
    </p:spTree>
    <p:extLst>
      <p:ext uri="{BB962C8B-B14F-4D97-AF65-F5344CB8AC3E}">
        <p14:creationId xmlns:p14="http://schemas.microsoft.com/office/powerpoint/2010/main" val="447679233"/>
      </p:ext>
    </p:extLst>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7AE99-CD2D-E471-E848-13F71F2C37AA}"/>
            </a:ext>
          </a:extLst>
        </p:cNvPr>
        <p:cNvGrpSpPr/>
        <p:nvPr/>
      </p:nvGrpSpPr>
      <p:grpSpPr>
        <a:xfrm>
          <a:off x="0" y="0"/>
          <a:ext cx="0" cy="0"/>
          <a:chOff x="0" y="0"/>
          <a:chExt cx="0" cy="0"/>
        </a:xfrm>
      </p:grpSpPr>
      <p:sp>
        <p:nvSpPr>
          <p:cNvPr id="102401" name="Rectangle 1">
            <a:extLst>
              <a:ext uri="{FF2B5EF4-FFF2-40B4-BE49-F238E27FC236}">
                <a16:creationId xmlns:a16="http://schemas.microsoft.com/office/drawing/2014/main" id="{B484EE77-950E-4900-9980-8C9BA3EE8131}"/>
              </a:ext>
            </a:extLst>
          </p:cNvPr>
          <p:cNvSpPr>
            <a:spLocks noGrp="1"/>
          </p:cNvSpPr>
          <p:nvPr>
            <p:ph type="title"/>
          </p:nvPr>
        </p:nvSpPr>
        <p:spPr>
          <a:xfrm>
            <a:off x="1600200" y="326781"/>
            <a:ext cx="7086600" cy="742950"/>
          </a:xfrm>
        </p:spPr>
        <p:txBody>
          <a:bodyPr/>
          <a:lstStyle/>
          <a:p>
            <a:pPr defTabSz="803275" eaLnBrk="1"/>
            <a:r>
              <a:rPr lang="en-US" altLang="en-US" sz="6600" b="1" u="sng" dirty="0">
                <a:latin typeface="Optima" panose="02000503060000020004" pitchFamily="2" charset="0"/>
              </a:rPr>
              <a:t>THEN AGAIN, …</a:t>
            </a:r>
            <a:endParaRPr lang="en-US" altLang="en-US" sz="6600" b="1" dirty="0">
              <a:latin typeface="Optima" panose="02000503060000020004" pitchFamily="2" charset="0"/>
            </a:endParaRPr>
          </a:p>
        </p:txBody>
      </p:sp>
      <p:sp>
        <p:nvSpPr>
          <p:cNvPr id="102402" name="Rectangle 2">
            <a:extLst>
              <a:ext uri="{FF2B5EF4-FFF2-40B4-BE49-F238E27FC236}">
                <a16:creationId xmlns:a16="http://schemas.microsoft.com/office/drawing/2014/main" id="{C158F0E2-D410-9B78-86A0-806B26BFBD1F}"/>
              </a:ext>
            </a:extLst>
          </p:cNvPr>
          <p:cNvSpPr>
            <a:spLocks noGrp="1" noChangeArrowheads="1"/>
          </p:cNvSpPr>
          <p:nvPr>
            <p:ph idx="1"/>
          </p:nvPr>
        </p:nvSpPr>
        <p:spPr bwMode="auto">
          <a:xfrm>
            <a:off x="457200" y="1047750"/>
            <a:ext cx="8229600" cy="3962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a:buSzTx/>
              <a:buFont typeface="Arial" panose="020B0604020202020204" pitchFamily="34" charset="0"/>
              <a:buNone/>
            </a:pPr>
            <a:endParaRPr lang="en-US" altLang="en-US" dirty="0">
              <a:latin typeface="Candara" panose="020E0502030303020204" pitchFamily="34" charset="0"/>
              <a:ea typeface="Candara" panose="020E0502030303020204" pitchFamily="34" charset="0"/>
              <a:cs typeface="Candara" panose="020E0502030303020204" pitchFamily="34" charset="0"/>
              <a:sym typeface="Candara" panose="020E0502030303020204" pitchFamily="34" charset="0"/>
            </a:endParaRPr>
          </a:p>
        </p:txBody>
      </p:sp>
      <p:pic>
        <p:nvPicPr>
          <p:cNvPr id="102403" name="Picture 3">
            <a:extLst>
              <a:ext uri="{FF2B5EF4-FFF2-40B4-BE49-F238E27FC236}">
                <a16:creationId xmlns:a16="http://schemas.microsoft.com/office/drawing/2014/main" id="{26D4105E-0EE8-1481-2B90-38E484E09E5A}"/>
              </a:ext>
            </a:extLst>
          </p:cNvPr>
          <p:cNvPicPr>
            <a:picLocks noChangeAspect="1"/>
          </p:cNvPicPr>
          <p:nvPr/>
        </p:nvPicPr>
        <p:blipFill>
          <a:blip r:embed="rId2">
            <a:extLst>
              <a:ext uri="{28A0092B-C50C-407E-A947-70E740481C1C}">
                <a14:useLocalDpi xmlns:a14="http://schemas.microsoft.com/office/drawing/2010/main" val="0"/>
              </a:ext>
            </a:extLst>
          </a:blip>
          <a:srcRect b="7376"/>
          <a:stretch>
            <a:fillRect/>
          </a:stretch>
        </p:blipFill>
        <p:spPr bwMode="auto">
          <a:xfrm>
            <a:off x="1485900" y="1759404"/>
            <a:ext cx="5943600" cy="3257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4512051"/>
      </p:ext>
    </p:extLst>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0C1DB-969E-D018-EFD6-E8D65F5E13C1}"/>
            </a:ext>
          </a:extLst>
        </p:cNvPr>
        <p:cNvGrpSpPr/>
        <p:nvPr/>
      </p:nvGrpSpPr>
      <p:grpSpPr>
        <a:xfrm>
          <a:off x="0" y="0"/>
          <a:ext cx="0" cy="0"/>
          <a:chOff x="0" y="0"/>
          <a:chExt cx="0" cy="0"/>
        </a:xfrm>
      </p:grpSpPr>
      <p:sp>
        <p:nvSpPr>
          <p:cNvPr id="93185" name="Rectangle 1">
            <a:extLst>
              <a:ext uri="{FF2B5EF4-FFF2-40B4-BE49-F238E27FC236}">
                <a16:creationId xmlns:a16="http://schemas.microsoft.com/office/drawing/2014/main" id="{C163EE24-73CA-2C35-9BD7-F2C0C2B1EC40}"/>
              </a:ext>
            </a:extLst>
          </p:cNvPr>
          <p:cNvSpPr>
            <a:spLocks noGrp="1"/>
          </p:cNvSpPr>
          <p:nvPr>
            <p:ph type="title"/>
          </p:nvPr>
        </p:nvSpPr>
        <p:spPr>
          <a:xfrm>
            <a:off x="423863" y="0"/>
            <a:ext cx="8229600" cy="1504950"/>
          </a:xfrm>
        </p:spPr>
        <p:txBody>
          <a:bodyPr/>
          <a:lstStyle/>
          <a:p>
            <a:pPr defTabSz="676275" eaLnBrk="1"/>
            <a:r>
              <a:rPr lang="en-US" altLang="en-US" sz="6000" b="1" u="sng" dirty="0">
                <a:latin typeface="Optima" panose="02000503060000020004" pitchFamily="2" charset="0"/>
              </a:rPr>
              <a:t>ENERGY THOUGHTS </a:t>
            </a:r>
            <a:endParaRPr lang="en-US" altLang="en-US" sz="6000" b="1" dirty="0">
              <a:latin typeface="Optima" panose="02000503060000020004" pitchFamily="2" charset="0"/>
            </a:endParaRPr>
          </a:p>
        </p:txBody>
      </p:sp>
      <p:sp>
        <p:nvSpPr>
          <p:cNvPr id="93186" name="Rectangle 2">
            <a:extLst>
              <a:ext uri="{FF2B5EF4-FFF2-40B4-BE49-F238E27FC236}">
                <a16:creationId xmlns:a16="http://schemas.microsoft.com/office/drawing/2014/main" id="{3A4403B0-3D3B-6796-8332-7D28F59A3D27}"/>
              </a:ext>
            </a:extLst>
          </p:cNvPr>
          <p:cNvSpPr>
            <a:spLocks noGrp="1" noChangeArrowheads="1"/>
          </p:cNvSpPr>
          <p:nvPr>
            <p:ph idx="1"/>
          </p:nvPr>
        </p:nvSpPr>
        <p:spPr bwMode="auto">
          <a:xfrm>
            <a:off x="490537" y="1504950"/>
            <a:ext cx="7477125" cy="3752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100013" indent="-100013" eaLnBrk="1">
              <a:lnSpc>
                <a:spcPct val="80000"/>
              </a:lnSpc>
            </a:pPr>
            <a:endParaRPr lang="en-US" altLang="en-US" sz="2500" dirty="0">
              <a:latin typeface="Optima" panose="02000503060000020004" pitchFamily="2" charset="0"/>
            </a:endParaRPr>
          </a:p>
          <a:p>
            <a:pPr eaLnBrk="1">
              <a:lnSpc>
                <a:spcPct val="80000"/>
              </a:lnSpc>
            </a:pPr>
            <a:r>
              <a:rPr lang="en-US" altLang="en-US" sz="4000" dirty="0">
                <a:latin typeface="Optima" panose="02000503060000020004" pitchFamily="2" charset="0"/>
              </a:rPr>
              <a:t>Oil Demand Issues</a:t>
            </a:r>
          </a:p>
          <a:p>
            <a:pPr marL="0" indent="0" eaLnBrk="1">
              <a:lnSpc>
                <a:spcPct val="80000"/>
              </a:lnSpc>
              <a:buNone/>
            </a:pPr>
            <a:endParaRPr lang="en-US" altLang="en-US" sz="2400" dirty="0">
              <a:latin typeface="Optima" panose="02000503060000020004" pitchFamily="2" charset="0"/>
            </a:endParaRPr>
          </a:p>
          <a:p>
            <a:pPr marL="0" indent="0" eaLnBrk="1">
              <a:lnSpc>
                <a:spcPct val="80000"/>
              </a:lnSpc>
              <a:buNone/>
            </a:pPr>
            <a:r>
              <a:rPr lang="en-US" altLang="en-US" sz="2400" dirty="0">
                <a:latin typeface="Optima" panose="02000503060000020004" pitchFamily="2" charset="0"/>
              </a:rPr>
              <a:t>-   Alternative fuels</a:t>
            </a:r>
          </a:p>
          <a:p>
            <a:pPr eaLnBrk="1">
              <a:lnSpc>
                <a:spcPct val="80000"/>
              </a:lnSpc>
              <a:buFontTx/>
              <a:buChar char="-"/>
            </a:pPr>
            <a:r>
              <a:rPr lang="en-US" altLang="en-US" sz="2400" dirty="0">
                <a:latin typeface="Optima" panose="02000503060000020004" pitchFamily="2" charset="0"/>
              </a:rPr>
              <a:t>Fuel efficiency</a:t>
            </a:r>
          </a:p>
          <a:p>
            <a:pPr marL="100013" indent="-100013" eaLnBrk="1">
              <a:lnSpc>
                <a:spcPct val="80000"/>
              </a:lnSpc>
              <a:buSzTx/>
              <a:buFont typeface="Arial" panose="020B0604020202020204" pitchFamily="34" charset="0"/>
              <a:buNone/>
            </a:pPr>
            <a:r>
              <a:rPr lang="en-US" altLang="en-US" sz="2400" dirty="0">
                <a:latin typeface="Optima" panose="02000503060000020004" pitchFamily="2" charset="0"/>
              </a:rPr>
              <a:t>-   Ride-sharing </a:t>
            </a:r>
          </a:p>
          <a:p>
            <a:pPr eaLnBrk="1">
              <a:lnSpc>
                <a:spcPct val="80000"/>
              </a:lnSpc>
              <a:buSzTx/>
              <a:buFontTx/>
              <a:buChar char="-"/>
            </a:pPr>
            <a:r>
              <a:rPr lang="en-US" altLang="en-US" sz="2400" dirty="0">
                <a:latin typeface="Optima" panose="02000503060000020004" pitchFamily="2" charset="0"/>
              </a:rPr>
              <a:t>Electric cars </a:t>
            </a:r>
          </a:p>
          <a:p>
            <a:pPr eaLnBrk="1">
              <a:lnSpc>
                <a:spcPct val="80000"/>
              </a:lnSpc>
              <a:buSzTx/>
              <a:buFontTx/>
              <a:buChar char="-"/>
            </a:pPr>
            <a:r>
              <a:rPr lang="en-US" altLang="en-US" sz="2400" dirty="0">
                <a:latin typeface="Optima" panose="02000503060000020004" pitchFamily="2" charset="0"/>
              </a:rPr>
              <a:t>(70% of oil is used for transportation).   </a:t>
            </a:r>
          </a:p>
          <a:p>
            <a:pPr marL="447675" lvl="1" indent="0" eaLnBrk="1">
              <a:lnSpc>
                <a:spcPct val="80000"/>
              </a:lnSpc>
              <a:buNone/>
            </a:pPr>
            <a:endParaRPr lang="en-US" altLang="en-US" sz="2000" dirty="0">
              <a:latin typeface="Optima" panose="02000503060000020004" pitchFamily="2" charset="0"/>
            </a:endParaRPr>
          </a:p>
          <a:p>
            <a:pPr marL="100013" indent="-100013" eaLnBrk="1">
              <a:lnSpc>
                <a:spcPct val="80000"/>
              </a:lnSpc>
              <a:buSzTx/>
              <a:buFont typeface="Arial" panose="020B0604020202020204" pitchFamily="34" charset="0"/>
              <a:buNone/>
            </a:pPr>
            <a:endParaRPr lang="en-US" altLang="en-US" sz="2400" dirty="0"/>
          </a:p>
          <a:p>
            <a:pPr marL="100013" indent="-100013" eaLnBrk="1">
              <a:lnSpc>
                <a:spcPct val="80000"/>
              </a:lnSpc>
              <a:buSzTx/>
              <a:buFont typeface="Arial" panose="020B0604020202020204" pitchFamily="34" charset="0"/>
              <a:buNone/>
            </a:pPr>
            <a:r>
              <a:rPr lang="en-US" altLang="en-US" sz="2200" i="1" dirty="0">
                <a:latin typeface="Candara" panose="020E0502030303020204" pitchFamily="34" charset="0"/>
                <a:ea typeface="Candara" panose="020E0502030303020204" pitchFamily="34" charset="0"/>
                <a:cs typeface="Candara" panose="020E0502030303020204" pitchFamily="34" charset="0"/>
                <a:sym typeface="Candara" panose="020E0502030303020204" pitchFamily="34" charset="0"/>
              </a:rPr>
              <a:t> </a:t>
            </a:r>
            <a:endParaRPr lang="en-US" altLang="en-US" sz="2500" dirty="0"/>
          </a:p>
        </p:txBody>
      </p:sp>
      <p:pic>
        <p:nvPicPr>
          <p:cNvPr id="3" name="Picture 2" descr="A close up of a logo&#10;&#10;Description automatically generated">
            <a:extLst>
              <a:ext uri="{FF2B5EF4-FFF2-40B4-BE49-F238E27FC236}">
                <a16:creationId xmlns:a16="http://schemas.microsoft.com/office/drawing/2014/main" id="{4C1E11B8-40CC-5117-2D0B-F9DC6B75446B}"/>
              </a:ext>
            </a:extLst>
          </p:cNvPr>
          <p:cNvPicPr>
            <a:picLocks noChangeAspect="1"/>
          </p:cNvPicPr>
          <p:nvPr/>
        </p:nvPicPr>
        <p:blipFill>
          <a:blip r:embed="rId3"/>
          <a:stretch>
            <a:fillRect/>
          </a:stretch>
        </p:blipFill>
        <p:spPr>
          <a:xfrm>
            <a:off x="4876800" y="1676574"/>
            <a:ext cx="2819400" cy="2334638"/>
          </a:xfrm>
          <a:prstGeom prst="rect">
            <a:avLst/>
          </a:prstGeom>
        </p:spPr>
      </p:pic>
    </p:spTree>
    <p:extLst>
      <p:ext uri="{BB962C8B-B14F-4D97-AF65-F5344CB8AC3E}">
        <p14:creationId xmlns:p14="http://schemas.microsoft.com/office/powerpoint/2010/main" val="2163426771"/>
      </p:ext>
    </p:extLst>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44574-CE9D-2B0D-F392-495F6F16BA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6E8401-B1BC-2981-7A58-EE2D7936F381}"/>
              </a:ext>
            </a:extLst>
          </p:cNvPr>
          <p:cNvSpPr>
            <a:spLocks noGrp="1"/>
          </p:cNvSpPr>
          <p:nvPr>
            <p:ph type="title"/>
          </p:nvPr>
        </p:nvSpPr>
        <p:spPr>
          <a:xfrm>
            <a:off x="457200" y="57150"/>
            <a:ext cx="8229600" cy="1374775"/>
          </a:xfrm>
        </p:spPr>
        <p:txBody>
          <a:bodyPr>
            <a:normAutofit/>
          </a:bodyPr>
          <a:lstStyle/>
          <a:p>
            <a:r>
              <a:rPr lang="en-US" sz="6600" b="1" u="sng" dirty="0">
                <a:latin typeface="Optima" panose="02000503060000020004" pitchFamily="2" charset="0"/>
              </a:rPr>
              <a:t>ELECTRIC AVENUE </a:t>
            </a:r>
          </a:p>
        </p:txBody>
      </p:sp>
      <p:pic>
        <p:nvPicPr>
          <p:cNvPr id="5" name="Picture 4" descr="A picture containing chart&#10;&#10;Description automatically generated">
            <a:extLst>
              <a:ext uri="{FF2B5EF4-FFF2-40B4-BE49-F238E27FC236}">
                <a16:creationId xmlns:a16="http://schemas.microsoft.com/office/drawing/2014/main" id="{55159D6F-FF6B-7525-5FF0-3C981E2E56FA}"/>
              </a:ext>
            </a:extLst>
          </p:cNvPr>
          <p:cNvPicPr>
            <a:picLocks noChangeAspect="1"/>
          </p:cNvPicPr>
          <p:nvPr/>
        </p:nvPicPr>
        <p:blipFill>
          <a:blip r:embed="rId2"/>
          <a:stretch>
            <a:fillRect/>
          </a:stretch>
        </p:blipFill>
        <p:spPr>
          <a:xfrm>
            <a:off x="1295400" y="1352550"/>
            <a:ext cx="6553200" cy="3756563"/>
          </a:xfrm>
          <a:prstGeom prst="rect">
            <a:avLst/>
          </a:prstGeom>
        </p:spPr>
      </p:pic>
    </p:spTree>
    <p:extLst>
      <p:ext uri="{BB962C8B-B14F-4D97-AF65-F5344CB8AC3E}">
        <p14:creationId xmlns:p14="http://schemas.microsoft.com/office/powerpoint/2010/main" val="18179416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C91A907-5AE6-7710-61B5-C9D254624478}"/>
            </a:ext>
          </a:extLst>
        </p:cNvPr>
        <p:cNvGrpSpPr/>
        <p:nvPr/>
      </p:nvGrpSpPr>
      <p:grpSpPr>
        <a:xfrm>
          <a:off x="0" y="0"/>
          <a:ext cx="0" cy="0"/>
          <a:chOff x="0" y="0"/>
          <a:chExt cx="0" cy="0"/>
        </a:xfrm>
      </p:grpSpPr>
      <p:sp>
        <p:nvSpPr>
          <p:cNvPr id="99329" name="Rectangle 1">
            <a:extLst>
              <a:ext uri="{FF2B5EF4-FFF2-40B4-BE49-F238E27FC236}">
                <a16:creationId xmlns:a16="http://schemas.microsoft.com/office/drawing/2014/main" id="{D5CBD3C0-D35D-9345-43F6-9C02559B7614}"/>
              </a:ext>
            </a:extLst>
          </p:cNvPr>
          <p:cNvSpPr>
            <a:spLocks noGrp="1"/>
          </p:cNvSpPr>
          <p:nvPr>
            <p:ph type="title"/>
          </p:nvPr>
        </p:nvSpPr>
        <p:spPr>
          <a:xfrm>
            <a:off x="1333500" y="475622"/>
            <a:ext cx="6686550" cy="741363"/>
          </a:xfrm>
        </p:spPr>
        <p:txBody>
          <a:bodyPr/>
          <a:lstStyle/>
          <a:p>
            <a:pPr defTabSz="639763" eaLnBrk="1"/>
            <a:r>
              <a:rPr lang="en-US" altLang="en-US" sz="6600" b="1" u="sng" dirty="0">
                <a:latin typeface="Optima" panose="02000503060000020004" pitchFamily="2" charset="0"/>
              </a:rPr>
              <a:t>LNG</a:t>
            </a:r>
            <a:endParaRPr lang="en-US" altLang="en-US" sz="6600" b="1" dirty="0">
              <a:latin typeface="Optima" panose="02000503060000020004" pitchFamily="2" charset="0"/>
            </a:endParaRPr>
          </a:p>
        </p:txBody>
      </p:sp>
      <p:sp>
        <p:nvSpPr>
          <p:cNvPr id="111618" name="Rectangle 2">
            <a:extLst>
              <a:ext uri="{FF2B5EF4-FFF2-40B4-BE49-F238E27FC236}">
                <a16:creationId xmlns:a16="http://schemas.microsoft.com/office/drawing/2014/main" id="{2F7D8FF8-F3FD-109C-FC01-07EFABBBD8C8}"/>
              </a:ext>
            </a:extLst>
          </p:cNvPr>
          <p:cNvSpPr>
            <a:spLocks noGrp="1"/>
          </p:cNvSpPr>
          <p:nvPr>
            <p:ph idx="1"/>
          </p:nvPr>
        </p:nvSpPr>
        <p:spPr>
          <a:xfrm>
            <a:off x="561975" y="1181100"/>
            <a:ext cx="8229600" cy="3962400"/>
          </a:xfrm>
        </p:spPr>
        <p:txBody>
          <a:bodyPr/>
          <a:lstStyle/>
          <a:p>
            <a:pPr eaLnBrk="1">
              <a:defRPr/>
            </a:pPr>
            <a:endParaRPr lang="en-US" altLang="en-US" dirty="0">
              <a:latin typeface="Optima" panose="02000503060000020004" pitchFamily="2" charset="0"/>
            </a:endParaRPr>
          </a:p>
          <a:p>
            <a:pPr marL="0" indent="0" algn="ctr" eaLnBrk="1">
              <a:buFont typeface="Arial" panose="020B0604020202020204" pitchFamily="34" charset="0"/>
              <a:buNone/>
              <a:defRPr/>
            </a:pPr>
            <a:r>
              <a:rPr lang="en-US" altLang="en-US" dirty="0">
                <a:latin typeface="Optima" panose="02000503060000020004" pitchFamily="2" charset="0"/>
              </a:rPr>
              <a:t>LNG is clearly the “game-changing” part of energy both today and tomorrow.  </a:t>
            </a:r>
          </a:p>
        </p:txBody>
      </p:sp>
      <p:pic>
        <p:nvPicPr>
          <p:cNvPr id="99331" name="Picture 3">
            <a:extLst>
              <a:ext uri="{FF2B5EF4-FFF2-40B4-BE49-F238E27FC236}">
                <a16:creationId xmlns:a16="http://schemas.microsoft.com/office/drawing/2014/main" id="{A88285CD-5FCD-77DF-5C98-5C27E519D88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19325" y="2595563"/>
            <a:ext cx="4914900" cy="2343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06912006"/>
      </p:ext>
    </p:extLst>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F4BCA-3E2F-FC37-E9CE-A9037BAA53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BF8D17-9854-493B-DDCB-2A62C9AC1D8E}"/>
              </a:ext>
            </a:extLst>
          </p:cNvPr>
          <p:cNvSpPr>
            <a:spLocks noGrp="1"/>
          </p:cNvSpPr>
          <p:nvPr>
            <p:ph type="title"/>
          </p:nvPr>
        </p:nvSpPr>
        <p:spPr/>
        <p:txBody>
          <a:bodyPr/>
          <a:lstStyle/>
          <a:p>
            <a:r>
              <a:rPr lang="en-US" sz="5400" u="sng" dirty="0">
                <a:latin typeface="Optima" panose="02000503060000020004" pitchFamily="2" charset="0"/>
              </a:rPr>
              <a:t>PEAK OIL DEMAND</a:t>
            </a:r>
          </a:p>
        </p:txBody>
      </p:sp>
      <p:sp>
        <p:nvSpPr>
          <p:cNvPr id="3" name="Content Placeholder 2">
            <a:extLst>
              <a:ext uri="{FF2B5EF4-FFF2-40B4-BE49-F238E27FC236}">
                <a16:creationId xmlns:a16="http://schemas.microsoft.com/office/drawing/2014/main" id="{B657E49B-D0A6-CFEC-ED2A-9B4BE3B7FA0D}"/>
              </a:ext>
            </a:extLst>
          </p:cNvPr>
          <p:cNvSpPr>
            <a:spLocks noGrp="1"/>
          </p:cNvSpPr>
          <p:nvPr>
            <p:ph idx="1"/>
          </p:nvPr>
        </p:nvSpPr>
        <p:spPr>
          <a:xfrm>
            <a:off x="685800" y="1657350"/>
            <a:ext cx="7829550" cy="3352800"/>
          </a:xfrm>
        </p:spPr>
        <p:txBody>
          <a:bodyPr/>
          <a:lstStyle/>
          <a:p>
            <a:r>
              <a:rPr lang="en-US" sz="3200" b="1" dirty="0">
                <a:latin typeface="Optima" panose="02000503060000020004" pitchFamily="2" charset="0"/>
              </a:rPr>
              <a:t>A Big Difference Of Opinion</a:t>
            </a:r>
          </a:p>
          <a:p>
            <a:endParaRPr lang="en-US" sz="3200" dirty="0">
              <a:latin typeface="Optima" panose="02000503060000020004" pitchFamily="2" charset="0"/>
            </a:endParaRPr>
          </a:p>
          <a:p>
            <a:r>
              <a:rPr lang="en-US" sz="3200" dirty="0">
                <a:latin typeface="Optima" panose="02000503060000020004" pitchFamily="2" charset="0"/>
              </a:rPr>
              <a:t>International Energy Agency Says It’s In 2030.</a:t>
            </a:r>
          </a:p>
          <a:p>
            <a:r>
              <a:rPr lang="en-US" sz="3200" dirty="0">
                <a:latin typeface="Optima" panose="02000503060000020004" pitchFamily="2" charset="0"/>
              </a:rPr>
              <a:t>Exxon and Aramco Believes It’s About 2058.</a:t>
            </a:r>
          </a:p>
        </p:txBody>
      </p:sp>
    </p:spTree>
    <p:extLst>
      <p:ext uri="{BB962C8B-B14F-4D97-AF65-F5344CB8AC3E}">
        <p14:creationId xmlns:p14="http://schemas.microsoft.com/office/powerpoint/2010/main" val="30083766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1419D-639C-2B46-44C1-82BBB616FD52}"/>
            </a:ext>
          </a:extLst>
        </p:cNvPr>
        <p:cNvGrpSpPr/>
        <p:nvPr/>
      </p:nvGrpSpPr>
      <p:grpSpPr>
        <a:xfrm>
          <a:off x="0" y="0"/>
          <a:ext cx="0" cy="0"/>
          <a:chOff x="0" y="0"/>
          <a:chExt cx="0" cy="0"/>
        </a:xfrm>
      </p:grpSpPr>
      <p:sp>
        <p:nvSpPr>
          <p:cNvPr id="96257" name="Rectangle 1">
            <a:extLst>
              <a:ext uri="{FF2B5EF4-FFF2-40B4-BE49-F238E27FC236}">
                <a16:creationId xmlns:a16="http://schemas.microsoft.com/office/drawing/2014/main" id="{15191B8D-7FC6-B3CA-B54D-7CD625E8B32A}"/>
              </a:ext>
            </a:extLst>
          </p:cNvPr>
          <p:cNvSpPr>
            <a:spLocks noGrp="1"/>
          </p:cNvSpPr>
          <p:nvPr>
            <p:ph type="title"/>
          </p:nvPr>
        </p:nvSpPr>
        <p:spPr>
          <a:xfrm>
            <a:off x="457200" y="285750"/>
            <a:ext cx="8229600" cy="762000"/>
          </a:xfrm>
        </p:spPr>
        <p:txBody>
          <a:bodyPr/>
          <a:lstStyle/>
          <a:p>
            <a:pPr defTabSz="749300" eaLnBrk="1"/>
            <a:r>
              <a:rPr lang="en-US" altLang="en-US" sz="6600" b="1" u="sng" dirty="0">
                <a:latin typeface="Optima" panose="02000503060000020004" pitchFamily="2" charset="0"/>
              </a:rPr>
              <a:t>DISTINCTIONS</a:t>
            </a:r>
            <a:endParaRPr lang="en-US" altLang="en-US" sz="6600" b="1" dirty="0">
              <a:latin typeface="Optima" panose="02000503060000020004" pitchFamily="2" charset="0"/>
            </a:endParaRPr>
          </a:p>
        </p:txBody>
      </p:sp>
      <p:sp>
        <p:nvSpPr>
          <p:cNvPr id="96258" name="Rectangle 2">
            <a:extLst>
              <a:ext uri="{FF2B5EF4-FFF2-40B4-BE49-F238E27FC236}">
                <a16:creationId xmlns:a16="http://schemas.microsoft.com/office/drawing/2014/main" id="{68DA03FA-F1BD-3AF2-A847-DD42390C732D}"/>
              </a:ext>
            </a:extLst>
          </p:cNvPr>
          <p:cNvSpPr>
            <a:spLocks noGrp="1" noChangeArrowheads="1"/>
          </p:cNvSpPr>
          <p:nvPr>
            <p:ph idx="1"/>
          </p:nvPr>
        </p:nvSpPr>
        <p:spPr bwMode="auto">
          <a:xfrm>
            <a:off x="228600" y="1047750"/>
            <a:ext cx="8446477" cy="4175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403225" indent="-403225" eaLnBrk="1"/>
            <a:endParaRPr lang="en-US" altLang="en-US" sz="3300" dirty="0">
              <a:latin typeface="Optima" panose="02000503060000020004" pitchFamily="2" charset="0"/>
            </a:endParaRPr>
          </a:p>
          <a:p>
            <a:pPr marL="403225" indent="-403225" eaLnBrk="1"/>
            <a:r>
              <a:rPr lang="en-US" altLang="en-US" sz="3300" dirty="0">
                <a:latin typeface="Optima" panose="02000503060000020004" pitchFamily="2" charset="0"/>
              </a:rPr>
              <a:t>Electricity is generated by; natural gas, coal, solar, wind, …</a:t>
            </a:r>
          </a:p>
          <a:p>
            <a:pPr marL="403225" indent="-403225" eaLnBrk="1"/>
            <a:r>
              <a:rPr lang="en-US" altLang="en-US" sz="3300" dirty="0">
                <a:latin typeface="Optima" panose="02000503060000020004" pitchFamily="2" charset="0"/>
              </a:rPr>
              <a:t>BUT, planes, trains, (and boats), and automobiles are nearly entirely</a:t>
            </a:r>
          </a:p>
          <a:p>
            <a:pPr marL="0" indent="0" eaLnBrk="1">
              <a:buNone/>
            </a:pPr>
            <a:r>
              <a:rPr lang="en-US" altLang="en-US" sz="3300" dirty="0">
                <a:latin typeface="Optima" panose="02000503060000020004" pitchFamily="2" charset="0"/>
              </a:rPr>
              <a:t>    fueled by oil.  </a:t>
            </a:r>
          </a:p>
          <a:p>
            <a:pPr marL="0" indent="0" eaLnBrk="1">
              <a:buNone/>
            </a:pPr>
            <a:r>
              <a:rPr lang="en-US" altLang="en-US" sz="3300" i="1" dirty="0">
                <a:latin typeface="Optima" panose="02000503060000020004" pitchFamily="2" charset="0"/>
              </a:rPr>
              <a:t>    </a:t>
            </a:r>
            <a:r>
              <a:rPr lang="en-US" altLang="en-US" sz="3300" b="1" i="1" dirty="0">
                <a:latin typeface="Optima" panose="02000503060000020004" pitchFamily="2" charset="0"/>
              </a:rPr>
              <a:t>Oil doesn’t create electricity.</a:t>
            </a:r>
            <a:endParaRPr lang="en-US" altLang="en-US" b="1" i="1" dirty="0">
              <a:latin typeface="Optima" panose="02000503060000020004" pitchFamily="2" charset="0"/>
            </a:endParaRPr>
          </a:p>
        </p:txBody>
      </p:sp>
      <p:pic>
        <p:nvPicPr>
          <p:cNvPr id="96259" name="Picture 3">
            <a:extLst>
              <a:ext uri="{FF2B5EF4-FFF2-40B4-BE49-F238E27FC236}">
                <a16:creationId xmlns:a16="http://schemas.microsoft.com/office/drawing/2014/main" id="{CEFB02B1-DA68-B018-74D0-A340430487BA}"/>
              </a:ext>
            </a:extLst>
          </p:cNvPr>
          <p:cNvPicPr>
            <a:picLocks noChangeAspect="1"/>
          </p:cNvPicPr>
          <p:nvPr/>
        </p:nvPicPr>
        <p:blipFill>
          <a:blip r:embed="rId3">
            <a:extLst>
              <a:ext uri="{28A0092B-C50C-407E-A947-70E740481C1C}">
                <a14:useLocalDpi xmlns:a14="http://schemas.microsoft.com/office/drawing/2010/main" val="0"/>
              </a:ext>
            </a:extLst>
          </a:blip>
          <a:srcRect b="16203"/>
          <a:stretch>
            <a:fillRect/>
          </a:stretch>
        </p:blipFill>
        <p:spPr bwMode="auto">
          <a:xfrm>
            <a:off x="6705600" y="3539313"/>
            <a:ext cx="2305866" cy="1504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60266246"/>
      </p:ext>
    </p:extLst>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4209" name="Rectangle 1">
            <a:extLst>
              <a:ext uri="{FF2B5EF4-FFF2-40B4-BE49-F238E27FC236}">
                <a16:creationId xmlns:a16="http://schemas.microsoft.com/office/drawing/2014/main" id="{214B559D-172E-0E46-89E7-206E923DB861}"/>
              </a:ext>
            </a:extLst>
          </p:cNvPr>
          <p:cNvSpPr>
            <a:spLocks noGrp="1"/>
          </p:cNvSpPr>
          <p:nvPr>
            <p:ph type="title"/>
          </p:nvPr>
        </p:nvSpPr>
        <p:spPr>
          <a:xfrm>
            <a:off x="523875" y="15874"/>
            <a:ext cx="7985125" cy="1285875"/>
          </a:xfrm>
        </p:spPr>
        <p:txBody>
          <a:bodyPr/>
          <a:lstStyle/>
          <a:p>
            <a:pPr defTabSz="639763" eaLnBrk="1"/>
            <a:r>
              <a:rPr lang="en-US" altLang="en-US" sz="6000" u="sng" dirty="0">
                <a:latin typeface="Optima" panose="02000503060000020004" pitchFamily="2" charset="0"/>
              </a:rPr>
              <a:t>ECONOMIC IMPACT</a:t>
            </a:r>
            <a:endParaRPr lang="en-US" altLang="en-US" sz="6000" dirty="0">
              <a:latin typeface="Optima" panose="02000503060000020004" pitchFamily="2" charset="0"/>
            </a:endParaRPr>
          </a:p>
        </p:txBody>
      </p:sp>
      <p:sp>
        <p:nvSpPr>
          <p:cNvPr id="94210" name="Rectangle 2">
            <a:extLst>
              <a:ext uri="{FF2B5EF4-FFF2-40B4-BE49-F238E27FC236}">
                <a16:creationId xmlns:a16="http://schemas.microsoft.com/office/drawing/2014/main" id="{7D742853-9557-8948-80F9-A14DA61B8CDF}"/>
              </a:ext>
            </a:extLst>
          </p:cNvPr>
          <p:cNvSpPr>
            <a:spLocks noGrp="1" noChangeArrowheads="1"/>
          </p:cNvSpPr>
          <p:nvPr>
            <p:ph idx="1"/>
          </p:nvPr>
        </p:nvSpPr>
        <p:spPr bwMode="auto">
          <a:xfrm>
            <a:off x="655638" y="1301750"/>
            <a:ext cx="6664325" cy="3771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a:buSzTx/>
              <a:buFont typeface="Arial" panose="020B0604020202020204" pitchFamily="34" charset="0"/>
              <a:buNone/>
            </a:pPr>
            <a:endParaRPr lang="en-US" altLang="en-US" sz="2700" b="1" dirty="0">
              <a:solidFill>
                <a:srgbClr val="FF9900"/>
              </a:solidFill>
              <a:latin typeface="Optima" panose="02000503060000020004" pitchFamily="2" charset="0"/>
              <a:ea typeface="Candara" panose="020E0502030303020204" pitchFamily="34" charset="0"/>
              <a:cs typeface="Candara" panose="020E0502030303020204" pitchFamily="34" charset="0"/>
              <a:sym typeface="Candara" panose="020E0502030303020204" pitchFamily="34" charset="0"/>
            </a:endParaRPr>
          </a:p>
          <a:p>
            <a:pPr marL="0" indent="0" eaLnBrk="1">
              <a:buSzTx/>
              <a:buFont typeface="Arial" panose="020B0604020202020204" pitchFamily="34" charset="0"/>
              <a:buNone/>
            </a:pPr>
            <a:r>
              <a:rPr lang="en-US" altLang="en-US" sz="2700" b="1" dirty="0">
                <a:solidFill>
                  <a:srgbClr val="FF9900"/>
                </a:solidFill>
                <a:latin typeface="Optima" panose="02000503060000020004" pitchFamily="2" charset="0"/>
                <a:ea typeface="Candara" panose="020E0502030303020204" pitchFamily="34" charset="0"/>
                <a:cs typeface="Candara" panose="020E0502030303020204" pitchFamily="34" charset="0"/>
                <a:sym typeface="Candara" panose="020E0502030303020204" pitchFamily="34" charset="0"/>
              </a:rPr>
              <a:t>□  </a:t>
            </a:r>
            <a:r>
              <a:rPr lang="en-US" altLang="en-US" sz="2700" dirty="0">
                <a:solidFill>
                  <a:srgbClr val="232323"/>
                </a:solidFill>
                <a:latin typeface="Optima" panose="02000503060000020004" pitchFamily="2" charset="0"/>
              </a:rPr>
              <a:t>Lower </a:t>
            </a:r>
            <a:r>
              <a:rPr lang="en-US" altLang="en-US" sz="2700" dirty="0">
                <a:latin typeface="Optima" panose="02000503060000020004" pitchFamily="2" charset="0"/>
              </a:rPr>
              <a:t>prices at the pump save consumers billions of dollars. </a:t>
            </a:r>
          </a:p>
          <a:p>
            <a:pPr marL="0" indent="0" eaLnBrk="1">
              <a:buSzTx/>
              <a:buFont typeface="Arial" panose="020B0604020202020204" pitchFamily="34" charset="0"/>
              <a:buNone/>
            </a:pPr>
            <a:endParaRPr lang="en-US" altLang="en-US" sz="2700" dirty="0">
              <a:latin typeface="Optima" panose="02000503060000020004" pitchFamily="2" charset="0"/>
            </a:endParaRPr>
          </a:p>
          <a:p>
            <a:pPr marL="0" indent="0" eaLnBrk="1">
              <a:spcBef>
                <a:spcPct val="0"/>
              </a:spcBef>
              <a:buSzTx/>
              <a:buFont typeface="Arial" panose="020B0604020202020204" pitchFamily="34" charset="0"/>
              <a:buNone/>
            </a:pPr>
            <a:r>
              <a:rPr lang="en-US" altLang="en-US" sz="2700" dirty="0">
                <a:solidFill>
                  <a:srgbClr val="FF9900"/>
                </a:solidFill>
                <a:latin typeface="Optima" panose="02000503060000020004" pitchFamily="2" charset="0"/>
              </a:rPr>
              <a:t>□ </a:t>
            </a:r>
            <a:r>
              <a:rPr lang="en-US" altLang="en-US" sz="2700" dirty="0">
                <a:latin typeface="Optima" panose="02000503060000020004" pitchFamily="2" charset="0"/>
              </a:rPr>
              <a:t> This is good news for retailers, U.S. manufacturers and other businesses</a:t>
            </a:r>
          </a:p>
          <a:p>
            <a:pPr marL="0" indent="0" eaLnBrk="1">
              <a:spcBef>
                <a:spcPct val="0"/>
              </a:spcBef>
              <a:buSzTx/>
              <a:buFont typeface="Arial" panose="020B0604020202020204" pitchFamily="34" charset="0"/>
              <a:buNone/>
            </a:pPr>
            <a:r>
              <a:rPr lang="en-US" altLang="en-US" sz="2700" dirty="0">
                <a:latin typeface="Optima" panose="02000503060000020004" pitchFamily="2" charset="0"/>
              </a:rPr>
              <a:t>such as the airlines. </a:t>
            </a:r>
          </a:p>
          <a:p>
            <a:pPr marL="0" indent="0" eaLnBrk="1">
              <a:buSzTx/>
              <a:buFont typeface="Arial" panose="020B0604020202020204" pitchFamily="34" charset="0"/>
              <a:buNone/>
            </a:pPr>
            <a:r>
              <a:rPr lang="en-US" altLang="en-US" sz="2700" dirty="0">
                <a:solidFill>
                  <a:srgbClr val="FF9900"/>
                </a:solidFill>
                <a:latin typeface="Optima" panose="02000503060000020004" pitchFamily="2" charset="0"/>
              </a:rPr>
              <a:t>□ </a:t>
            </a:r>
            <a:r>
              <a:rPr lang="en-US" altLang="en-US" sz="2700" dirty="0">
                <a:latin typeface="Optima" panose="02000503060000020004" pitchFamily="2" charset="0"/>
              </a:rPr>
              <a:t>U.S. Foes “de-fanged”.</a:t>
            </a:r>
            <a:endParaRPr lang="en-US" altLang="en-US" dirty="0">
              <a:latin typeface="Optima" panose="02000503060000020004" pitchFamily="2" charset="0"/>
            </a:endParaRPr>
          </a:p>
        </p:txBody>
      </p:sp>
      <p:sp>
        <p:nvSpPr>
          <p:cNvPr id="94211" name="Text Box 3">
            <a:extLst>
              <a:ext uri="{FF2B5EF4-FFF2-40B4-BE49-F238E27FC236}">
                <a16:creationId xmlns:a16="http://schemas.microsoft.com/office/drawing/2014/main" id="{7F0E1EE0-D0DD-FD4F-84A3-5A4AF3BEF4AE}"/>
              </a:ext>
            </a:extLst>
          </p:cNvPr>
          <p:cNvSpPr txBox="1">
            <a:spLocks/>
          </p:cNvSpPr>
          <p:nvPr/>
        </p:nvSpPr>
        <p:spPr bwMode="auto">
          <a:xfrm>
            <a:off x="6343650" y="4933950"/>
            <a:ext cx="1474788"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800">
                <a:latin typeface="Candara" panose="020E0502030303020204" pitchFamily="34" charset="0"/>
                <a:ea typeface="Candara" panose="020E0502030303020204" pitchFamily="34" charset="0"/>
                <a:cs typeface="Candara" panose="020E0502030303020204" pitchFamily="34" charset="0"/>
                <a:sym typeface="Candara" panose="020E0502030303020204" pitchFamily="34" charset="0"/>
              </a:rPr>
              <a:t>Source/Photo: Bloomberg</a:t>
            </a:r>
            <a:endParaRPr lang="en-US" altLang="en-US"/>
          </a:p>
        </p:txBody>
      </p:sp>
      <p:pic>
        <p:nvPicPr>
          <p:cNvPr id="94212" name="Picture 4">
            <a:extLst>
              <a:ext uri="{FF2B5EF4-FFF2-40B4-BE49-F238E27FC236}">
                <a16:creationId xmlns:a16="http://schemas.microsoft.com/office/drawing/2014/main" id="{DDDD291C-0F69-A447-8988-51148911514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22323" y="3187700"/>
            <a:ext cx="2684463" cy="156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2C12B-87AF-DFA8-DF45-96653596A816}"/>
            </a:ext>
          </a:extLst>
        </p:cNvPr>
        <p:cNvGrpSpPr/>
        <p:nvPr/>
      </p:nvGrpSpPr>
      <p:grpSpPr>
        <a:xfrm>
          <a:off x="0" y="0"/>
          <a:ext cx="0" cy="0"/>
          <a:chOff x="0" y="0"/>
          <a:chExt cx="0" cy="0"/>
        </a:xfrm>
      </p:grpSpPr>
      <p:pic>
        <p:nvPicPr>
          <p:cNvPr id="4" name="Content Placeholder 3" descr="A road sign with bullet holes on it&#10;&#10;Description automatically generated">
            <a:extLst>
              <a:ext uri="{FF2B5EF4-FFF2-40B4-BE49-F238E27FC236}">
                <a16:creationId xmlns:a16="http://schemas.microsoft.com/office/drawing/2014/main" id="{65F789D6-1BD2-DD03-637B-DD57EDF4DF9D}"/>
              </a:ext>
            </a:extLst>
          </p:cNvPr>
          <p:cNvPicPr>
            <a:picLocks noGrp="1" noChangeAspect="1"/>
          </p:cNvPicPr>
          <p:nvPr>
            <p:ph idx="1"/>
          </p:nvPr>
        </p:nvPicPr>
        <p:blipFill>
          <a:blip r:embed="rId2"/>
          <a:stretch>
            <a:fillRect/>
          </a:stretch>
        </p:blipFill>
        <p:spPr>
          <a:xfrm>
            <a:off x="2660428" y="482599"/>
            <a:ext cx="3823143" cy="4178300"/>
          </a:xfrm>
          <a:prstGeom prst="rect">
            <a:avLst/>
          </a:prstGeom>
        </p:spPr>
      </p:pic>
    </p:spTree>
    <p:extLst>
      <p:ext uri="{BB962C8B-B14F-4D97-AF65-F5344CB8AC3E}">
        <p14:creationId xmlns:p14="http://schemas.microsoft.com/office/powerpoint/2010/main" val="32797726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90512-2CAF-1EC4-57DB-FE1FF2A93A8C}"/>
            </a:ext>
          </a:extLst>
        </p:cNvPr>
        <p:cNvGrpSpPr/>
        <p:nvPr/>
      </p:nvGrpSpPr>
      <p:grpSpPr>
        <a:xfrm>
          <a:off x="0" y="0"/>
          <a:ext cx="0" cy="0"/>
          <a:chOff x="0" y="0"/>
          <a:chExt cx="0" cy="0"/>
        </a:xfrm>
      </p:grpSpPr>
      <p:sp>
        <p:nvSpPr>
          <p:cNvPr id="97281" name="Rectangle 1">
            <a:extLst>
              <a:ext uri="{FF2B5EF4-FFF2-40B4-BE49-F238E27FC236}">
                <a16:creationId xmlns:a16="http://schemas.microsoft.com/office/drawing/2014/main" id="{8F9F84BF-A119-AE99-C56C-8091651E78F6}"/>
              </a:ext>
            </a:extLst>
          </p:cNvPr>
          <p:cNvSpPr>
            <a:spLocks noGrp="1"/>
          </p:cNvSpPr>
          <p:nvPr>
            <p:ph type="title"/>
          </p:nvPr>
        </p:nvSpPr>
        <p:spPr>
          <a:xfrm>
            <a:off x="457993" y="285750"/>
            <a:ext cx="8228013" cy="617538"/>
          </a:xfrm>
        </p:spPr>
        <p:txBody>
          <a:bodyPr/>
          <a:lstStyle/>
          <a:p>
            <a:pPr defTabSz="676275" eaLnBrk="1"/>
            <a:r>
              <a:rPr lang="en-US" altLang="en-US" sz="5400" b="1" u="sng" dirty="0">
                <a:latin typeface="Optima" panose="02000503060000020004" pitchFamily="2" charset="0"/>
              </a:rPr>
              <a:t>FUTURE</a:t>
            </a:r>
            <a:r>
              <a:rPr lang="en-US" altLang="en-US" sz="4400" b="1" u="sng" dirty="0">
                <a:latin typeface="Optima" panose="02000503060000020004" pitchFamily="2" charset="0"/>
              </a:rPr>
              <a:t> </a:t>
            </a:r>
            <a:r>
              <a:rPr lang="en-US" altLang="en-US" sz="5400" b="1" u="sng" dirty="0">
                <a:latin typeface="Optima" panose="02000503060000020004" pitchFamily="2" charset="0"/>
              </a:rPr>
              <a:t>FUEL</a:t>
            </a:r>
            <a:endParaRPr lang="en-US" altLang="en-US" sz="5400" b="1" dirty="0">
              <a:latin typeface="Optima" panose="02000503060000020004" pitchFamily="2" charset="0"/>
            </a:endParaRPr>
          </a:p>
        </p:txBody>
      </p:sp>
      <p:sp>
        <p:nvSpPr>
          <p:cNvPr id="2" name="AutoShape 2">
            <a:extLst>
              <a:ext uri="{FF2B5EF4-FFF2-40B4-BE49-F238E27FC236}">
                <a16:creationId xmlns:a16="http://schemas.microsoft.com/office/drawing/2014/main" id="{7E8B3812-082F-03C0-83F1-1EEB80C99E16}"/>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descr="Chart, funnel chart&#10;&#10;Description automatically generated">
            <a:extLst>
              <a:ext uri="{FF2B5EF4-FFF2-40B4-BE49-F238E27FC236}">
                <a16:creationId xmlns:a16="http://schemas.microsoft.com/office/drawing/2014/main" id="{66D59016-DBCF-1A54-B76A-8C2E999BBA0B}"/>
              </a:ext>
            </a:extLst>
          </p:cNvPr>
          <p:cNvPicPr>
            <a:picLocks noChangeAspect="1"/>
          </p:cNvPicPr>
          <p:nvPr/>
        </p:nvPicPr>
        <p:blipFill>
          <a:blip r:embed="rId2"/>
          <a:stretch>
            <a:fillRect/>
          </a:stretch>
        </p:blipFill>
        <p:spPr>
          <a:xfrm>
            <a:off x="2460637" y="1310680"/>
            <a:ext cx="4168763" cy="3832819"/>
          </a:xfrm>
          <a:prstGeom prst="rect">
            <a:avLst/>
          </a:prstGeom>
        </p:spPr>
      </p:pic>
    </p:spTree>
    <p:extLst>
      <p:ext uri="{BB962C8B-B14F-4D97-AF65-F5344CB8AC3E}">
        <p14:creationId xmlns:p14="http://schemas.microsoft.com/office/powerpoint/2010/main" val="2037552891"/>
      </p:ext>
    </p:extLst>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8DE7C-35CE-C731-84A0-04747E600B3F}"/>
            </a:ext>
          </a:extLst>
        </p:cNvPr>
        <p:cNvGrpSpPr/>
        <p:nvPr/>
      </p:nvGrpSpPr>
      <p:grpSpPr>
        <a:xfrm>
          <a:off x="0" y="0"/>
          <a:ext cx="0" cy="0"/>
          <a:chOff x="0" y="0"/>
          <a:chExt cx="0" cy="0"/>
        </a:xfrm>
      </p:grpSpPr>
      <p:sp>
        <p:nvSpPr>
          <p:cNvPr id="98305" name="Text Box 1">
            <a:extLst>
              <a:ext uri="{FF2B5EF4-FFF2-40B4-BE49-F238E27FC236}">
                <a16:creationId xmlns:a16="http://schemas.microsoft.com/office/drawing/2014/main" id="{032BEB74-F4A2-732F-7BD4-5AFF06BFF05A}"/>
              </a:ext>
            </a:extLst>
          </p:cNvPr>
          <p:cNvSpPr txBox="1">
            <a:spLocks/>
          </p:cNvSpPr>
          <p:nvPr/>
        </p:nvSpPr>
        <p:spPr bwMode="auto">
          <a:xfrm>
            <a:off x="1143000" y="298929"/>
            <a:ext cx="6686550"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720" rIns="45720">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6000" b="1" u="sng" dirty="0">
                <a:solidFill>
                  <a:srgbClr val="FFFFFF"/>
                </a:solidFill>
                <a:latin typeface="Optima" panose="02000503060000020004" pitchFamily="2" charset="0"/>
                <a:ea typeface="Tahoma Bold" charset="0"/>
                <a:cs typeface="Tahoma Bold" charset="0"/>
                <a:sym typeface="Tahoma Bold" charset="0"/>
              </a:rPr>
              <a:t>COAL MUSEUM </a:t>
            </a:r>
            <a:endParaRPr lang="en-US" altLang="en-US" sz="6000" b="1" dirty="0">
              <a:solidFill>
                <a:schemeClr val="accent2"/>
              </a:solidFill>
              <a:latin typeface="Optima" panose="02000503060000020004" pitchFamily="2" charset="0"/>
            </a:endParaRPr>
          </a:p>
        </p:txBody>
      </p:sp>
      <p:pic>
        <p:nvPicPr>
          <p:cNvPr id="98306" name="Picture 2">
            <a:extLst>
              <a:ext uri="{FF2B5EF4-FFF2-40B4-BE49-F238E27FC236}">
                <a16:creationId xmlns:a16="http://schemas.microsoft.com/office/drawing/2014/main" id="{E1417AC3-0358-D6DA-0651-3AA7E4897C6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1689100"/>
            <a:ext cx="5326063" cy="3109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8307" name="Text Box 3">
            <a:extLst>
              <a:ext uri="{FF2B5EF4-FFF2-40B4-BE49-F238E27FC236}">
                <a16:creationId xmlns:a16="http://schemas.microsoft.com/office/drawing/2014/main" id="{3C1AD5B4-6F96-015B-AC5A-33FD26C90474}"/>
              </a:ext>
            </a:extLst>
          </p:cNvPr>
          <p:cNvSpPr txBox="1">
            <a:spLocks/>
          </p:cNvSpPr>
          <p:nvPr/>
        </p:nvSpPr>
        <p:spPr bwMode="auto">
          <a:xfrm>
            <a:off x="1257300" y="4800600"/>
            <a:ext cx="2800350" cy="230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000">
                <a:latin typeface="Candara" panose="020E0502030303020204" pitchFamily="34" charset="0"/>
                <a:ea typeface="Candara" panose="020E0502030303020204" pitchFamily="34" charset="0"/>
                <a:cs typeface="Candara" panose="020E0502030303020204" pitchFamily="34" charset="0"/>
                <a:sym typeface="Candara" panose="020E0502030303020204" pitchFamily="34" charset="0"/>
              </a:rPr>
              <a:t>Source: The Louisville Courier, April 2017</a:t>
            </a:r>
            <a:endParaRPr lang="en-US" altLang="en-US"/>
          </a:p>
        </p:txBody>
      </p:sp>
    </p:spTree>
    <p:extLst>
      <p:ext uri="{BB962C8B-B14F-4D97-AF65-F5344CB8AC3E}">
        <p14:creationId xmlns:p14="http://schemas.microsoft.com/office/powerpoint/2010/main" val="2787291724"/>
      </p:ext>
    </p:extLst>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CACEA-6EC8-AB0F-833E-B4DD6455BB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2FB7C1-8096-15FF-20FC-2C794032E07D}"/>
              </a:ext>
            </a:extLst>
          </p:cNvPr>
          <p:cNvSpPr>
            <a:spLocks noGrp="1"/>
          </p:cNvSpPr>
          <p:nvPr>
            <p:ph type="title"/>
          </p:nvPr>
        </p:nvSpPr>
        <p:spPr>
          <a:xfrm>
            <a:off x="4800600" y="361950"/>
            <a:ext cx="4043363" cy="2608732"/>
          </a:xfrm>
        </p:spPr>
        <p:txBody>
          <a:bodyPr vert="horz" lIns="91440" tIns="45720" rIns="91440" bIns="45720" rtlCol="0" anchor="b">
            <a:normAutofit/>
          </a:bodyPr>
          <a:lstStyle/>
          <a:p>
            <a:pPr eaLnBrk="1" hangingPunct="1">
              <a:lnSpc>
                <a:spcPct val="90000"/>
              </a:lnSpc>
            </a:pPr>
            <a:r>
              <a:rPr lang="en-US" sz="4000" b="1" u="sng" dirty="0">
                <a:solidFill>
                  <a:schemeClr val="bg1"/>
                </a:solidFill>
                <a:latin typeface="Optima" panose="02000503060000020004" pitchFamily="2" charset="0"/>
              </a:rPr>
              <a:t>THE REAL ME </a:t>
            </a:r>
            <a:r>
              <a:rPr lang="en-US" sz="5400" b="1" u="sng" dirty="0">
                <a:solidFill>
                  <a:schemeClr val="bg1"/>
                </a:solidFill>
              </a:rPr>
              <a:t>MEMHE REAL ME</a:t>
            </a:r>
          </a:p>
        </p:txBody>
      </p:sp>
      <p:pic>
        <p:nvPicPr>
          <p:cNvPr id="5" name="Content Placeholder 4" descr="A person wearing a garment&#10;&#10;Description automatically generated">
            <a:extLst>
              <a:ext uri="{FF2B5EF4-FFF2-40B4-BE49-F238E27FC236}">
                <a16:creationId xmlns:a16="http://schemas.microsoft.com/office/drawing/2014/main" id="{DE22A177-02E1-6A3E-F642-6BF88579FE4F}"/>
              </a:ext>
            </a:extLst>
          </p:cNvPr>
          <p:cNvPicPr>
            <a:picLocks noGrp="1" noChangeAspect="1"/>
          </p:cNvPicPr>
          <p:nvPr>
            <p:ph idx="1"/>
          </p:nvPr>
        </p:nvPicPr>
        <p:blipFill>
          <a:blip r:embed="rId3"/>
          <a:srcRect b="18243"/>
          <a:stretch/>
        </p:blipFill>
        <p:spPr>
          <a:xfrm>
            <a:off x="20" y="1"/>
            <a:ext cx="4686958" cy="5143499"/>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Tree>
    <p:extLst>
      <p:ext uri="{BB962C8B-B14F-4D97-AF65-F5344CB8AC3E}">
        <p14:creationId xmlns:p14="http://schemas.microsoft.com/office/powerpoint/2010/main" val="203821598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1">
            <a:extLst>
              <a:ext uri="{FF2B5EF4-FFF2-40B4-BE49-F238E27FC236}">
                <a16:creationId xmlns:a16="http://schemas.microsoft.com/office/drawing/2014/main" id="{F6D1B6F3-2F9F-404E-B676-20B78B2334C2}"/>
              </a:ext>
            </a:extLst>
          </p:cNvPr>
          <p:cNvSpPr>
            <a:spLocks noGrp="1"/>
          </p:cNvSpPr>
          <p:nvPr>
            <p:ph type="title"/>
          </p:nvPr>
        </p:nvSpPr>
        <p:spPr>
          <a:xfrm>
            <a:off x="77788" y="209550"/>
            <a:ext cx="8978900" cy="1143000"/>
          </a:xfrm>
        </p:spPr>
        <p:txBody>
          <a:bodyPr/>
          <a:lstStyle/>
          <a:p>
            <a:pPr defTabSz="611188" eaLnBrk="1"/>
            <a:r>
              <a:rPr lang="en-US" altLang="en-US" sz="4800" b="1" u="sng" dirty="0">
                <a:latin typeface="Optima" panose="02000503060000020004" pitchFamily="2" charset="0"/>
              </a:rPr>
              <a:t>GREAT READING &amp; SOURCES</a:t>
            </a:r>
            <a:endParaRPr lang="en-US" altLang="en-US" sz="4800" b="1" dirty="0">
              <a:latin typeface="Optima" panose="02000503060000020004" pitchFamily="2" charset="0"/>
            </a:endParaRPr>
          </a:p>
        </p:txBody>
      </p:sp>
      <p:sp>
        <p:nvSpPr>
          <p:cNvPr id="154626" name="Text Box 2">
            <a:extLst>
              <a:ext uri="{FF2B5EF4-FFF2-40B4-BE49-F238E27FC236}">
                <a16:creationId xmlns:a16="http://schemas.microsoft.com/office/drawing/2014/main" id="{49B85974-466A-E84E-AA84-999338B840D8}"/>
              </a:ext>
            </a:extLst>
          </p:cNvPr>
          <p:cNvSpPr txBox="1">
            <a:spLocks/>
          </p:cNvSpPr>
          <p:nvPr/>
        </p:nvSpPr>
        <p:spPr bwMode="auto">
          <a:xfrm>
            <a:off x="304800" y="1581150"/>
            <a:ext cx="9220200" cy="3478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720" rIns="45720">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lnSpc>
                <a:spcPct val="120000"/>
              </a:lnSpc>
            </a:pPr>
            <a:endParaRPr lang="en-US" altLang="en-US" sz="1200" u="sng" dirty="0">
              <a:latin typeface="Optima" panose="02000503060000020004" pitchFamily="2" charset="0"/>
              <a:ea typeface="Tahoma Bold" charset="0"/>
              <a:cs typeface="Tahoma Bold" charset="0"/>
              <a:sym typeface="Tahoma Bold" charset="0"/>
            </a:endParaRPr>
          </a:p>
          <a:p>
            <a:pPr eaLnBrk="1">
              <a:lnSpc>
                <a:spcPct val="120000"/>
              </a:lnSpc>
            </a:pPr>
            <a:r>
              <a:rPr lang="en-US" altLang="en-US" sz="1200" u="sng" dirty="0">
                <a:latin typeface="Optima" panose="02000503060000020004" pitchFamily="2" charset="0"/>
                <a:ea typeface="Tahoma Bold" charset="0"/>
                <a:cs typeface="Tahoma Bold" charset="0"/>
                <a:sym typeface="Tahoma Bold" charset="0"/>
              </a:rPr>
              <a:t>Popular Books</a:t>
            </a:r>
            <a:endParaRPr lang="en-US" altLang="en-US" sz="1200" b="1" dirty="0">
              <a:solidFill>
                <a:srgbClr val="FFFFFF"/>
              </a:solidFill>
              <a:latin typeface="Optima" panose="02000503060000020004" pitchFamily="2" charset="0"/>
              <a:ea typeface="Times New Roman" panose="02020603050405020304" pitchFamily="18" charset="0"/>
              <a:cs typeface="Times New Roman" panose="02020603050405020304" pitchFamily="18" charset="0"/>
              <a:sym typeface="Times New Roman" panose="02020603050405020304" pitchFamily="18" charset="0"/>
            </a:endParaRPr>
          </a:p>
          <a:p>
            <a:pPr eaLnBrk="1">
              <a:lnSpc>
                <a:spcPct val="120000"/>
              </a:lnSpc>
            </a:pPr>
            <a:r>
              <a:rPr lang="en-US" altLang="en-US" sz="12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How To Invest, David Rubenstein (Simon &amp; Schuster)</a:t>
            </a:r>
          </a:p>
          <a:p>
            <a:pPr eaLnBrk="1">
              <a:lnSpc>
                <a:spcPct val="120000"/>
              </a:lnSpc>
            </a:pPr>
            <a:r>
              <a:rPr lang="en-US" altLang="en-US" sz="12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One Up On Wall Street, Peter Lynch (Simon &amp; Schuster)</a:t>
            </a:r>
            <a:endParaRPr lang="en-US" altLang="en-US" sz="1200" b="1" dirty="0">
              <a:solidFill>
                <a:srgbClr val="FFFFFF"/>
              </a:solidFill>
              <a:latin typeface="Optima" panose="02000503060000020004" pitchFamily="2" charset="0"/>
              <a:ea typeface="Times New Roman" panose="02020603050405020304" pitchFamily="18" charset="0"/>
              <a:cs typeface="Times New Roman" panose="02020603050405020304" pitchFamily="18" charset="0"/>
              <a:sym typeface="Times New Roman" panose="02020603050405020304" pitchFamily="18" charset="0"/>
            </a:endParaRPr>
          </a:p>
          <a:p>
            <a:pPr eaLnBrk="1">
              <a:lnSpc>
                <a:spcPct val="120000"/>
              </a:lnSpc>
            </a:pPr>
            <a:r>
              <a:rPr lang="en-US" altLang="en-US" sz="12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A Zebra in Lion Country, Ralph Wanger (Simon &amp; Schuster)</a:t>
            </a:r>
            <a:endParaRPr lang="en-US" altLang="en-US" sz="1200" b="1" dirty="0">
              <a:solidFill>
                <a:srgbClr val="FFFFFF"/>
              </a:solidFill>
              <a:latin typeface="Optima" panose="02000503060000020004" pitchFamily="2" charset="0"/>
              <a:ea typeface="Times New Roman" panose="02020603050405020304" pitchFamily="18" charset="0"/>
              <a:cs typeface="Times New Roman" panose="02020603050405020304" pitchFamily="18" charset="0"/>
              <a:sym typeface="Times New Roman" panose="02020603050405020304" pitchFamily="18" charset="0"/>
            </a:endParaRPr>
          </a:p>
          <a:p>
            <a:pPr eaLnBrk="1">
              <a:lnSpc>
                <a:spcPct val="120000"/>
              </a:lnSpc>
            </a:pPr>
            <a:r>
              <a:rPr lang="en-US" altLang="en-US" sz="12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The Money Masters, John Train (Harper &amp; Row)</a:t>
            </a:r>
          </a:p>
          <a:p>
            <a:pPr eaLnBrk="1">
              <a:lnSpc>
                <a:spcPct val="120000"/>
              </a:lnSpc>
            </a:pPr>
            <a:r>
              <a:rPr lang="en-US" altLang="en-US" sz="12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The Little Book That Beats The Market, Joel Greenblatt (Wiley &amp; Sons)</a:t>
            </a:r>
          </a:p>
          <a:p>
            <a:pPr eaLnBrk="1">
              <a:lnSpc>
                <a:spcPct val="120000"/>
              </a:lnSpc>
            </a:pPr>
            <a:endParaRPr lang="en-US" altLang="en-US" sz="1200" b="1" dirty="0">
              <a:solidFill>
                <a:srgbClr val="FFFFFF"/>
              </a:solidFill>
              <a:latin typeface="Optima" panose="02000503060000020004" pitchFamily="2" charset="0"/>
              <a:ea typeface="Times New Roman" panose="02020603050405020304" pitchFamily="18" charset="0"/>
              <a:cs typeface="Times New Roman" panose="02020603050405020304" pitchFamily="18" charset="0"/>
              <a:sym typeface="Times New Roman" panose="02020603050405020304" pitchFamily="18" charset="0"/>
            </a:endParaRPr>
          </a:p>
          <a:p>
            <a:pPr eaLnBrk="1">
              <a:lnSpc>
                <a:spcPct val="120000"/>
              </a:lnSpc>
            </a:pPr>
            <a:r>
              <a:rPr lang="en-US" altLang="en-US" sz="1200" u="sng" dirty="0">
                <a:latin typeface="Optima" panose="02000503060000020004" pitchFamily="2" charset="0"/>
                <a:ea typeface="Tahoma Bold" charset="0"/>
                <a:cs typeface="Tahoma Bold" charset="0"/>
                <a:sym typeface="Tahoma Bold" charset="0"/>
              </a:rPr>
              <a:t>Analytical Books</a:t>
            </a:r>
            <a:endParaRPr lang="en-US" altLang="en-US" sz="1200" b="1" dirty="0">
              <a:solidFill>
                <a:srgbClr val="FFFFFF"/>
              </a:solidFill>
              <a:latin typeface="Optima" panose="02000503060000020004" pitchFamily="2" charset="0"/>
              <a:ea typeface="Times New Roman" panose="02020603050405020304" pitchFamily="18" charset="0"/>
              <a:cs typeface="Times New Roman" panose="02020603050405020304" pitchFamily="18" charset="0"/>
              <a:sym typeface="Times New Roman" panose="02020603050405020304" pitchFamily="18" charset="0"/>
            </a:endParaRPr>
          </a:p>
          <a:p>
            <a:pPr eaLnBrk="1">
              <a:lnSpc>
                <a:spcPct val="120000"/>
              </a:lnSpc>
            </a:pPr>
            <a:r>
              <a:rPr lang="en-US" altLang="en-US" sz="12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The Intelligent Investor, Benjamin Graham (Harper &amp; Row)</a:t>
            </a:r>
            <a:endParaRPr lang="en-US" altLang="en-US" sz="1200" b="1" dirty="0">
              <a:solidFill>
                <a:srgbClr val="FFFFFF"/>
              </a:solidFill>
              <a:latin typeface="Optima" panose="02000503060000020004" pitchFamily="2" charset="0"/>
              <a:ea typeface="Times New Roman" panose="02020603050405020304" pitchFamily="18" charset="0"/>
              <a:cs typeface="Times New Roman" panose="02020603050405020304" pitchFamily="18" charset="0"/>
              <a:sym typeface="Times New Roman" panose="02020603050405020304" pitchFamily="18" charset="0"/>
            </a:endParaRPr>
          </a:p>
          <a:p>
            <a:pPr eaLnBrk="1">
              <a:lnSpc>
                <a:spcPct val="120000"/>
              </a:lnSpc>
            </a:pPr>
            <a:r>
              <a:rPr lang="en-US" altLang="en-US" sz="12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Security Analysis, Benjamin Graham (McGraw-Hill)</a:t>
            </a:r>
            <a:endParaRPr lang="en-US" altLang="en-US" sz="1200" b="1" dirty="0">
              <a:solidFill>
                <a:srgbClr val="FFFFFF"/>
              </a:solidFill>
              <a:latin typeface="Optima" panose="02000503060000020004" pitchFamily="2" charset="0"/>
              <a:ea typeface="Times New Roman" panose="02020603050405020304" pitchFamily="18" charset="0"/>
              <a:cs typeface="Times New Roman" panose="02020603050405020304" pitchFamily="18" charset="0"/>
              <a:sym typeface="Times New Roman" panose="02020603050405020304" pitchFamily="18" charset="0"/>
            </a:endParaRPr>
          </a:p>
          <a:p>
            <a:pPr eaLnBrk="1">
              <a:lnSpc>
                <a:spcPct val="120000"/>
              </a:lnSpc>
            </a:pPr>
            <a:endParaRPr lang="en-US" altLang="en-US" sz="1200" dirty="0">
              <a:solidFill>
                <a:srgbClr val="FFFFFF"/>
              </a:solidFill>
              <a:latin typeface="Optima" panose="02000503060000020004" pitchFamily="2" charset="0"/>
              <a:ea typeface="Tahoma Bold" charset="0"/>
              <a:cs typeface="Tahoma Bold" charset="0"/>
              <a:sym typeface="Tahoma Bold" charset="0"/>
            </a:endParaRPr>
          </a:p>
          <a:p>
            <a:pPr eaLnBrk="1">
              <a:lnSpc>
                <a:spcPct val="120000"/>
              </a:lnSpc>
            </a:pPr>
            <a:r>
              <a:rPr lang="en-US" altLang="en-US" sz="1200" u="sng" dirty="0">
                <a:latin typeface="Optima" panose="02000503060000020004" pitchFamily="2" charset="0"/>
                <a:ea typeface="Tahoma Bold" charset="0"/>
                <a:cs typeface="Tahoma Bold" charset="0"/>
                <a:sym typeface="Tahoma Bold" charset="0"/>
              </a:rPr>
              <a:t>Personal Favorite Sources</a:t>
            </a:r>
            <a:endParaRPr lang="en-US" altLang="en-US" sz="1200" b="1" dirty="0">
              <a:solidFill>
                <a:srgbClr val="FFFFFF"/>
              </a:solidFill>
              <a:latin typeface="Optima" panose="02000503060000020004" pitchFamily="2" charset="0"/>
              <a:ea typeface="Times New Roman" panose="02020603050405020304" pitchFamily="18" charset="0"/>
              <a:cs typeface="Times New Roman" panose="02020603050405020304" pitchFamily="18" charset="0"/>
              <a:sym typeface="Times New Roman" panose="02020603050405020304" pitchFamily="18" charset="0"/>
            </a:endParaRPr>
          </a:p>
          <a:p>
            <a:pPr eaLnBrk="1">
              <a:lnSpc>
                <a:spcPct val="120000"/>
              </a:lnSpc>
            </a:pPr>
            <a:r>
              <a:rPr lang="en-US" altLang="en-US" sz="12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BARRONS, Bloomberg, The Economist, Axios, Last Bastion (</a:t>
            </a:r>
            <a:r>
              <a:rPr lang="en-US" altLang="en-US" sz="1200" dirty="0" err="1">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lastbastion.com</a:t>
            </a:r>
            <a:r>
              <a:rPr lang="en-US" altLang="en-US" sz="12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a:t>
            </a:r>
            <a:endParaRPr lang="en-US" altLang="en-US" sz="1200" b="1" dirty="0">
              <a:solidFill>
                <a:srgbClr val="FFFFFF"/>
              </a:solidFill>
              <a:latin typeface="Optima" panose="02000503060000020004" pitchFamily="2" charset="0"/>
              <a:ea typeface="Times New Roman" panose="02020603050405020304" pitchFamily="18" charset="0"/>
              <a:cs typeface="Times New Roman" panose="02020603050405020304" pitchFamily="18" charset="0"/>
              <a:sym typeface="Times New Roman" panose="02020603050405020304" pitchFamily="18" charset="0"/>
            </a:endParaRPr>
          </a:p>
          <a:p>
            <a:pPr eaLnBrk="1">
              <a:lnSpc>
                <a:spcPct val="120000"/>
              </a:lnSpc>
            </a:pPr>
            <a:r>
              <a:rPr lang="en-US" altLang="en-US" sz="12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Howard Marks’ Memos (</a:t>
            </a:r>
            <a:r>
              <a:rPr lang="en-US" altLang="en-US" sz="1200" dirty="0" err="1">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www.oaktreecapital.com</a:t>
            </a:r>
            <a:r>
              <a:rPr lang="en-US" altLang="en-US" sz="1200" dirty="0">
                <a:latin typeface="Optima" panose="02000503060000020004" pitchFamily="2" charset="0"/>
                <a:ea typeface="Tahoma" panose="020B0604030504040204" pitchFamily="34" charset="0"/>
                <a:cs typeface="Tahoma" panose="020B0604030504040204" pitchFamily="34" charset="0"/>
                <a:sym typeface="Tahoma" panose="020B0604030504040204" pitchFamily="34" charset="0"/>
              </a:rPr>
              <a:t>)</a:t>
            </a:r>
            <a:endParaRPr lang="en-US" altLang="en-US" sz="1200" dirty="0">
              <a:solidFill>
                <a:srgbClr val="FFFFFF"/>
              </a:solidFill>
              <a:latin typeface="Optima" panose="02000503060000020004" pitchFamily="2" charset="0"/>
              <a:ea typeface="Tahoma Bold" charset="0"/>
              <a:cs typeface="Tahoma Bold" charset="0"/>
              <a:sym typeface="Tahoma Bold" charset="0"/>
            </a:endParaRPr>
          </a:p>
        </p:txBody>
      </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1">
            <a:extLst>
              <a:ext uri="{FF2B5EF4-FFF2-40B4-BE49-F238E27FC236}">
                <a16:creationId xmlns:a16="http://schemas.microsoft.com/office/drawing/2014/main" id="{4F684367-91E4-824E-8B83-2FFDBE4F092B}"/>
              </a:ext>
            </a:extLst>
          </p:cNvPr>
          <p:cNvSpPr>
            <a:spLocks noGrp="1"/>
          </p:cNvSpPr>
          <p:nvPr>
            <p:ph type="title"/>
          </p:nvPr>
        </p:nvSpPr>
        <p:spPr>
          <a:xfrm>
            <a:off x="827088" y="314325"/>
            <a:ext cx="7661275" cy="742950"/>
          </a:xfrm>
        </p:spPr>
        <p:txBody>
          <a:bodyPr/>
          <a:lstStyle/>
          <a:p>
            <a:pPr defTabSz="766763" eaLnBrk="1"/>
            <a:r>
              <a:rPr lang="en-US" altLang="en-US" sz="4800" b="1" u="sng" dirty="0">
                <a:latin typeface="Optima" panose="02000503060000020004" pitchFamily="2" charset="0"/>
              </a:rPr>
              <a:t>HAPPINESS AND AGE</a:t>
            </a:r>
            <a:endParaRPr lang="en-US" altLang="en-US" sz="4800" b="1" dirty="0">
              <a:latin typeface="Optima" panose="02000503060000020004" pitchFamily="2" charset="0"/>
            </a:endParaRPr>
          </a:p>
        </p:txBody>
      </p:sp>
      <p:sp>
        <p:nvSpPr>
          <p:cNvPr id="151554" name="Rectangle 2">
            <a:extLst>
              <a:ext uri="{FF2B5EF4-FFF2-40B4-BE49-F238E27FC236}">
                <a16:creationId xmlns:a16="http://schemas.microsoft.com/office/drawing/2014/main" id="{9B4F5ABB-9D7F-E047-857D-97242A9884A8}"/>
              </a:ext>
            </a:extLst>
          </p:cNvPr>
          <p:cNvSpPr>
            <a:spLocks noGrp="1" noChangeArrowheads="1"/>
          </p:cNvSpPr>
          <p:nvPr>
            <p:ph idx="1"/>
          </p:nvPr>
        </p:nvSpPr>
        <p:spPr bwMode="auto">
          <a:xfrm>
            <a:off x="1836738" y="3790950"/>
            <a:ext cx="6572250" cy="1662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257175" indent="-257175" eaLnBrk="1"/>
            <a:r>
              <a:rPr lang="en-US" altLang="en-US" sz="2100" dirty="0">
                <a:latin typeface="Optima" panose="02000503060000020004" pitchFamily="2" charset="0"/>
              </a:rPr>
              <a:t>Older people are happier and feel healthier when they are active and feel needed. </a:t>
            </a:r>
          </a:p>
          <a:p>
            <a:pPr marL="257175" indent="-257175" eaLnBrk="1"/>
            <a:r>
              <a:rPr lang="en-US" altLang="en-US" sz="2100" dirty="0">
                <a:latin typeface="Optima" panose="02000503060000020004" pitchFamily="2" charset="0"/>
              </a:rPr>
              <a:t>A happy work-free retirement is a myth.</a:t>
            </a:r>
            <a:endParaRPr lang="en-US" altLang="en-US" dirty="0">
              <a:latin typeface="Optima" panose="02000503060000020004" pitchFamily="2" charset="0"/>
            </a:endParaRPr>
          </a:p>
        </p:txBody>
      </p:sp>
      <p:pic>
        <p:nvPicPr>
          <p:cNvPr id="151555" name="Picture 3" descr="relationship between age and happiness">
            <a:extLst>
              <a:ext uri="{FF2B5EF4-FFF2-40B4-BE49-F238E27FC236}">
                <a16:creationId xmlns:a16="http://schemas.microsoft.com/office/drawing/2014/main" id="{9BD34F5C-4191-9144-860A-EAA9CEA9643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28850" y="1200150"/>
            <a:ext cx="4857750" cy="2590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1556" name="Text Box 4">
            <a:extLst>
              <a:ext uri="{FF2B5EF4-FFF2-40B4-BE49-F238E27FC236}">
                <a16:creationId xmlns:a16="http://schemas.microsoft.com/office/drawing/2014/main" id="{87C7455C-040D-DF4D-A3A2-65119D9D27C0}"/>
              </a:ext>
            </a:extLst>
          </p:cNvPr>
          <p:cNvSpPr txBox="1">
            <a:spLocks/>
          </p:cNvSpPr>
          <p:nvPr/>
        </p:nvSpPr>
        <p:spPr bwMode="auto">
          <a:xfrm>
            <a:off x="6286500" y="4857750"/>
            <a:ext cx="1885950" cy="230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000" b="1">
                <a:latin typeface="Candara" panose="020E0502030303020204" pitchFamily="34" charset="0"/>
                <a:ea typeface="Candara" panose="020E0502030303020204" pitchFamily="34" charset="0"/>
                <a:cs typeface="Candara" panose="020E0502030303020204" pitchFamily="34" charset="0"/>
                <a:sym typeface="Candara" panose="020E0502030303020204" pitchFamily="34" charset="0"/>
              </a:rPr>
              <a:t>*The Brookings Institute</a:t>
            </a:r>
            <a:endParaRPr lang="en-US" altLang="en-US" sz="1000" b="1">
              <a:solidFill>
                <a:srgbClr val="FFFFFF"/>
              </a:solidFill>
              <a:latin typeface="Times New Roman" panose="02020603050405020304" pitchFamily="18" charset="0"/>
              <a:ea typeface="Times New Roman" panose="02020603050405020304" pitchFamily="18" charset="0"/>
              <a:cs typeface="Times New Roman" panose="02020603050405020304" pitchFamily="18" charset="0"/>
              <a:sym typeface="Times New Roman" panose="02020603050405020304" pitchFamily="18" charset="0"/>
            </a:endParaRPr>
          </a:p>
        </p:txBody>
      </p:sp>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1">
            <a:extLst>
              <a:ext uri="{FF2B5EF4-FFF2-40B4-BE49-F238E27FC236}">
                <a16:creationId xmlns:a16="http://schemas.microsoft.com/office/drawing/2014/main" id="{A2085B73-5D8A-CC47-BDB0-2ED24E30D297}"/>
              </a:ext>
            </a:extLst>
          </p:cNvPr>
          <p:cNvSpPr>
            <a:spLocks noGrp="1"/>
          </p:cNvSpPr>
          <p:nvPr>
            <p:ph type="title"/>
          </p:nvPr>
        </p:nvSpPr>
        <p:spPr>
          <a:xfrm>
            <a:off x="687388" y="371475"/>
            <a:ext cx="8229600" cy="762000"/>
          </a:xfrm>
        </p:spPr>
        <p:txBody>
          <a:bodyPr/>
          <a:lstStyle/>
          <a:p>
            <a:pPr defTabSz="685800" eaLnBrk="1"/>
            <a:r>
              <a:rPr lang="en-US" altLang="en-US" sz="5400" b="1" u="sng" dirty="0">
                <a:latin typeface="Optima" panose="02000503060000020004" pitchFamily="2" charset="0"/>
              </a:rPr>
              <a:t>THINK ABOUT IT</a:t>
            </a:r>
            <a:endParaRPr lang="en-US" altLang="en-US" sz="5400" b="1" dirty="0">
              <a:latin typeface="Optima" panose="02000503060000020004" pitchFamily="2" charset="0"/>
            </a:endParaRPr>
          </a:p>
        </p:txBody>
      </p:sp>
      <p:sp>
        <p:nvSpPr>
          <p:cNvPr id="156674" name="Rectangle 2">
            <a:extLst>
              <a:ext uri="{FF2B5EF4-FFF2-40B4-BE49-F238E27FC236}">
                <a16:creationId xmlns:a16="http://schemas.microsoft.com/office/drawing/2014/main" id="{94AEF35D-5AAA-0C4C-9ED2-D5729871912D}"/>
              </a:ext>
            </a:extLst>
          </p:cNvPr>
          <p:cNvSpPr>
            <a:spLocks noGrp="1" noChangeArrowheads="1"/>
          </p:cNvSpPr>
          <p:nvPr>
            <p:ph idx="1"/>
          </p:nvPr>
        </p:nvSpPr>
        <p:spPr bwMode="auto">
          <a:xfrm>
            <a:off x="2037205" y="1952902"/>
            <a:ext cx="5343525" cy="3133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a:buSzTx/>
              <a:buFont typeface="Arial" panose="020B0604020202020204" pitchFamily="34" charset="0"/>
              <a:buNone/>
            </a:pPr>
            <a:endParaRPr lang="en-US" altLang="en-US" dirty="0">
              <a:latin typeface="Candara" panose="020E0502030303020204" pitchFamily="34" charset="0"/>
              <a:ea typeface="Candara" panose="020E0502030303020204" pitchFamily="34" charset="0"/>
              <a:cs typeface="Candara" panose="020E0502030303020204" pitchFamily="34" charset="0"/>
              <a:sym typeface="Candara" panose="020E0502030303020204" pitchFamily="34" charset="0"/>
            </a:endParaRPr>
          </a:p>
          <a:p>
            <a:pPr marL="0" indent="0" eaLnBrk="1">
              <a:buSzTx/>
              <a:buFont typeface="Arial" panose="020B0604020202020204" pitchFamily="34" charset="0"/>
              <a:buNone/>
            </a:pPr>
            <a:r>
              <a:rPr lang="en-US" altLang="en-US" sz="1600" dirty="0">
                <a:latin typeface="Optima" panose="02000503060000020004" pitchFamily="2" charset="0"/>
              </a:rPr>
              <a:t>“As long as people have babies, capital depreciates, technology evolves and tastes and preferences change, there is a powerful underlying impetus for growth that is almost certain to reveal itself in any reasonably well-managed economy”</a:t>
            </a:r>
            <a:endParaRPr lang="en-US" altLang="en-US" dirty="0">
              <a:latin typeface="Optima" panose="02000503060000020004" pitchFamily="2" charset="0"/>
            </a:endParaRPr>
          </a:p>
        </p:txBody>
      </p:sp>
      <p:sp>
        <p:nvSpPr>
          <p:cNvPr id="156675" name="AutoShape 3">
            <a:extLst>
              <a:ext uri="{FF2B5EF4-FFF2-40B4-BE49-F238E27FC236}">
                <a16:creationId xmlns:a16="http://schemas.microsoft.com/office/drawing/2014/main" id="{6D4F3533-3E5C-8447-9323-21115B0E2625}"/>
              </a:ext>
            </a:extLst>
          </p:cNvPr>
          <p:cNvSpPr>
            <a:spLocks/>
          </p:cNvSpPr>
          <p:nvPr/>
        </p:nvSpPr>
        <p:spPr bwMode="auto">
          <a:xfrm>
            <a:off x="1472055" y="1931194"/>
            <a:ext cx="5908675" cy="2368550"/>
          </a:xfrm>
          <a:prstGeom prst="wedgeEllipseCallout">
            <a:avLst>
              <a:gd name="adj1" fmla="val 18440"/>
              <a:gd name="adj2" fmla="val 59157"/>
            </a:avLst>
          </a:prstGeom>
          <a:noFill/>
          <a:ln w="76200">
            <a:solidFill>
              <a:srgbClr val="FF99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endParaRPr lang="en-US" altLang="en-US" sz="1300">
              <a:solidFill>
                <a:srgbClr val="FFFFFF"/>
              </a:solidFill>
            </a:endParaRPr>
          </a:p>
        </p:txBody>
      </p:sp>
      <p:sp>
        <p:nvSpPr>
          <p:cNvPr id="156676" name="Text Box 4">
            <a:extLst>
              <a:ext uri="{FF2B5EF4-FFF2-40B4-BE49-F238E27FC236}">
                <a16:creationId xmlns:a16="http://schemas.microsoft.com/office/drawing/2014/main" id="{9565CC61-27A8-2749-A881-86C1EE72BB22}"/>
              </a:ext>
            </a:extLst>
          </p:cNvPr>
          <p:cNvSpPr txBox="1">
            <a:spLocks/>
          </p:cNvSpPr>
          <p:nvPr/>
        </p:nvSpPr>
        <p:spPr bwMode="auto">
          <a:xfrm>
            <a:off x="4953000" y="3593823"/>
            <a:ext cx="1692275" cy="415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100" dirty="0">
                <a:solidFill>
                  <a:srgbClr val="FF9900"/>
                </a:solidFill>
                <a:latin typeface="Optima" panose="02000503060000020004" pitchFamily="2" charset="0"/>
                <a:ea typeface="Candara" panose="020E0502030303020204" pitchFamily="34" charset="0"/>
                <a:cs typeface="Candara" panose="020E0502030303020204" pitchFamily="34" charset="0"/>
                <a:sym typeface="Candara" panose="020E0502030303020204" pitchFamily="34" charset="0"/>
              </a:rPr>
              <a:t>-</a:t>
            </a:r>
            <a:r>
              <a:rPr lang="en-US" altLang="en-US" sz="1600" dirty="0">
                <a:solidFill>
                  <a:srgbClr val="FF9900"/>
                </a:solidFill>
                <a:latin typeface="Optima" panose="02000503060000020004" pitchFamily="2" charset="0"/>
                <a:ea typeface="Candara" panose="020E0502030303020204" pitchFamily="34" charset="0"/>
                <a:cs typeface="Candara" panose="020E0502030303020204" pitchFamily="34" charset="0"/>
                <a:sym typeface="Candara" panose="020E0502030303020204" pitchFamily="34" charset="0"/>
              </a:rPr>
              <a:t>TIM DUY</a:t>
            </a:r>
            <a:endParaRPr lang="en-US" altLang="en-US" dirty="0"/>
          </a:p>
        </p:txBody>
      </p:sp>
      <p:sp>
        <p:nvSpPr>
          <p:cNvPr id="156677" name="Text Box 5">
            <a:extLst>
              <a:ext uri="{FF2B5EF4-FFF2-40B4-BE49-F238E27FC236}">
                <a16:creationId xmlns:a16="http://schemas.microsoft.com/office/drawing/2014/main" id="{2E7DD151-A74F-F14B-A8E7-BE31112BA14B}"/>
              </a:ext>
            </a:extLst>
          </p:cNvPr>
          <p:cNvSpPr txBox="1">
            <a:spLocks/>
          </p:cNvSpPr>
          <p:nvPr/>
        </p:nvSpPr>
        <p:spPr bwMode="auto">
          <a:xfrm>
            <a:off x="1711842" y="4587875"/>
            <a:ext cx="648970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dirty="0">
                <a:latin typeface="Optima" panose="02000503060000020004" pitchFamily="2" charset="0"/>
              </a:rPr>
              <a:t>Democracy And Capitalism Are The Only Systems That Work.</a:t>
            </a:r>
          </a:p>
        </p:txBody>
      </p:sp>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10;&#10;Description automatically generated">
            <a:extLst>
              <a:ext uri="{FF2B5EF4-FFF2-40B4-BE49-F238E27FC236}">
                <a16:creationId xmlns:a16="http://schemas.microsoft.com/office/drawing/2014/main" id="{0DA917F3-DF40-A8FC-18AD-25B705F8D045}"/>
              </a:ext>
            </a:extLst>
          </p:cNvPr>
          <p:cNvPicPr>
            <a:picLocks noGrp="1" noChangeAspect="1"/>
          </p:cNvPicPr>
          <p:nvPr>
            <p:ph idx="1"/>
          </p:nvPr>
        </p:nvPicPr>
        <p:blipFill rotWithShape="1">
          <a:blip r:embed="rId2"/>
          <a:srcRect r="2256" b="2"/>
          <a:stretch/>
        </p:blipFill>
        <p:spPr>
          <a:xfrm>
            <a:off x="4515814" y="408582"/>
            <a:ext cx="4628186" cy="4734919"/>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
        <p:nvSpPr>
          <p:cNvPr id="6" name="TextBox 5">
            <a:extLst>
              <a:ext uri="{FF2B5EF4-FFF2-40B4-BE49-F238E27FC236}">
                <a16:creationId xmlns:a16="http://schemas.microsoft.com/office/drawing/2014/main" id="{67FC95FE-E8DB-3E82-D4E6-DC7ED01202F5}"/>
              </a:ext>
            </a:extLst>
          </p:cNvPr>
          <p:cNvSpPr txBox="1"/>
          <p:nvPr/>
        </p:nvSpPr>
        <p:spPr>
          <a:xfrm>
            <a:off x="248614" y="4543336"/>
            <a:ext cx="4267200" cy="400110"/>
          </a:xfrm>
          <a:prstGeom prst="rect">
            <a:avLst/>
          </a:prstGeom>
          <a:noFill/>
        </p:spPr>
        <p:txBody>
          <a:bodyPr wrap="square" rtlCol="0">
            <a:spAutoFit/>
          </a:bodyPr>
          <a:lstStyle/>
          <a:p>
            <a:r>
              <a:rPr lang="en-US" sz="2000" dirty="0">
                <a:solidFill>
                  <a:schemeClr val="tx1"/>
                </a:solidFill>
              </a:rPr>
              <a:t>BURKENROAD.ORG</a:t>
            </a:r>
            <a:endParaRPr lang="en-US" sz="2000" dirty="0"/>
          </a:p>
        </p:txBody>
      </p:sp>
      <p:pic>
        <p:nvPicPr>
          <p:cNvPr id="8" name="Picture 7" descr="A red and white sign&#10;&#10;Description automatically generated with medium confidence">
            <a:extLst>
              <a:ext uri="{FF2B5EF4-FFF2-40B4-BE49-F238E27FC236}">
                <a16:creationId xmlns:a16="http://schemas.microsoft.com/office/drawing/2014/main" id="{EF29EA57-BCF9-D9D4-B09F-60BD1F24E3FA}"/>
              </a:ext>
            </a:extLst>
          </p:cNvPr>
          <p:cNvPicPr>
            <a:picLocks noChangeAspect="1"/>
          </p:cNvPicPr>
          <p:nvPr/>
        </p:nvPicPr>
        <p:blipFill>
          <a:blip r:embed="rId3"/>
          <a:stretch>
            <a:fillRect/>
          </a:stretch>
        </p:blipFill>
        <p:spPr>
          <a:xfrm>
            <a:off x="229564" y="2934298"/>
            <a:ext cx="4048403" cy="1551888"/>
          </a:xfrm>
          <a:prstGeom prst="rect">
            <a:avLst/>
          </a:prstGeom>
        </p:spPr>
      </p:pic>
    </p:spTree>
    <p:extLst>
      <p:ext uri="{BB962C8B-B14F-4D97-AF65-F5344CB8AC3E}">
        <p14:creationId xmlns:p14="http://schemas.microsoft.com/office/powerpoint/2010/main" val="2749248531"/>
      </p:ext>
    </p:extLst>
  </p:cSld>
  <p:clrMapOvr>
    <a:masterClrMapping/>
  </p:clrMapOvr>
</p:sld>
</file>

<file path=ppt/theme/theme1.xml><?xml version="1.0" encoding="utf-8"?>
<a:theme xmlns:a="http://schemas.openxmlformats.org/drawingml/2006/main" name="Default - Title Only">
  <a:themeElements>
    <a:clrScheme name="">
      <a:dk1>
        <a:srgbClr val="000000"/>
      </a:dk1>
      <a:lt1>
        <a:srgbClr val="FFFFFF"/>
      </a:lt1>
      <a:dk2>
        <a:srgbClr val="A7A7A7"/>
      </a:dk2>
      <a:lt2>
        <a:srgbClr val="535353"/>
      </a:lt2>
      <a:accent1>
        <a:srgbClr val="707070"/>
      </a:accent1>
      <a:accent2>
        <a:srgbClr val="01447B"/>
      </a:accent2>
      <a:accent3>
        <a:srgbClr val="FFFFFF"/>
      </a:accent3>
      <a:accent4>
        <a:srgbClr val="000000"/>
      </a:accent4>
      <a:accent5>
        <a:srgbClr val="BBBBBB"/>
      </a:accent5>
      <a:accent6>
        <a:srgbClr val="013D6F"/>
      </a:accent6>
      <a:hlink>
        <a:srgbClr val="0000FF"/>
      </a:hlink>
      <a:folHlink>
        <a:srgbClr val="FF00FF"/>
      </a:folHlink>
    </a:clrScheme>
    <a:fontScheme name="Default - Title Only">
      <a:majorFont>
        <a:latin typeface="Tahoma Bold"/>
        <a:ea typeface="Tahoma Bold"/>
        <a:cs typeface="Tahoma Bold"/>
      </a:majorFont>
      <a:minorFont>
        <a:latin typeface="Tahoma"/>
        <a:ea typeface="Tahoma"/>
        <a:cs typeface="Taho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rgbClr val="000000"/>
          </a:solidFill>
          <a:prstDash val="solid"/>
          <a:bevel/>
          <a:headEnd type="none" w="med" len="med"/>
          <a:tailEnd type="none" w="med" len="med"/>
        </a:ln>
        <a:effectLst>
          <a:outerShdw blurRad="38100"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rgbClr val="000000"/>
          </a:solidFill>
          <a:prstDash val="solid"/>
          <a:bevel/>
          <a:headEnd type="none" w="med" len="med"/>
          <a:tailEnd type="none" w="med" len="med"/>
        </a:ln>
        <a:effectLst>
          <a:outerShdw blurRad="38100"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A7A7A7"/>
      </a:dk2>
      <a:lt2>
        <a:srgbClr val="535353"/>
      </a:lt2>
      <a:accent1>
        <a:srgbClr val="707070"/>
      </a:accent1>
      <a:accent2>
        <a:srgbClr val="01447B"/>
      </a:accent2>
      <a:accent3>
        <a:srgbClr val="FFFFFF"/>
      </a:accent3>
      <a:accent4>
        <a:srgbClr val="000000"/>
      </a:accent4>
      <a:accent5>
        <a:srgbClr val="BBBBBB"/>
      </a:accent5>
      <a:accent6>
        <a:srgbClr val="013D6F"/>
      </a:accent6>
      <a:hlink>
        <a:srgbClr val="0000FF"/>
      </a:hlink>
      <a:folHlink>
        <a:srgbClr val="FF00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8608</TotalTime>
  <Words>2341</Words>
  <Application>Microsoft Macintosh PowerPoint</Application>
  <PresentationFormat>On-screen Show (16:9)</PresentationFormat>
  <Paragraphs>424</Paragraphs>
  <Slides>91</Slides>
  <Notes>22</Notes>
  <HiddenSlides>21</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91</vt:i4>
      </vt:variant>
    </vt:vector>
  </HeadingPairs>
  <TitlesOfParts>
    <vt:vector size="101" baseType="lpstr">
      <vt:lpstr>Arial</vt:lpstr>
      <vt:lpstr>Calibri</vt:lpstr>
      <vt:lpstr>Candara</vt:lpstr>
      <vt:lpstr>Helvetica Neue</vt:lpstr>
      <vt:lpstr>Optima</vt:lpstr>
      <vt:lpstr>Tahoma</vt:lpstr>
      <vt:lpstr>Tahoma Bold</vt:lpstr>
      <vt:lpstr>Times New Roman</vt:lpstr>
      <vt:lpstr>Default - Title Only</vt:lpstr>
      <vt:lpstr>Chart</vt:lpstr>
      <vt:lpstr>WHAT, In This Economy?</vt:lpstr>
      <vt:lpstr>DISCLAIMER</vt:lpstr>
      <vt:lpstr>PowerPoint Presentation</vt:lpstr>
      <vt:lpstr>PowerPoint Presentation</vt:lpstr>
      <vt:lpstr>THE STOCK MARKET</vt:lpstr>
      <vt:lpstr>PowerPoint Presentation</vt:lpstr>
      <vt:lpstr>WALL STREET SAYS</vt:lpstr>
      <vt:lpstr>HOUSING TROUBLES</vt:lpstr>
      <vt:lpstr>WALL STREET SAYS</vt:lpstr>
      <vt:lpstr>ONE YEAR RETURNS …</vt:lpstr>
      <vt:lpstr>NOT REALLY DIVERSIFIED</vt:lpstr>
      <vt:lpstr>WHAT IS THE FEDERAL RESERVE?</vt:lpstr>
      <vt:lpstr>TALLER RATES</vt:lpstr>
      <vt:lpstr>THE FED’S DUAL MANDATE</vt:lpstr>
      <vt:lpstr>STAGFLATION</vt:lpstr>
      <vt:lpstr>PROFITS COUNT, A LOT!</vt:lpstr>
      <vt:lpstr>PowerPoint Presentation</vt:lpstr>
      <vt:lpstr>ANNUAL S&amp;P 500 EARNINGS</vt:lpstr>
      <vt:lpstr>SHRINKING MARKET </vt:lpstr>
      <vt:lpstr>SHARE BUYBACKS </vt:lpstr>
      <vt:lpstr>WARREN BUFFETT INDICATOR</vt:lpstr>
      <vt:lpstr>PowerPoint Presentation</vt:lpstr>
      <vt:lpstr> MYTH BUSTER </vt:lpstr>
      <vt:lpstr>TV &amp; RADIO</vt:lpstr>
      <vt:lpstr>EXPECTATIONS</vt:lpstr>
      <vt:lpstr>BIG, But, BEAUTIFUL???</vt:lpstr>
      <vt:lpstr>THE NEXT FINANCIAL DISASTER? </vt:lpstr>
      <vt:lpstr>AND MORE …</vt:lpstr>
      <vt:lpstr> ASSETS/ESG</vt:lpstr>
      <vt:lpstr>FUEL GAUGE </vt:lpstr>
      <vt:lpstr>U.S. LEADERSHIP</vt:lpstr>
      <vt:lpstr>THEN AGAIN, …</vt:lpstr>
      <vt:lpstr>THE FED MODEL</vt:lpstr>
      <vt:lpstr>PANDEMIC EFFECTS</vt:lpstr>
      <vt:lpstr>BORDERLINE CRAZY</vt:lpstr>
      <vt:lpstr>TARIFFS</vt:lpstr>
      <vt:lpstr>WHO PAYS?</vt:lpstr>
      <vt:lpstr>  DEMOGRAPHICS</vt:lpstr>
      <vt:lpstr>UNDER-INVESTED</vt:lpstr>
      <vt:lpstr>MISINFORMATION</vt:lpstr>
      <vt:lpstr>POLITICS</vt:lpstr>
      <vt:lpstr>LAST 50 YEAR RETURNS  (S&amp;P 500)</vt:lpstr>
      <vt:lpstr>OUR ECONOMY</vt:lpstr>
      <vt:lpstr>  DEMOGRAPHICS</vt:lpstr>
      <vt:lpstr>PowerPoint Presentation</vt:lpstr>
      <vt:lpstr>LABOR SHORTAGES</vt:lpstr>
      <vt:lpstr>THE KIDS ARE ALRIGHT</vt:lpstr>
      <vt:lpstr>UNIVERSITIES</vt:lpstr>
      <vt:lpstr>PONZI SCHEMES</vt:lpstr>
      <vt:lpstr>DANTE’S INFERNO</vt:lpstr>
      <vt:lpstr>RECESSIONS </vt:lpstr>
      <vt:lpstr>WHICH INNING?</vt:lpstr>
      <vt:lpstr>PowerPoint Presentation</vt:lpstr>
      <vt:lpstr> INVESTING FOCUS</vt:lpstr>
      <vt:lpstr>PowerPoint Presentation</vt:lpstr>
      <vt:lpstr>SAVING CAPITALISM</vt:lpstr>
      <vt:lpstr>LEAST EXPENSIVE COST OF LIVING</vt:lpstr>
      <vt:lpstr>K SHAPED RECOVERY ???</vt:lpstr>
      <vt:lpstr>IMPORTANT MATH </vt:lpstr>
      <vt:lpstr>NEW AND IMPROVED </vt:lpstr>
      <vt:lpstr>PowerPoint Presentation</vt:lpstr>
      <vt:lpstr>HIGH SCHOOL</vt:lpstr>
      <vt:lpstr>FOMO?</vt:lpstr>
      <vt:lpstr>SHRINKAGE</vt:lpstr>
      <vt:lpstr>FURTHERMORE …</vt:lpstr>
      <vt:lpstr>STOCKS ARE REAL ASSETS</vt:lpstr>
      <vt:lpstr>A.I.</vt:lpstr>
      <vt:lpstr>PowerPoint Presentation</vt:lpstr>
      <vt:lpstr>IT’S ALL ABOUT A.I.</vt:lpstr>
      <vt:lpstr>A.I.’S IMPACT ON GDP</vt:lpstr>
      <vt:lpstr>A.I. JOBS</vt:lpstr>
      <vt:lpstr>BENEFICIARIES OF PRODUCTIVITY</vt:lpstr>
      <vt:lpstr>PowerPoint Presentation</vt:lpstr>
      <vt:lpstr>HERE, IN LOUISIANA</vt:lpstr>
      <vt:lpstr>MANUFACTURING MYTH  </vt:lpstr>
      <vt:lpstr>U.S. LEADERSHIP</vt:lpstr>
      <vt:lpstr>THEN AGAIN, …</vt:lpstr>
      <vt:lpstr>ENERGY THOUGHTS </vt:lpstr>
      <vt:lpstr>ELECTRIC AVENUE </vt:lpstr>
      <vt:lpstr>LNG</vt:lpstr>
      <vt:lpstr>PEAK OIL DEMAND</vt:lpstr>
      <vt:lpstr>DISTINCTIONS</vt:lpstr>
      <vt:lpstr>ECONOMIC IMPACT</vt:lpstr>
      <vt:lpstr>PowerPoint Presentation</vt:lpstr>
      <vt:lpstr>FUTURE FUEL</vt:lpstr>
      <vt:lpstr>PowerPoint Presentation</vt:lpstr>
      <vt:lpstr>THE REAL ME MEMHE REAL ME</vt:lpstr>
      <vt:lpstr>GREAT READING &amp; SOURCES</vt:lpstr>
      <vt:lpstr>HAPPINESS AND AGE</vt:lpstr>
      <vt:lpstr>THINK ABOUT IT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 SIGNALS</dc:title>
  <dc:creator>Ricchiuti, Peter F</dc:creator>
  <cp:lastModifiedBy>Ricchiuti, Peter F</cp:lastModifiedBy>
  <cp:revision>82</cp:revision>
  <dcterms:created xsi:type="dcterms:W3CDTF">2021-01-25T00:37:54Z</dcterms:created>
  <dcterms:modified xsi:type="dcterms:W3CDTF">2026-09-13T18:56:07Z</dcterms:modified>
</cp:coreProperties>
</file>